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2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9"/>
  </p:notesMasterIdLst>
  <p:sldIdLst>
    <p:sldId id="257" r:id="rId2"/>
    <p:sldId id="491" r:id="rId3"/>
    <p:sldId id="498" r:id="rId4"/>
    <p:sldId id="500" r:id="rId5"/>
    <p:sldId id="504" r:id="rId6"/>
    <p:sldId id="263" r:id="rId7"/>
    <p:sldId id="432" r:id="rId8"/>
    <p:sldId id="511" r:id="rId9"/>
    <p:sldId id="506" r:id="rId10"/>
    <p:sldId id="507" r:id="rId11"/>
    <p:sldId id="434" r:id="rId12"/>
    <p:sldId id="453" r:id="rId13"/>
    <p:sldId id="456" r:id="rId14"/>
    <p:sldId id="457" r:id="rId15"/>
    <p:sldId id="401" r:id="rId16"/>
    <p:sldId id="488" r:id="rId17"/>
    <p:sldId id="480" r:id="rId18"/>
    <p:sldId id="469" r:id="rId19"/>
    <p:sldId id="470" r:id="rId20"/>
    <p:sldId id="513" r:id="rId21"/>
    <p:sldId id="514" r:id="rId22"/>
    <p:sldId id="429" r:id="rId23"/>
    <p:sldId id="465" r:id="rId24"/>
    <p:sldId id="489" r:id="rId25"/>
    <p:sldId id="339" r:id="rId26"/>
    <p:sldId id="395" r:id="rId27"/>
    <p:sldId id="397" r:id="rId28"/>
    <p:sldId id="473" r:id="rId29"/>
    <p:sldId id="474" r:id="rId30"/>
    <p:sldId id="398" r:id="rId31"/>
    <p:sldId id="475" r:id="rId32"/>
    <p:sldId id="476" r:id="rId33"/>
    <p:sldId id="490" r:id="rId34"/>
    <p:sldId id="388" r:id="rId35"/>
    <p:sldId id="458" r:id="rId36"/>
    <p:sldId id="424" r:id="rId37"/>
    <p:sldId id="482" r:id="rId38"/>
    <p:sldId id="464" r:id="rId39"/>
    <p:sldId id="515" r:id="rId40"/>
    <p:sldId id="486" r:id="rId41"/>
    <p:sldId id="516" r:id="rId42"/>
    <p:sldId id="485" r:id="rId43"/>
    <p:sldId id="366" r:id="rId44"/>
    <p:sldId id="425" r:id="rId45"/>
    <p:sldId id="483" r:id="rId46"/>
    <p:sldId id="426" r:id="rId47"/>
    <p:sldId id="410" r:id="rId48"/>
    <p:sldId id="468" r:id="rId49"/>
    <p:sldId id="477" r:id="rId50"/>
    <p:sldId id="479" r:id="rId51"/>
    <p:sldId id="466" r:id="rId52"/>
    <p:sldId id="471" r:id="rId53"/>
    <p:sldId id="481" r:id="rId54"/>
    <p:sldId id="279" r:id="rId55"/>
    <p:sldId id="484" r:id="rId56"/>
    <p:sldId id="449" r:id="rId57"/>
    <p:sldId id="451" r:id="rId58"/>
    <p:sldId id="357" r:id="rId59"/>
    <p:sldId id="430" r:id="rId60"/>
    <p:sldId id="431" r:id="rId61"/>
    <p:sldId id="510" r:id="rId62"/>
    <p:sldId id="394" r:id="rId63"/>
    <p:sldId id="329" r:id="rId64"/>
    <p:sldId id="331" r:id="rId65"/>
    <p:sldId id="264" r:id="rId66"/>
    <p:sldId id="265" r:id="rId67"/>
    <p:sldId id="266"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B02"/>
    <a:srgbClr val="FFBB00"/>
    <a:srgbClr val="FFA700"/>
    <a:srgbClr val="FFAB01"/>
    <a:srgbClr val="F9AB00"/>
    <a:srgbClr val="FD8C00"/>
    <a:srgbClr val="EE7408"/>
    <a:srgbClr val="5EB7FF"/>
    <a:srgbClr val="38648B"/>
    <a:srgbClr val="CB66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0"/>
    <p:restoredTop sz="89437"/>
  </p:normalViewPr>
  <p:slideViewPr>
    <p:cSldViewPr snapToGrid="0" snapToObjects="1">
      <p:cViewPr varScale="1">
        <p:scale>
          <a:sx n="133" d="100"/>
          <a:sy n="133" d="100"/>
        </p:scale>
        <p:origin x="512" y="200"/>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Users/Alec/Documents/jun_excel.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lec/Documents/jun_excel.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Volumes/Frishman_4TB/motrpac/20200309_rna-seq_steep/data/20200628_kegg-counts-gene-groups_steep.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Volumes/Frishman_4TB/motrpac/20200309_rna-seq_steep/data/20200628_C0C7-counts-gene-groups_steep.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Volumes/Frishman_4TB/motrpac/20200309_rna-seq_steep/data/20200628_C0C7-counts-gene-groups_steep.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Sheet5!$L$4</c:f>
              <c:strCache>
                <c:ptCount val="1"/>
                <c:pt idx="0">
                  <c:v>1</c:v>
                </c:pt>
              </c:strCache>
            </c:strRef>
          </c:tx>
          <c:spPr>
            <a:solidFill>
              <a:schemeClr val="accent1"/>
            </a:solidFill>
            <a:ln>
              <a:noFill/>
            </a:ln>
            <a:effectLst/>
            <a:sp3d/>
          </c:spPr>
          <c:invertIfNegative val="0"/>
          <c:cat>
            <c:strRef>
              <c:f>Sheet5!$K$5:$K$19</c:f>
              <c:strCache>
                <c:ptCount val="15"/>
                <c:pt idx="0">
                  <c:v>Adrenal</c:v>
                </c:pt>
                <c:pt idx="1">
                  <c:v>Aorta</c:v>
                </c:pt>
                <c:pt idx="2">
                  <c:v>Brown Adipose</c:v>
                </c:pt>
                <c:pt idx="3">
                  <c:v>Cortex</c:v>
                </c:pt>
                <c:pt idx="4">
                  <c:v>Gastrocnemius</c:v>
                </c:pt>
                <c:pt idx="5">
                  <c:v>Heart</c:v>
                </c:pt>
                <c:pt idx="6">
                  <c:v>Hippocampus</c:v>
                </c:pt>
                <c:pt idx="7">
                  <c:v>Hypothalamus</c:v>
                </c:pt>
                <c:pt idx="8">
                  <c:v>Kidney</c:v>
                </c:pt>
                <c:pt idx="9">
                  <c:v>Liver</c:v>
                </c:pt>
                <c:pt idx="10">
                  <c:v>Lung</c:v>
                </c:pt>
                <c:pt idx="11">
                  <c:v>Ovaries</c:v>
                </c:pt>
                <c:pt idx="12">
                  <c:v>Spleen</c:v>
                </c:pt>
                <c:pt idx="13">
                  <c:v>Testes</c:v>
                </c:pt>
                <c:pt idx="14">
                  <c:v>White Adipose</c:v>
                </c:pt>
              </c:strCache>
            </c:strRef>
          </c:cat>
          <c:val>
            <c:numRef>
              <c:f>Sheet5!$L$5:$L$19</c:f>
              <c:numCache>
                <c:formatCode>General</c:formatCode>
                <c:ptCount val="15"/>
                <c:pt idx="0">
                  <c:v>6.0000000000000001E-3</c:v>
                </c:pt>
                <c:pt idx="1">
                  <c:v>2E-3</c:v>
                </c:pt>
                <c:pt idx="2">
                  <c:v>1.4999999999999999E-2</c:v>
                </c:pt>
                <c:pt idx="3">
                  <c:v>2E-3</c:v>
                </c:pt>
                <c:pt idx="4">
                  <c:v>6.0000000000000001E-3</c:v>
                </c:pt>
                <c:pt idx="5">
                  <c:v>6.0000000000000001E-3</c:v>
                </c:pt>
                <c:pt idx="6">
                  <c:v>2E-3</c:v>
                </c:pt>
                <c:pt idx="7">
                  <c:v>2E-3</c:v>
                </c:pt>
                <c:pt idx="8">
                  <c:v>5.0000000000000001E-3</c:v>
                </c:pt>
                <c:pt idx="9">
                  <c:v>0.01</c:v>
                </c:pt>
                <c:pt idx="10">
                  <c:v>7.0000000000000001E-3</c:v>
                </c:pt>
                <c:pt idx="11">
                  <c:v>1.0999999999999999E-2</c:v>
                </c:pt>
                <c:pt idx="12">
                  <c:v>2E-3</c:v>
                </c:pt>
                <c:pt idx="13">
                  <c:v>1.2E-2</c:v>
                </c:pt>
                <c:pt idx="14">
                  <c:v>2E-3</c:v>
                </c:pt>
              </c:numCache>
            </c:numRef>
          </c:val>
          <c:extLst>
            <c:ext xmlns:c16="http://schemas.microsoft.com/office/drawing/2014/chart" uri="{C3380CC4-5D6E-409C-BE32-E72D297353CC}">
              <c16:uniqueId val="{00000000-DC63-E34C-BB17-5B43617CDF7C}"/>
            </c:ext>
          </c:extLst>
        </c:ser>
        <c:ser>
          <c:idx val="1"/>
          <c:order val="1"/>
          <c:tx>
            <c:strRef>
              <c:f>Sheet5!$M$4</c:f>
              <c:strCache>
                <c:ptCount val="1"/>
                <c:pt idx="0">
                  <c:v>2</c:v>
                </c:pt>
              </c:strCache>
            </c:strRef>
          </c:tx>
          <c:spPr>
            <a:solidFill>
              <a:schemeClr val="accent2"/>
            </a:solidFill>
            <a:ln>
              <a:noFill/>
            </a:ln>
            <a:effectLst/>
            <a:sp3d/>
          </c:spPr>
          <c:invertIfNegative val="0"/>
          <c:cat>
            <c:strRef>
              <c:f>Sheet5!$K$5:$K$19</c:f>
              <c:strCache>
                <c:ptCount val="15"/>
                <c:pt idx="0">
                  <c:v>Adrenal</c:v>
                </c:pt>
                <c:pt idx="1">
                  <c:v>Aorta</c:v>
                </c:pt>
                <c:pt idx="2">
                  <c:v>Brown Adipose</c:v>
                </c:pt>
                <c:pt idx="3">
                  <c:v>Cortex</c:v>
                </c:pt>
                <c:pt idx="4">
                  <c:v>Gastrocnemius</c:v>
                </c:pt>
                <c:pt idx="5">
                  <c:v>Heart</c:v>
                </c:pt>
                <c:pt idx="6">
                  <c:v>Hippocampus</c:v>
                </c:pt>
                <c:pt idx="7">
                  <c:v>Hypothalamus</c:v>
                </c:pt>
                <c:pt idx="8">
                  <c:v>Kidney</c:v>
                </c:pt>
                <c:pt idx="9">
                  <c:v>Liver</c:v>
                </c:pt>
                <c:pt idx="10">
                  <c:v>Lung</c:v>
                </c:pt>
                <c:pt idx="11">
                  <c:v>Ovaries</c:v>
                </c:pt>
                <c:pt idx="12">
                  <c:v>Spleen</c:v>
                </c:pt>
                <c:pt idx="13">
                  <c:v>Testes</c:v>
                </c:pt>
                <c:pt idx="14">
                  <c:v>White Adipose</c:v>
                </c:pt>
              </c:strCache>
            </c:strRef>
          </c:cat>
          <c:val>
            <c:numRef>
              <c:f>Sheet5!$M$5:$M$19</c:f>
              <c:numCache>
                <c:formatCode>General</c:formatCode>
                <c:ptCount val="15"/>
                <c:pt idx="0">
                  <c:v>0.03</c:v>
                </c:pt>
                <c:pt idx="1">
                  <c:v>0.01</c:v>
                </c:pt>
                <c:pt idx="2">
                  <c:v>2.7E-2</c:v>
                </c:pt>
                <c:pt idx="3">
                  <c:v>1.2E-2</c:v>
                </c:pt>
                <c:pt idx="4">
                  <c:v>1.7000000000000001E-2</c:v>
                </c:pt>
                <c:pt idx="5">
                  <c:v>1.9E-2</c:v>
                </c:pt>
                <c:pt idx="6">
                  <c:v>1.2E-2</c:v>
                </c:pt>
                <c:pt idx="7">
                  <c:v>1.9E-2</c:v>
                </c:pt>
                <c:pt idx="8">
                  <c:v>1.9E-2</c:v>
                </c:pt>
                <c:pt idx="9">
                  <c:v>2.9000000000000001E-2</c:v>
                </c:pt>
                <c:pt idx="10">
                  <c:v>3.1E-2</c:v>
                </c:pt>
                <c:pt idx="11">
                  <c:v>4.1000000000000002E-2</c:v>
                </c:pt>
                <c:pt idx="12">
                  <c:v>1.6E-2</c:v>
                </c:pt>
                <c:pt idx="13">
                  <c:v>3.9E-2</c:v>
                </c:pt>
                <c:pt idx="14">
                  <c:v>1.2E-2</c:v>
                </c:pt>
              </c:numCache>
            </c:numRef>
          </c:val>
          <c:extLst>
            <c:ext xmlns:c16="http://schemas.microsoft.com/office/drawing/2014/chart" uri="{C3380CC4-5D6E-409C-BE32-E72D297353CC}">
              <c16:uniqueId val="{00000001-DC63-E34C-BB17-5B43617CDF7C}"/>
            </c:ext>
          </c:extLst>
        </c:ser>
        <c:ser>
          <c:idx val="2"/>
          <c:order val="2"/>
          <c:tx>
            <c:strRef>
              <c:f>Sheet5!$N$4</c:f>
              <c:strCache>
                <c:ptCount val="1"/>
                <c:pt idx="0">
                  <c:v>3</c:v>
                </c:pt>
              </c:strCache>
            </c:strRef>
          </c:tx>
          <c:spPr>
            <a:solidFill>
              <a:schemeClr val="accent3"/>
            </a:solidFill>
            <a:ln>
              <a:noFill/>
            </a:ln>
            <a:effectLst/>
            <a:sp3d/>
          </c:spPr>
          <c:invertIfNegative val="0"/>
          <c:cat>
            <c:strRef>
              <c:f>Sheet5!$K$5:$K$19</c:f>
              <c:strCache>
                <c:ptCount val="15"/>
                <c:pt idx="0">
                  <c:v>Adrenal</c:v>
                </c:pt>
                <c:pt idx="1">
                  <c:v>Aorta</c:v>
                </c:pt>
                <c:pt idx="2">
                  <c:v>Brown Adipose</c:v>
                </c:pt>
                <c:pt idx="3">
                  <c:v>Cortex</c:v>
                </c:pt>
                <c:pt idx="4">
                  <c:v>Gastrocnemius</c:v>
                </c:pt>
                <c:pt idx="5">
                  <c:v>Heart</c:v>
                </c:pt>
                <c:pt idx="6">
                  <c:v>Hippocampus</c:v>
                </c:pt>
                <c:pt idx="7">
                  <c:v>Hypothalamus</c:v>
                </c:pt>
                <c:pt idx="8">
                  <c:v>Kidney</c:v>
                </c:pt>
                <c:pt idx="9">
                  <c:v>Liver</c:v>
                </c:pt>
                <c:pt idx="10">
                  <c:v>Lung</c:v>
                </c:pt>
                <c:pt idx="11">
                  <c:v>Ovaries</c:v>
                </c:pt>
                <c:pt idx="12">
                  <c:v>Spleen</c:v>
                </c:pt>
                <c:pt idx="13">
                  <c:v>Testes</c:v>
                </c:pt>
                <c:pt idx="14">
                  <c:v>White Adipose</c:v>
                </c:pt>
              </c:strCache>
            </c:strRef>
          </c:cat>
          <c:val>
            <c:numRef>
              <c:f>Sheet5!$N$5:$N$19</c:f>
              <c:numCache>
                <c:formatCode>General</c:formatCode>
                <c:ptCount val="15"/>
                <c:pt idx="0">
                  <c:v>9.2999999999999999E-2</c:v>
                </c:pt>
                <c:pt idx="1">
                  <c:v>2.5999999999999999E-2</c:v>
                </c:pt>
                <c:pt idx="2">
                  <c:v>2.8000000000000001E-2</c:v>
                </c:pt>
                <c:pt idx="3">
                  <c:v>2.9000000000000001E-2</c:v>
                </c:pt>
                <c:pt idx="4">
                  <c:v>3.3000000000000002E-2</c:v>
                </c:pt>
                <c:pt idx="5">
                  <c:v>3.4000000000000002E-2</c:v>
                </c:pt>
                <c:pt idx="6">
                  <c:v>1.9E-2</c:v>
                </c:pt>
                <c:pt idx="7">
                  <c:v>0.04</c:v>
                </c:pt>
                <c:pt idx="8">
                  <c:v>3.4000000000000002E-2</c:v>
                </c:pt>
                <c:pt idx="9">
                  <c:v>4.2000000000000003E-2</c:v>
                </c:pt>
                <c:pt idx="10">
                  <c:v>5.6000000000000001E-2</c:v>
                </c:pt>
                <c:pt idx="11">
                  <c:v>6.2E-2</c:v>
                </c:pt>
                <c:pt idx="12">
                  <c:v>5.0999999999999997E-2</c:v>
                </c:pt>
                <c:pt idx="13">
                  <c:v>5.3999999999999999E-2</c:v>
                </c:pt>
                <c:pt idx="14">
                  <c:v>1.4E-2</c:v>
                </c:pt>
              </c:numCache>
            </c:numRef>
          </c:val>
          <c:extLst>
            <c:ext xmlns:c16="http://schemas.microsoft.com/office/drawing/2014/chart" uri="{C3380CC4-5D6E-409C-BE32-E72D297353CC}">
              <c16:uniqueId val="{00000002-DC63-E34C-BB17-5B43617CDF7C}"/>
            </c:ext>
          </c:extLst>
        </c:ser>
        <c:ser>
          <c:idx val="3"/>
          <c:order val="3"/>
          <c:tx>
            <c:strRef>
              <c:f>Sheet5!$O$4</c:f>
              <c:strCache>
                <c:ptCount val="1"/>
                <c:pt idx="0">
                  <c:v>4</c:v>
                </c:pt>
              </c:strCache>
            </c:strRef>
          </c:tx>
          <c:spPr>
            <a:solidFill>
              <a:schemeClr val="accent4"/>
            </a:solidFill>
            <a:ln>
              <a:noFill/>
            </a:ln>
            <a:effectLst/>
            <a:sp3d/>
          </c:spPr>
          <c:invertIfNegative val="0"/>
          <c:cat>
            <c:strRef>
              <c:f>Sheet5!$K$5:$K$19</c:f>
              <c:strCache>
                <c:ptCount val="15"/>
                <c:pt idx="0">
                  <c:v>Adrenal</c:v>
                </c:pt>
                <c:pt idx="1">
                  <c:v>Aorta</c:v>
                </c:pt>
                <c:pt idx="2">
                  <c:v>Brown Adipose</c:v>
                </c:pt>
                <c:pt idx="3">
                  <c:v>Cortex</c:v>
                </c:pt>
                <c:pt idx="4">
                  <c:v>Gastrocnemius</c:v>
                </c:pt>
                <c:pt idx="5">
                  <c:v>Heart</c:v>
                </c:pt>
                <c:pt idx="6">
                  <c:v>Hippocampus</c:v>
                </c:pt>
                <c:pt idx="7">
                  <c:v>Hypothalamus</c:v>
                </c:pt>
                <c:pt idx="8">
                  <c:v>Kidney</c:v>
                </c:pt>
                <c:pt idx="9">
                  <c:v>Liver</c:v>
                </c:pt>
                <c:pt idx="10">
                  <c:v>Lung</c:v>
                </c:pt>
                <c:pt idx="11">
                  <c:v>Ovaries</c:v>
                </c:pt>
                <c:pt idx="12">
                  <c:v>Spleen</c:v>
                </c:pt>
                <c:pt idx="13">
                  <c:v>Testes</c:v>
                </c:pt>
                <c:pt idx="14">
                  <c:v>White Adipose</c:v>
                </c:pt>
              </c:strCache>
            </c:strRef>
          </c:cat>
          <c:val>
            <c:numRef>
              <c:f>Sheet5!$O$5:$O$19</c:f>
              <c:numCache>
                <c:formatCode>General</c:formatCode>
                <c:ptCount val="15"/>
                <c:pt idx="0">
                  <c:v>0.27700000000000002</c:v>
                </c:pt>
                <c:pt idx="1">
                  <c:v>7.9000000000000001E-2</c:v>
                </c:pt>
                <c:pt idx="2">
                  <c:v>6.4000000000000001E-2</c:v>
                </c:pt>
                <c:pt idx="3">
                  <c:v>5.5E-2</c:v>
                </c:pt>
                <c:pt idx="4">
                  <c:v>0.125</c:v>
                </c:pt>
                <c:pt idx="5">
                  <c:v>8.1000000000000003E-2</c:v>
                </c:pt>
                <c:pt idx="6">
                  <c:v>2.9000000000000001E-2</c:v>
                </c:pt>
                <c:pt idx="7">
                  <c:v>6.4000000000000001E-2</c:v>
                </c:pt>
                <c:pt idx="8">
                  <c:v>7.0999999999999994E-2</c:v>
                </c:pt>
                <c:pt idx="9">
                  <c:v>0.08</c:v>
                </c:pt>
                <c:pt idx="10">
                  <c:v>0.121</c:v>
                </c:pt>
                <c:pt idx="11">
                  <c:v>0.25</c:v>
                </c:pt>
                <c:pt idx="12">
                  <c:v>0.11600000000000001</c:v>
                </c:pt>
                <c:pt idx="13">
                  <c:v>0.14299999999999999</c:v>
                </c:pt>
                <c:pt idx="14">
                  <c:v>2.5999999999999999E-2</c:v>
                </c:pt>
              </c:numCache>
            </c:numRef>
          </c:val>
          <c:extLst>
            <c:ext xmlns:c16="http://schemas.microsoft.com/office/drawing/2014/chart" uri="{C3380CC4-5D6E-409C-BE32-E72D297353CC}">
              <c16:uniqueId val="{00000003-DC63-E34C-BB17-5B43617CDF7C}"/>
            </c:ext>
          </c:extLst>
        </c:ser>
        <c:ser>
          <c:idx val="4"/>
          <c:order val="4"/>
          <c:tx>
            <c:strRef>
              <c:f>Sheet5!$P$4</c:f>
              <c:strCache>
                <c:ptCount val="1"/>
                <c:pt idx="0">
                  <c:v>0</c:v>
                </c:pt>
              </c:strCache>
            </c:strRef>
          </c:tx>
          <c:spPr>
            <a:solidFill>
              <a:schemeClr val="accent5"/>
            </a:solidFill>
            <a:ln>
              <a:noFill/>
            </a:ln>
            <a:effectLst/>
            <a:sp3d/>
          </c:spPr>
          <c:invertIfNegative val="0"/>
          <c:cat>
            <c:strRef>
              <c:f>Sheet5!$K$5:$K$19</c:f>
              <c:strCache>
                <c:ptCount val="15"/>
                <c:pt idx="0">
                  <c:v>Adrenal</c:v>
                </c:pt>
                <c:pt idx="1">
                  <c:v>Aorta</c:v>
                </c:pt>
                <c:pt idx="2">
                  <c:v>Brown Adipose</c:v>
                </c:pt>
                <c:pt idx="3">
                  <c:v>Cortex</c:v>
                </c:pt>
                <c:pt idx="4">
                  <c:v>Gastrocnemius</c:v>
                </c:pt>
                <c:pt idx="5">
                  <c:v>Heart</c:v>
                </c:pt>
                <c:pt idx="6">
                  <c:v>Hippocampus</c:v>
                </c:pt>
                <c:pt idx="7">
                  <c:v>Hypothalamus</c:v>
                </c:pt>
                <c:pt idx="8">
                  <c:v>Kidney</c:v>
                </c:pt>
                <c:pt idx="9">
                  <c:v>Liver</c:v>
                </c:pt>
                <c:pt idx="10">
                  <c:v>Lung</c:v>
                </c:pt>
                <c:pt idx="11">
                  <c:v>Ovaries</c:v>
                </c:pt>
                <c:pt idx="12">
                  <c:v>Spleen</c:v>
                </c:pt>
                <c:pt idx="13">
                  <c:v>Testes</c:v>
                </c:pt>
                <c:pt idx="14">
                  <c:v>White Adipose</c:v>
                </c:pt>
              </c:strCache>
            </c:strRef>
          </c:cat>
          <c:val>
            <c:numRef>
              <c:f>Sheet5!$P$5:$P$19</c:f>
              <c:numCache>
                <c:formatCode>General</c:formatCode>
                <c:ptCount val="15"/>
                <c:pt idx="0">
                  <c:v>0.59399999999999997</c:v>
                </c:pt>
                <c:pt idx="1">
                  <c:v>0.88500000000000001</c:v>
                </c:pt>
                <c:pt idx="2">
                  <c:v>0.86599999999999999</c:v>
                </c:pt>
                <c:pt idx="3">
                  <c:v>0.90100000000000002</c:v>
                </c:pt>
                <c:pt idx="4">
                  <c:v>0.81899999999999995</c:v>
                </c:pt>
                <c:pt idx="5">
                  <c:v>0.86</c:v>
                </c:pt>
                <c:pt idx="6">
                  <c:v>0.93799999999999994</c:v>
                </c:pt>
                <c:pt idx="7">
                  <c:v>0.874</c:v>
                </c:pt>
                <c:pt idx="8">
                  <c:v>0.872</c:v>
                </c:pt>
                <c:pt idx="9">
                  <c:v>0.83899999999999997</c:v>
                </c:pt>
                <c:pt idx="10">
                  <c:v>0.78600000000000003</c:v>
                </c:pt>
                <c:pt idx="11">
                  <c:v>0.63600000000000001</c:v>
                </c:pt>
                <c:pt idx="12">
                  <c:v>0.81499999999999995</c:v>
                </c:pt>
                <c:pt idx="13">
                  <c:v>0.752</c:v>
                </c:pt>
                <c:pt idx="14">
                  <c:v>0.94499999999999995</c:v>
                </c:pt>
              </c:numCache>
            </c:numRef>
          </c:val>
          <c:extLst>
            <c:ext xmlns:c16="http://schemas.microsoft.com/office/drawing/2014/chart" uri="{C3380CC4-5D6E-409C-BE32-E72D297353CC}">
              <c16:uniqueId val="{00000004-DC63-E34C-BB17-5B43617CDF7C}"/>
            </c:ext>
          </c:extLst>
        </c:ser>
        <c:dLbls>
          <c:showLegendKey val="0"/>
          <c:showVal val="0"/>
          <c:showCatName val="0"/>
          <c:showSerName val="0"/>
          <c:showPercent val="0"/>
          <c:showBubbleSize val="0"/>
        </c:dLbls>
        <c:gapWidth val="150"/>
        <c:shape val="box"/>
        <c:axId val="1217099855"/>
        <c:axId val="1223204959"/>
        <c:axId val="1246236639"/>
      </c:bar3DChart>
      <c:catAx>
        <c:axId val="1217099855"/>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1223204959"/>
        <c:crosses val="autoZero"/>
        <c:auto val="1"/>
        <c:lblAlgn val="ctr"/>
        <c:lblOffset val="100"/>
        <c:noMultiLvlLbl val="0"/>
      </c:catAx>
      <c:valAx>
        <c:axId val="122320495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17099855"/>
        <c:crosses val="autoZero"/>
        <c:crossBetween val="between"/>
      </c:valAx>
      <c:serAx>
        <c:axId val="1246236639"/>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3204959"/>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Sheet5!$L$4</c:f>
              <c:strCache>
                <c:ptCount val="1"/>
                <c:pt idx="0">
                  <c:v>1</c:v>
                </c:pt>
              </c:strCache>
            </c:strRef>
          </c:tx>
          <c:spPr>
            <a:solidFill>
              <a:schemeClr val="accent1"/>
            </a:solidFill>
            <a:ln>
              <a:noFill/>
            </a:ln>
            <a:effectLst/>
            <a:sp3d/>
          </c:spPr>
          <c:invertIfNegative val="0"/>
          <c:cat>
            <c:strRef>
              <c:f>Sheet5!$K$5:$K$19</c:f>
              <c:strCache>
                <c:ptCount val="15"/>
                <c:pt idx="0">
                  <c:v>Adrenal</c:v>
                </c:pt>
                <c:pt idx="1">
                  <c:v>Aorta</c:v>
                </c:pt>
                <c:pt idx="2">
                  <c:v>Brown Adipose</c:v>
                </c:pt>
                <c:pt idx="3">
                  <c:v>Cortex</c:v>
                </c:pt>
                <c:pt idx="4">
                  <c:v>Gastrocnemius</c:v>
                </c:pt>
                <c:pt idx="5">
                  <c:v>Heart</c:v>
                </c:pt>
                <c:pt idx="6">
                  <c:v>Hippocampus</c:v>
                </c:pt>
                <c:pt idx="7">
                  <c:v>Hypothalamus</c:v>
                </c:pt>
                <c:pt idx="8">
                  <c:v>Kidney</c:v>
                </c:pt>
                <c:pt idx="9">
                  <c:v>Liver</c:v>
                </c:pt>
                <c:pt idx="10">
                  <c:v>Lung</c:v>
                </c:pt>
                <c:pt idx="11">
                  <c:v>Ovaries</c:v>
                </c:pt>
                <c:pt idx="12">
                  <c:v>Spleen</c:v>
                </c:pt>
                <c:pt idx="13">
                  <c:v>Testes</c:v>
                </c:pt>
                <c:pt idx="14">
                  <c:v>White Adipose</c:v>
                </c:pt>
              </c:strCache>
            </c:strRef>
          </c:cat>
          <c:val>
            <c:numRef>
              <c:f>Sheet5!$L$5:$L$19</c:f>
              <c:numCache>
                <c:formatCode>General</c:formatCode>
                <c:ptCount val="15"/>
                <c:pt idx="0">
                  <c:v>6.0000000000000001E-3</c:v>
                </c:pt>
                <c:pt idx="1">
                  <c:v>2E-3</c:v>
                </c:pt>
                <c:pt idx="2">
                  <c:v>1.4999999999999999E-2</c:v>
                </c:pt>
                <c:pt idx="3">
                  <c:v>2E-3</c:v>
                </c:pt>
                <c:pt idx="4">
                  <c:v>6.0000000000000001E-3</c:v>
                </c:pt>
                <c:pt idx="5">
                  <c:v>6.0000000000000001E-3</c:v>
                </c:pt>
                <c:pt idx="6">
                  <c:v>2E-3</c:v>
                </c:pt>
                <c:pt idx="7">
                  <c:v>2E-3</c:v>
                </c:pt>
                <c:pt idx="8">
                  <c:v>5.0000000000000001E-3</c:v>
                </c:pt>
                <c:pt idx="9">
                  <c:v>0.01</c:v>
                </c:pt>
                <c:pt idx="10">
                  <c:v>7.0000000000000001E-3</c:v>
                </c:pt>
                <c:pt idx="11">
                  <c:v>1.0999999999999999E-2</c:v>
                </c:pt>
                <c:pt idx="12">
                  <c:v>2E-3</c:v>
                </c:pt>
                <c:pt idx="13">
                  <c:v>1.2E-2</c:v>
                </c:pt>
                <c:pt idx="14">
                  <c:v>2E-3</c:v>
                </c:pt>
              </c:numCache>
            </c:numRef>
          </c:val>
          <c:extLst>
            <c:ext xmlns:c16="http://schemas.microsoft.com/office/drawing/2014/chart" uri="{C3380CC4-5D6E-409C-BE32-E72D297353CC}">
              <c16:uniqueId val="{00000000-6344-494F-A217-CE23EA57F1D6}"/>
            </c:ext>
          </c:extLst>
        </c:ser>
        <c:ser>
          <c:idx val="1"/>
          <c:order val="1"/>
          <c:tx>
            <c:strRef>
              <c:f>Sheet5!$M$4</c:f>
              <c:strCache>
                <c:ptCount val="1"/>
                <c:pt idx="0">
                  <c:v>2</c:v>
                </c:pt>
              </c:strCache>
            </c:strRef>
          </c:tx>
          <c:spPr>
            <a:solidFill>
              <a:schemeClr val="accent2"/>
            </a:solidFill>
            <a:ln>
              <a:noFill/>
            </a:ln>
            <a:effectLst/>
            <a:sp3d/>
          </c:spPr>
          <c:invertIfNegative val="0"/>
          <c:cat>
            <c:strRef>
              <c:f>Sheet5!$K$5:$K$19</c:f>
              <c:strCache>
                <c:ptCount val="15"/>
                <c:pt idx="0">
                  <c:v>Adrenal</c:v>
                </c:pt>
                <c:pt idx="1">
                  <c:v>Aorta</c:v>
                </c:pt>
                <c:pt idx="2">
                  <c:v>Brown Adipose</c:v>
                </c:pt>
                <c:pt idx="3">
                  <c:v>Cortex</c:v>
                </c:pt>
                <c:pt idx="4">
                  <c:v>Gastrocnemius</c:v>
                </c:pt>
                <c:pt idx="5">
                  <c:v>Heart</c:v>
                </c:pt>
                <c:pt idx="6">
                  <c:v>Hippocampus</c:v>
                </c:pt>
                <c:pt idx="7">
                  <c:v>Hypothalamus</c:v>
                </c:pt>
                <c:pt idx="8">
                  <c:v>Kidney</c:v>
                </c:pt>
                <c:pt idx="9">
                  <c:v>Liver</c:v>
                </c:pt>
                <c:pt idx="10">
                  <c:v>Lung</c:v>
                </c:pt>
                <c:pt idx="11">
                  <c:v>Ovaries</c:v>
                </c:pt>
                <c:pt idx="12">
                  <c:v>Spleen</c:v>
                </c:pt>
                <c:pt idx="13">
                  <c:v>Testes</c:v>
                </c:pt>
                <c:pt idx="14">
                  <c:v>White Adipose</c:v>
                </c:pt>
              </c:strCache>
            </c:strRef>
          </c:cat>
          <c:val>
            <c:numRef>
              <c:f>Sheet5!$M$5:$M$19</c:f>
              <c:numCache>
                <c:formatCode>General</c:formatCode>
                <c:ptCount val="15"/>
                <c:pt idx="0">
                  <c:v>0.03</c:v>
                </c:pt>
                <c:pt idx="1">
                  <c:v>0.01</c:v>
                </c:pt>
                <c:pt idx="2">
                  <c:v>2.7E-2</c:v>
                </c:pt>
                <c:pt idx="3">
                  <c:v>1.2E-2</c:v>
                </c:pt>
                <c:pt idx="4">
                  <c:v>1.7000000000000001E-2</c:v>
                </c:pt>
                <c:pt idx="5">
                  <c:v>1.9E-2</c:v>
                </c:pt>
                <c:pt idx="6">
                  <c:v>1.2E-2</c:v>
                </c:pt>
                <c:pt idx="7">
                  <c:v>1.9E-2</c:v>
                </c:pt>
                <c:pt idx="8">
                  <c:v>1.9E-2</c:v>
                </c:pt>
                <c:pt idx="9">
                  <c:v>2.9000000000000001E-2</c:v>
                </c:pt>
                <c:pt idx="10">
                  <c:v>3.1E-2</c:v>
                </c:pt>
                <c:pt idx="11">
                  <c:v>4.1000000000000002E-2</c:v>
                </c:pt>
                <c:pt idx="12">
                  <c:v>1.6E-2</c:v>
                </c:pt>
                <c:pt idx="13">
                  <c:v>3.9E-2</c:v>
                </c:pt>
                <c:pt idx="14">
                  <c:v>1.2E-2</c:v>
                </c:pt>
              </c:numCache>
            </c:numRef>
          </c:val>
          <c:extLst>
            <c:ext xmlns:c16="http://schemas.microsoft.com/office/drawing/2014/chart" uri="{C3380CC4-5D6E-409C-BE32-E72D297353CC}">
              <c16:uniqueId val="{00000001-6344-494F-A217-CE23EA57F1D6}"/>
            </c:ext>
          </c:extLst>
        </c:ser>
        <c:ser>
          <c:idx val="2"/>
          <c:order val="2"/>
          <c:tx>
            <c:strRef>
              <c:f>Sheet5!$N$4</c:f>
              <c:strCache>
                <c:ptCount val="1"/>
                <c:pt idx="0">
                  <c:v>3</c:v>
                </c:pt>
              </c:strCache>
            </c:strRef>
          </c:tx>
          <c:spPr>
            <a:solidFill>
              <a:schemeClr val="accent3"/>
            </a:solidFill>
            <a:ln>
              <a:noFill/>
            </a:ln>
            <a:effectLst/>
            <a:sp3d/>
          </c:spPr>
          <c:invertIfNegative val="0"/>
          <c:cat>
            <c:strRef>
              <c:f>Sheet5!$K$5:$K$19</c:f>
              <c:strCache>
                <c:ptCount val="15"/>
                <c:pt idx="0">
                  <c:v>Adrenal</c:v>
                </c:pt>
                <c:pt idx="1">
                  <c:v>Aorta</c:v>
                </c:pt>
                <c:pt idx="2">
                  <c:v>Brown Adipose</c:v>
                </c:pt>
                <c:pt idx="3">
                  <c:v>Cortex</c:v>
                </c:pt>
                <c:pt idx="4">
                  <c:v>Gastrocnemius</c:v>
                </c:pt>
                <c:pt idx="5">
                  <c:v>Heart</c:v>
                </c:pt>
                <c:pt idx="6">
                  <c:v>Hippocampus</c:v>
                </c:pt>
                <c:pt idx="7">
                  <c:v>Hypothalamus</c:v>
                </c:pt>
                <c:pt idx="8">
                  <c:v>Kidney</c:v>
                </c:pt>
                <c:pt idx="9">
                  <c:v>Liver</c:v>
                </c:pt>
                <c:pt idx="10">
                  <c:v>Lung</c:v>
                </c:pt>
                <c:pt idx="11">
                  <c:v>Ovaries</c:v>
                </c:pt>
                <c:pt idx="12">
                  <c:v>Spleen</c:v>
                </c:pt>
                <c:pt idx="13">
                  <c:v>Testes</c:v>
                </c:pt>
                <c:pt idx="14">
                  <c:v>White Adipose</c:v>
                </c:pt>
              </c:strCache>
            </c:strRef>
          </c:cat>
          <c:val>
            <c:numRef>
              <c:f>Sheet5!$N$5:$N$19</c:f>
              <c:numCache>
                <c:formatCode>General</c:formatCode>
                <c:ptCount val="15"/>
                <c:pt idx="0">
                  <c:v>9.2999999999999999E-2</c:v>
                </c:pt>
                <c:pt idx="1">
                  <c:v>2.5999999999999999E-2</c:v>
                </c:pt>
                <c:pt idx="2">
                  <c:v>2.8000000000000001E-2</c:v>
                </c:pt>
                <c:pt idx="3">
                  <c:v>2.9000000000000001E-2</c:v>
                </c:pt>
                <c:pt idx="4">
                  <c:v>3.3000000000000002E-2</c:v>
                </c:pt>
                <c:pt idx="5">
                  <c:v>3.4000000000000002E-2</c:v>
                </c:pt>
                <c:pt idx="6">
                  <c:v>1.9E-2</c:v>
                </c:pt>
                <c:pt idx="7">
                  <c:v>0.04</c:v>
                </c:pt>
                <c:pt idx="8">
                  <c:v>3.4000000000000002E-2</c:v>
                </c:pt>
                <c:pt idx="9">
                  <c:v>4.2000000000000003E-2</c:v>
                </c:pt>
                <c:pt idx="10">
                  <c:v>5.6000000000000001E-2</c:v>
                </c:pt>
                <c:pt idx="11">
                  <c:v>6.2E-2</c:v>
                </c:pt>
                <c:pt idx="12">
                  <c:v>5.0999999999999997E-2</c:v>
                </c:pt>
                <c:pt idx="13">
                  <c:v>5.3999999999999999E-2</c:v>
                </c:pt>
                <c:pt idx="14">
                  <c:v>1.4E-2</c:v>
                </c:pt>
              </c:numCache>
            </c:numRef>
          </c:val>
          <c:extLst>
            <c:ext xmlns:c16="http://schemas.microsoft.com/office/drawing/2014/chart" uri="{C3380CC4-5D6E-409C-BE32-E72D297353CC}">
              <c16:uniqueId val="{00000002-6344-494F-A217-CE23EA57F1D6}"/>
            </c:ext>
          </c:extLst>
        </c:ser>
        <c:ser>
          <c:idx val="3"/>
          <c:order val="3"/>
          <c:tx>
            <c:strRef>
              <c:f>Sheet5!$O$4</c:f>
              <c:strCache>
                <c:ptCount val="1"/>
                <c:pt idx="0">
                  <c:v>4</c:v>
                </c:pt>
              </c:strCache>
            </c:strRef>
          </c:tx>
          <c:spPr>
            <a:solidFill>
              <a:schemeClr val="accent4"/>
            </a:solidFill>
            <a:ln>
              <a:noFill/>
            </a:ln>
            <a:effectLst/>
            <a:sp3d/>
          </c:spPr>
          <c:invertIfNegative val="0"/>
          <c:cat>
            <c:strRef>
              <c:f>Sheet5!$K$5:$K$19</c:f>
              <c:strCache>
                <c:ptCount val="15"/>
                <c:pt idx="0">
                  <c:v>Adrenal</c:v>
                </c:pt>
                <c:pt idx="1">
                  <c:v>Aorta</c:v>
                </c:pt>
                <c:pt idx="2">
                  <c:v>Brown Adipose</c:v>
                </c:pt>
                <c:pt idx="3">
                  <c:v>Cortex</c:v>
                </c:pt>
                <c:pt idx="4">
                  <c:v>Gastrocnemius</c:v>
                </c:pt>
                <c:pt idx="5">
                  <c:v>Heart</c:v>
                </c:pt>
                <c:pt idx="6">
                  <c:v>Hippocampus</c:v>
                </c:pt>
                <c:pt idx="7">
                  <c:v>Hypothalamus</c:v>
                </c:pt>
                <c:pt idx="8">
                  <c:v>Kidney</c:v>
                </c:pt>
                <c:pt idx="9">
                  <c:v>Liver</c:v>
                </c:pt>
                <c:pt idx="10">
                  <c:v>Lung</c:v>
                </c:pt>
                <c:pt idx="11">
                  <c:v>Ovaries</c:v>
                </c:pt>
                <c:pt idx="12">
                  <c:v>Spleen</c:v>
                </c:pt>
                <c:pt idx="13">
                  <c:v>Testes</c:v>
                </c:pt>
                <c:pt idx="14">
                  <c:v>White Adipose</c:v>
                </c:pt>
              </c:strCache>
            </c:strRef>
          </c:cat>
          <c:val>
            <c:numRef>
              <c:f>Sheet5!$O$5:$O$19</c:f>
              <c:numCache>
                <c:formatCode>General</c:formatCode>
                <c:ptCount val="15"/>
                <c:pt idx="0">
                  <c:v>0.27700000000000002</c:v>
                </c:pt>
                <c:pt idx="1">
                  <c:v>7.9000000000000001E-2</c:v>
                </c:pt>
                <c:pt idx="2">
                  <c:v>6.4000000000000001E-2</c:v>
                </c:pt>
                <c:pt idx="3">
                  <c:v>5.5E-2</c:v>
                </c:pt>
                <c:pt idx="4">
                  <c:v>0.125</c:v>
                </c:pt>
                <c:pt idx="5">
                  <c:v>8.1000000000000003E-2</c:v>
                </c:pt>
                <c:pt idx="6">
                  <c:v>2.9000000000000001E-2</c:v>
                </c:pt>
                <c:pt idx="7">
                  <c:v>6.4000000000000001E-2</c:v>
                </c:pt>
                <c:pt idx="8">
                  <c:v>7.0999999999999994E-2</c:v>
                </c:pt>
                <c:pt idx="9">
                  <c:v>0.08</c:v>
                </c:pt>
                <c:pt idx="10">
                  <c:v>0.121</c:v>
                </c:pt>
                <c:pt idx="11">
                  <c:v>0.25</c:v>
                </c:pt>
                <c:pt idx="12">
                  <c:v>0.11600000000000001</c:v>
                </c:pt>
                <c:pt idx="13">
                  <c:v>0.14299999999999999</c:v>
                </c:pt>
                <c:pt idx="14">
                  <c:v>2.5999999999999999E-2</c:v>
                </c:pt>
              </c:numCache>
            </c:numRef>
          </c:val>
          <c:extLst>
            <c:ext xmlns:c16="http://schemas.microsoft.com/office/drawing/2014/chart" uri="{C3380CC4-5D6E-409C-BE32-E72D297353CC}">
              <c16:uniqueId val="{00000003-6344-494F-A217-CE23EA57F1D6}"/>
            </c:ext>
          </c:extLst>
        </c:ser>
        <c:ser>
          <c:idx val="4"/>
          <c:order val="4"/>
          <c:tx>
            <c:strRef>
              <c:f>Sheet5!$P$4</c:f>
              <c:strCache>
                <c:ptCount val="1"/>
                <c:pt idx="0">
                  <c:v>0</c:v>
                </c:pt>
              </c:strCache>
            </c:strRef>
          </c:tx>
          <c:spPr>
            <a:solidFill>
              <a:schemeClr val="accent5"/>
            </a:solidFill>
            <a:ln>
              <a:noFill/>
            </a:ln>
            <a:effectLst/>
            <a:sp3d/>
          </c:spPr>
          <c:invertIfNegative val="0"/>
          <c:cat>
            <c:strRef>
              <c:f>Sheet5!$K$5:$K$19</c:f>
              <c:strCache>
                <c:ptCount val="15"/>
                <c:pt idx="0">
                  <c:v>Adrenal</c:v>
                </c:pt>
                <c:pt idx="1">
                  <c:v>Aorta</c:v>
                </c:pt>
                <c:pt idx="2">
                  <c:v>Brown Adipose</c:v>
                </c:pt>
                <c:pt idx="3">
                  <c:v>Cortex</c:v>
                </c:pt>
                <c:pt idx="4">
                  <c:v>Gastrocnemius</c:v>
                </c:pt>
                <c:pt idx="5">
                  <c:v>Heart</c:v>
                </c:pt>
                <c:pt idx="6">
                  <c:v>Hippocampus</c:v>
                </c:pt>
                <c:pt idx="7">
                  <c:v>Hypothalamus</c:v>
                </c:pt>
                <c:pt idx="8">
                  <c:v>Kidney</c:v>
                </c:pt>
                <c:pt idx="9">
                  <c:v>Liver</c:v>
                </c:pt>
                <c:pt idx="10">
                  <c:v>Lung</c:v>
                </c:pt>
                <c:pt idx="11">
                  <c:v>Ovaries</c:v>
                </c:pt>
                <c:pt idx="12">
                  <c:v>Spleen</c:v>
                </c:pt>
                <c:pt idx="13">
                  <c:v>Testes</c:v>
                </c:pt>
                <c:pt idx="14">
                  <c:v>White Adipose</c:v>
                </c:pt>
              </c:strCache>
            </c:strRef>
          </c:cat>
          <c:val>
            <c:numRef>
              <c:f>Sheet5!$P$5:$P$19</c:f>
              <c:numCache>
                <c:formatCode>General</c:formatCode>
                <c:ptCount val="15"/>
                <c:pt idx="0">
                  <c:v>0.59399999999999997</c:v>
                </c:pt>
                <c:pt idx="1">
                  <c:v>0.88500000000000001</c:v>
                </c:pt>
                <c:pt idx="2">
                  <c:v>0.86599999999999999</c:v>
                </c:pt>
                <c:pt idx="3">
                  <c:v>0.90100000000000002</c:v>
                </c:pt>
                <c:pt idx="4">
                  <c:v>0.81899999999999995</c:v>
                </c:pt>
                <c:pt idx="5">
                  <c:v>0.86</c:v>
                </c:pt>
                <c:pt idx="6">
                  <c:v>0.93799999999999994</c:v>
                </c:pt>
                <c:pt idx="7">
                  <c:v>0.874</c:v>
                </c:pt>
                <c:pt idx="8">
                  <c:v>0.872</c:v>
                </c:pt>
                <c:pt idx="9">
                  <c:v>0.83899999999999997</c:v>
                </c:pt>
                <c:pt idx="10">
                  <c:v>0.78600000000000003</c:v>
                </c:pt>
                <c:pt idx="11">
                  <c:v>0.63600000000000001</c:v>
                </c:pt>
                <c:pt idx="12">
                  <c:v>0.81499999999999995</c:v>
                </c:pt>
                <c:pt idx="13">
                  <c:v>0.752</c:v>
                </c:pt>
                <c:pt idx="14">
                  <c:v>0.94499999999999995</c:v>
                </c:pt>
              </c:numCache>
            </c:numRef>
          </c:val>
          <c:extLst>
            <c:ext xmlns:c16="http://schemas.microsoft.com/office/drawing/2014/chart" uri="{C3380CC4-5D6E-409C-BE32-E72D297353CC}">
              <c16:uniqueId val="{00000004-6344-494F-A217-CE23EA57F1D6}"/>
            </c:ext>
          </c:extLst>
        </c:ser>
        <c:dLbls>
          <c:showLegendKey val="0"/>
          <c:showVal val="0"/>
          <c:showCatName val="0"/>
          <c:showSerName val="0"/>
          <c:showPercent val="0"/>
          <c:showBubbleSize val="0"/>
        </c:dLbls>
        <c:gapWidth val="150"/>
        <c:shape val="box"/>
        <c:axId val="1217099855"/>
        <c:axId val="1223204959"/>
        <c:axId val="1246236639"/>
      </c:bar3DChart>
      <c:catAx>
        <c:axId val="1217099855"/>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1223204959"/>
        <c:crosses val="autoZero"/>
        <c:auto val="1"/>
        <c:lblAlgn val="ctr"/>
        <c:lblOffset val="100"/>
        <c:noMultiLvlLbl val="0"/>
      </c:catAx>
      <c:valAx>
        <c:axId val="122320495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17099855"/>
        <c:crosses val="autoZero"/>
        <c:crossBetween val="between"/>
      </c:valAx>
      <c:serAx>
        <c:axId val="1246236639"/>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3204959"/>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t>Frequency</a:t>
            </a:r>
            <a:r>
              <a:rPr lang="en-US" b="1" baseline="0"/>
              <a:t> of Kegg Circadian Genes (30) </a:t>
            </a:r>
          </a:p>
          <a:p>
            <a:pPr>
              <a:defRPr/>
            </a:pPr>
            <a:r>
              <a:rPr lang="en-US" b="1" baseline="0"/>
              <a:t>by Gene Group</a:t>
            </a:r>
            <a:endParaRPr lang="en-US" b="1"/>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Heatmap_CityPlot!$K$4</c:f>
              <c:strCache>
                <c:ptCount val="1"/>
                <c:pt idx="0">
                  <c:v>1</c:v>
                </c:pt>
              </c:strCache>
            </c:strRef>
          </c:tx>
          <c:spPr>
            <a:solidFill>
              <a:schemeClr val="accent1"/>
            </a:solidFill>
            <a:ln>
              <a:noFill/>
            </a:ln>
            <a:effectLst/>
            <a:sp3d/>
          </c:spPr>
          <c:invertIfNegative val="0"/>
          <c:cat>
            <c:strRef>
              <c:f>Heatmap_CityPlot!$J$5:$J$19</c:f>
              <c:strCache>
                <c:ptCount val="15"/>
                <c:pt idx="0">
                  <c:v>Adrenal</c:v>
                </c:pt>
                <c:pt idx="1">
                  <c:v>Aorta</c:v>
                </c:pt>
                <c:pt idx="2">
                  <c:v>Brown Adipose</c:v>
                </c:pt>
                <c:pt idx="3">
                  <c:v>Cortex</c:v>
                </c:pt>
                <c:pt idx="4">
                  <c:v>Gastrocnemius</c:v>
                </c:pt>
                <c:pt idx="5">
                  <c:v>Heart</c:v>
                </c:pt>
                <c:pt idx="6">
                  <c:v>Hippocampus</c:v>
                </c:pt>
                <c:pt idx="7">
                  <c:v>Hypothalamus</c:v>
                </c:pt>
                <c:pt idx="8">
                  <c:v>Kidney</c:v>
                </c:pt>
                <c:pt idx="9">
                  <c:v>Liver</c:v>
                </c:pt>
                <c:pt idx="10">
                  <c:v>Lung</c:v>
                </c:pt>
                <c:pt idx="11">
                  <c:v>Ovaries</c:v>
                </c:pt>
                <c:pt idx="12">
                  <c:v>Spleen</c:v>
                </c:pt>
                <c:pt idx="13">
                  <c:v>Testes</c:v>
                </c:pt>
                <c:pt idx="14">
                  <c:v>White Adipose</c:v>
                </c:pt>
              </c:strCache>
            </c:strRef>
          </c:cat>
          <c:val>
            <c:numRef>
              <c:f>Heatmap_CityPlot!$K$5:$K$19</c:f>
              <c:numCache>
                <c:formatCode>General</c:formatCode>
                <c:ptCount val="15"/>
                <c:pt idx="0">
                  <c:v>9.7560975609756097E-3</c:v>
                </c:pt>
                <c:pt idx="1">
                  <c:v>3.8461538461538498E-2</c:v>
                </c:pt>
                <c:pt idx="2">
                  <c:v>0</c:v>
                </c:pt>
                <c:pt idx="3">
                  <c:v>2.4390243902439001E-2</c:v>
                </c:pt>
                <c:pt idx="4">
                  <c:v>9.7087378640776708E-3</c:v>
                </c:pt>
                <c:pt idx="5">
                  <c:v>2.0833333333333301E-2</c:v>
                </c:pt>
                <c:pt idx="6">
                  <c:v>1.9230769230769201E-2</c:v>
                </c:pt>
                <c:pt idx="7">
                  <c:v>1.2345679012345699E-2</c:v>
                </c:pt>
                <c:pt idx="8">
                  <c:v>2.7027027027027001E-2</c:v>
                </c:pt>
                <c:pt idx="9">
                  <c:v>0</c:v>
                </c:pt>
                <c:pt idx="10">
                  <c:v>2.62008733624454E-2</c:v>
                </c:pt>
                <c:pt idx="11">
                  <c:v>2.7472527472527501E-3</c:v>
                </c:pt>
                <c:pt idx="12">
                  <c:v>4.2253521126760597E-2</c:v>
                </c:pt>
                <c:pt idx="13">
                  <c:v>0</c:v>
                </c:pt>
                <c:pt idx="14">
                  <c:v>0</c:v>
                </c:pt>
              </c:numCache>
            </c:numRef>
          </c:val>
          <c:extLst>
            <c:ext xmlns:c16="http://schemas.microsoft.com/office/drawing/2014/chart" uri="{C3380CC4-5D6E-409C-BE32-E72D297353CC}">
              <c16:uniqueId val="{00000000-D34F-DF4E-9BB2-9E502FAC6712}"/>
            </c:ext>
          </c:extLst>
        </c:ser>
        <c:ser>
          <c:idx val="1"/>
          <c:order val="1"/>
          <c:tx>
            <c:strRef>
              <c:f>Heatmap_CityPlot!$L$4</c:f>
              <c:strCache>
                <c:ptCount val="1"/>
                <c:pt idx="0">
                  <c:v>2</c:v>
                </c:pt>
              </c:strCache>
            </c:strRef>
          </c:tx>
          <c:spPr>
            <a:solidFill>
              <a:schemeClr val="accent2"/>
            </a:solidFill>
            <a:ln>
              <a:noFill/>
            </a:ln>
            <a:effectLst/>
            <a:sp3d/>
          </c:spPr>
          <c:invertIfNegative val="0"/>
          <c:cat>
            <c:strRef>
              <c:f>Heatmap_CityPlot!$J$5:$J$19</c:f>
              <c:strCache>
                <c:ptCount val="15"/>
                <c:pt idx="0">
                  <c:v>Adrenal</c:v>
                </c:pt>
                <c:pt idx="1">
                  <c:v>Aorta</c:v>
                </c:pt>
                <c:pt idx="2">
                  <c:v>Brown Adipose</c:v>
                </c:pt>
                <c:pt idx="3">
                  <c:v>Cortex</c:v>
                </c:pt>
                <c:pt idx="4">
                  <c:v>Gastrocnemius</c:v>
                </c:pt>
                <c:pt idx="5">
                  <c:v>Heart</c:v>
                </c:pt>
                <c:pt idx="6">
                  <c:v>Hippocampus</c:v>
                </c:pt>
                <c:pt idx="7">
                  <c:v>Hypothalamus</c:v>
                </c:pt>
                <c:pt idx="8">
                  <c:v>Kidney</c:v>
                </c:pt>
                <c:pt idx="9">
                  <c:v>Liver</c:v>
                </c:pt>
                <c:pt idx="10">
                  <c:v>Lung</c:v>
                </c:pt>
                <c:pt idx="11">
                  <c:v>Ovaries</c:v>
                </c:pt>
                <c:pt idx="12">
                  <c:v>Spleen</c:v>
                </c:pt>
                <c:pt idx="13">
                  <c:v>Testes</c:v>
                </c:pt>
                <c:pt idx="14">
                  <c:v>White Adipose</c:v>
                </c:pt>
              </c:strCache>
            </c:strRef>
          </c:cat>
          <c:val>
            <c:numRef>
              <c:f>Heatmap_CityPlot!$L$5:$L$19</c:f>
              <c:numCache>
                <c:formatCode>General</c:formatCode>
                <c:ptCount val="15"/>
                <c:pt idx="0">
                  <c:v>4.0404040404040404E-3</c:v>
                </c:pt>
                <c:pt idx="1">
                  <c:v>3.1746031746031698E-3</c:v>
                </c:pt>
                <c:pt idx="2">
                  <c:v>1.12866817155756E-3</c:v>
                </c:pt>
                <c:pt idx="3">
                  <c:v>2.5906735751295299E-3</c:v>
                </c:pt>
                <c:pt idx="4">
                  <c:v>3.5971223021582701E-3</c:v>
                </c:pt>
                <c:pt idx="5">
                  <c:v>4.7169811320754698E-3</c:v>
                </c:pt>
                <c:pt idx="6">
                  <c:v>5.0125313283208E-3</c:v>
                </c:pt>
                <c:pt idx="7">
                  <c:v>4.7169811320754698E-3</c:v>
                </c:pt>
                <c:pt idx="8">
                  <c:v>3.26797385620915E-3</c:v>
                </c:pt>
                <c:pt idx="9">
                  <c:v>1.04275286757039E-3</c:v>
                </c:pt>
                <c:pt idx="10">
                  <c:v>1.9841269841269801E-3</c:v>
                </c:pt>
                <c:pt idx="11">
                  <c:v>1.46842878120411E-3</c:v>
                </c:pt>
                <c:pt idx="12">
                  <c:v>3.8387715930902101E-3</c:v>
                </c:pt>
                <c:pt idx="13">
                  <c:v>0</c:v>
                </c:pt>
                <c:pt idx="14">
                  <c:v>0</c:v>
                </c:pt>
              </c:numCache>
            </c:numRef>
          </c:val>
          <c:extLst>
            <c:ext xmlns:c16="http://schemas.microsoft.com/office/drawing/2014/chart" uri="{C3380CC4-5D6E-409C-BE32-E72D297353CC}">
              <c16:uniqueId val="{00000001-D34F-DF4E-9BB2-9E502FAC6712}"/>
            </c:ext>
          </c:extLst>
        </c:ser>
        <c:ser>
          <c:idx val="2"/>
          <c:order val="2"/>
          <c:tx>
            <c:strRef>
              <c:f>Heatmap_CityPlot!$M$4</c:f>
              <c:strCache>
                <c:ptCount val="1"/>
                <c:pt idx="0">
                  <c:v>3</c:v>
                </c:pt>
              </c:strCache>
            </c:strRef>
          </c:tx>
          <c:spPr>
            <a:solidFill>
              <a:schemeClr val="accent3"/>
            </a:solidFill>
            <a:ln>
              <a:noFill/>
            </a:ln>
            <a:effectLst/>
            <a:sp3d/>
          </c:spPr>
          <c:invertIfNegative val="0"/>
          <c:cat>
            <c:strRef>
              <c:f>Heatmap_CityPlot!$J$5:$J$19</c:f>
              <c:strCache>
                <c:ptCount val="15"/>
                <c:pt idx="0">
                  <c:v>Adrenal</c:v>
                </c:pt>
                <c:pt idx="1">
                  <c:v>Aorta</c:v>
                </c:pt>
                <c:pt idx="2">
                  <c:v>Brown Adipose</c:v>
                </c:pt>
                <c:pt idx="3">
                  <c:v>Cortex</c:v>
                </c:pt>
                <c:pt idx="4">
                  <c:v>Gastrocnemius</c:v>
                </c:pt>
                <c:pt idx="5">
                  <c:v>Heart</c:v>
                </c:pt>
                <c:pt idx="6">
                  <c:v>Hippocampus</c:v>
                </c:pt>
                <c:pt idx="7">
                  <c:v>Hypothalamus</c:v>
                </c:pt>
                <c:pt idx="8">
                  <c:v>Kidney</c:v>
                </c:pt>
                <c:pt idx="9">
                  <c:v>Liver</c:v>
                </c:pt>
                <c:pt idx="10">
                  <c:v>Lung</c:v>
                </c:pt>
                <c:pt idx="11">
                  <c:v>Ovaries</c:v>
                </c:pt>
                <c:pt idx="12">
                  <c:v>Spleen</c:v>
                </c:pt>
                <c:pt idx="13">
                  <c:v>Testes</c:v>
                </c:pt>
                <c:pt idx="14">
                  <c:v>White Adipose</c:v>
                </c:pt>
              </c:strCache>
            </c:strRef>
          </c:cat>
          <c:val>
            <c:numRef>
              <c:f>Heatmap_CityPlot!$M$5:$M$19</c:f>
              <c:numCache>
                <c:formatCode>General</c:formatCode>
                <c:ptCount val="15"/>
                <c:pt idx="0">
                  <c:v>1.31233595800525E-3</c:v>
                </c:pt>
                <c:pt idx="1">
                  <c:v>3.54609929078014E-3</c:v>
                </c:pt>
                <c:pt idx="2">
                  <c:v>0</c:v>
                </c:pt>
                <c:pt idx="3">
                  <c:v>2.0725388601036299E-3</c:v>
                </c:pt>
                <c:pt idx="4">
                  <c:v>4.5998160073597097E-3</c:v>
                </c:pt>
                <c:pt idx="5">
                  <c:v>3.5938903863432202E-3</c:v>
                </c:pt>
                <c:pt idx="6">
                  <c:v>1.5625000000000001E-3</c:v>
                </c:pt>
                <c:pt idx="7">
                  <c:v>1.5128593040847199E-3</c:v>
                </c:pt>
                <c:pt idx="8">
                  <c:v>3.62976406533575E-3</c:v>
                </c:pt>
                <c:pt idx="9">
                  <c:v>0</c:v>
                </c:pt>
                <c:pt idx="10">
                  <c:v>1.6429353778751399E-3</c:v>
                </c:pt>
                <c:pt idx="11">
                  <c:v>1.9723865877711998E-3</c:v>
                </c:pt>
                <c:pt idx="12">
                  <c:v>2.3682652457075199E-3</c:v>
                </c:pt>
                <c:pt idx="13">
                  <c:v>0</c:v>
                </c:pt>
                <c:pt idx="14">
                  <c:v>0</c:v>
                </c:pt>
              </c:numCache>
            </c:numRef>
          </c:val>
          <c:extLst>
            <c:ext xmlns:c16="http://schemas.microsoft.com/office/drawing/2014/chart" uri="{C3380CC4-5D6E-409C-BE32-E72D297353CC}">
              <c16:uniqueId val="{00000002-D34F-DF4E-9BB2-9E502FAC6712}"/>
            </c:ext>
          </c:extLst>
        </c:ser>
        <c:ser>
          <c:idx val="3"/>
          <c:order val="3"/>
          <c:tx>
            <c:strRef>
              <c:f>Heatmap_CityPlot!$N$4</c:f>
              <c:strCache>
                <c:ptCount val="1"/>
                <c:pt idx="0">
                  <c:v>4</c:v>
                </c:pt>
              </c:strCache>
            </c:strRef>
          </c:tx>
          <c:spPr>
            <a:solidFill>
              <a:schemeClr val="accent4"/>
            </a:solidFill>
            <a:ln>
              <a:noFill/>
            </a:ln>
            <a:effectLst/>
            <a:sp3d/>
          </c:spPr>
          <c:invertIfNegative val="0"/>
          <c:cat>
            <c:strRef>
              <c:f>Heatmap_CityPlot!$J$5:$J$19</c:f>
              <c:strCache>
                <c:ptCount val="15"/>
                <c:pt idx="0">
                  <c:v>Adrenal</c:v>
                </c:pt>
                <c:pt idx="1">
                  <c:v>Aorta</c:v>
                </c:pt>
                <c:pt idx="2">
                  <c:v>Brown Adipose</c:v>
                </c:pt>
                <c:pt idx="3">
                  <c:v>Cortex</c:v>
                </c:pt>
                <c:pt idx="4">
                  <c:v>Gastrocnemius</c:v>
                </c:pt>
                <c:pt idx="5">
                  <c:v>Heart</c:v>
                </c:pt>
                <c:pt idx="6">
                  <c:v>Hippocampus</c:v>
                </c:pt>
                <c:pt idx="7">
                  <c:v>Hypothalamus</c:v>
                </c:pt>
                <c:pt idx="8">
                  <c:v>Kidney</c:v>
                </c:pt>
                <c:pt idx="9">
                  <c:v>Liver</c:v>
                </c:pt>
                <c:pt idx="10">
                  <c:v>Lung</c:v>
                </c:pt>
                <c:pt idx="11">
                  <c:v>Ovaries</c:v>
                </c:pt>
                <c:pt idx="12">
                  <c:v>Spleen</c:v>
                </c:pt>
                <c:pt idx="13">
                  <c:v>Testes</c:v>
                </c:pt>
                <c:pt idx="14">
                  <c:v>White Adipose</c:v>
                </c:pt>
              </c:strCache>
            </c:strRef>
          </c:cat>
          <c:val>
            <c:numRef>
              <c:f>Heatmap_CityPlot!$N$5:$N$19</c:f>
              <c:numCache>
                <c:formatCode>General</c:formatCode>
                <c:ptCount val="15"/>
                <c:pt idx="0">
                  <c:v>1.6463615409943999E-3</c:v>
                </c:pt>
                <c:pt idx="1">
                  <c:v>2.3237800154918701E-3</c:v>
                </c:pt>
                <c:pt idx="2">
                  <c:v>4.7596382674916699E-4</c:v>
                </c:pt>
                <c:pt idx="3">
                  <c:v>3.84404173531027E-3</c:v>
                </c:pt>
                <c:pt idx="4">
                  <c:v>2.9133284777858701E-3</c:v>
                </c:pt>
                <c:pt idx="5">
                  <c:v>1.88679245283019E-3</c:v>
                </c:pt>
                <c:pt idx="6">
                  <c:v>3.1847133757961798E-3</c:v>
                </c:pt>
                <c:pt idx="7">
                  <c:v>1.434034416826E-3</c:v>
                </c:pt>
                <c:pt idx="8">
                  <c:v>2.1385799828913601E-3</c:v>
                </c:pt>
                <c:pt idx="9">
                  <c:v>7.6219512195121997E-4</c:v>
                </c:pt>
                <c:pt idx="10">
                  <c:v>2.26073850791258E-3</c:v>
                </c:pt>
                <c:pt idx="11">
                  <c:v>2.0706455542021901E-3</c:v>
                </c:pt>
                <c:pt idx="12">
                  <c:v>2.8947368421052598E-3</c:v>
                </c:pt>
                <c:pt idx="13">
                  <c:v>1.2749681257968599E-3</c:v>
                </c:pt>
                <c:pt idx="14">
                  <c:v>1.15074798619102E-3</c:v>
                </c:pt>
              </c:numCache>
            </c:numRef>
          </c:val>
          <c:extLst>
            <c:ext xmlns:c16="http://schemas.microsoft.com/office/drawing/2014/chart" uri="{C3380CC4-5D6E-409C-BE32-E72D297353CC}">
              <c16:uniqueId val="{00000003-D34F-DF4E-9BB2-9E502FAC6712}"/>
            </c:ext>
          </c:extLst>
        </c:ser>
        <c:ser>
          <c:idx val="4"/>
          <c:order val="4"/>
          <c:tx>
            <c:strRef>
              <c:f>Heatmap_CityPlot!$O$4</c:f>
              <c:strCache>
                <c:ptCount val="1"/>
                <c:pt idx="0">
                  <c:v>0</c:v>
                </c:pt>
              </c:strCache>
            </c:strRef>
          </c:tx>
          <c:spPr>
            <a:solidFill>
              <a:schemeClr val="accent5"/>
            </a:solidFill>
            <a:ln>
              <a:noFill/>
            </a:ln>
            <a:effectLst/>
            <a:sp3d/>
          </c:spPr>
          <c:invertIfNegative val="0"/>
          <c:cat>
            <c:strRef>
              <c:f>Heatmap_CityPlot!$J$5:$J$19</c:f>
              <c:strCache>
                <c:ptCount val="15"/>
                <c:pt idx="0">
                  <c:v>Adrenal</c:v>
                </c:pt>
                <c:pt idx="1">
                  <c:v>Aorta</c:v>
                </c:pt>
                <c:pt idx="2">
                  <c:v>Brown Adipose</c:v>
                </c:pt>
                <c:pt idx="3">
                  <c:v>Cortex</c:v>
                </c:pt>
                <c:pt idx="4">
                  <c:v>Gastrocnemius</c:v>
                </c:pt>
                <c:pt idx="5">
                  <c:v>Heart</c:v>
                </c:pt>
                <c:pt idx="6">
                  <c:v>Hippocampus</c:v>
                </c:pt>
                <c:pt idx="7">
                  <c:v>Hypothalamus</c:v>
                </c:pt>
                <c:pt idx="8">
                  <c:v>Kidney</c:v>
                </c:pt>
                <c:pt idx="9">
                  <c:v>Liver</c:v>
                </c:pt>
                <c:pt idx="10">
                  <c:v>Lung</c:v>
                </c:pt>
                <c:pt idx="11">
                  <c:v>Ovaries</c:v>
                </c:pt>
                <c:pt idx="12">
                  <c:v>Spleen</c:v>
                </c:pt>
                <c:pt idx="13">
                  <c:v>Testes</c:v>
                </c:pt>
                <c:pt idx="14">
                  <c:v>White Adipose</c:v>
                </c:pt>
              </c:strCache>
            </c:strRef>
          </c:cat>
          <c:val>
            <c:numRef>
              <c:f>Heatmap_CityPlot!$O$5:$O$19</c:f>
              <c:numCache>
                <c:formatCode>General</c:formatCode>
                <c:ptCount val="15"/>
                <c:pt idx="0">
                  <c:v>2.56029494597778E-4</c:v>
                </c:pt>
                <c:pt idx="1">
                  <c:v>6.1881188118811904E-4</c:v>
                </c:pt>
                <c:pt idx="2">
                  <c:v>9.8359503987072703E-4</c:v>
                </c:pt>
                <c:pt idx="3">
                  <c:v>6.0751290964932998E-4</c:v>
                </c:pt>
                <c:pt idx="4">
                  <c:v>3.3438603009474299E-4</c:v>
                </c:pt>
                <c:pt idx="5">
                  <c:v>4.9483953060936001E-4</c:v>
                </c:pt>
                <c:pt idx="6">
                  <c:v>7.4554294975688802E-4</c:v>
                </c:pt>
                <c:pt idx="7">
                  <c:v>7.3038397328881502E-4</c:v>
                </c:pt>
                <c:pt idx="8">
                  <c:v>5.2295784959732305E-4</c:v>
                </c:pt>
                <c:pt idx="9">
                  <c:v>9.7826086956521703E-4</c:v>
                </c:pt>
                <c:pt idx="10">
                  <c:v>3.87011881264755E-4</c:v>
                </c:pt>
                <c:pt idx="11">
                  <c:v>2.8682059371862902E-4</c:v>
                </c:pt>
                <c:pt idx="12">
                  <c:v>3.7310648459070199E-4</c:v>
                </c:pt>
                <c:pt idx="13">
                  <c:v>9.7063819461295803E-4</c:v>
                </c:pt>
                <c:pt idx="14">
                  <c:v>9.3283582089552204E-4</c:v>
                </c:pt>
              </c:numCache>
            </c:numRef>
          </c:val>
          <c:extLst>
            <c:ext xmlns:c16="http://schemas.microsoft.com/office/drawing/2014/chart" uri="{C3380CC4-5D6E-409C-BE32-E72D297353CC}">
              <c16:uniqueId val="{00000004-D34F-DF4E-9BB2-9E502FAC6712}"/>
            </c:ext>
          </c:extLst>
        </c:ser>
        <c:dLbls>
          <c:showLegendKey val="0"/>
          <c:showVal val="0"/>
          <c:showCatName val="0"/>
          <c:showSerName val="0"/>
          <c:showPercent val="0"/>
          <c:showBubbleSize val="0"/>
        </c:dLbls>
        <c:gapWidth val="150"/>
        <c:shape val="box"/>
        <c:axId val="1310454223"/>
        <c:axId val="1315627839"/>
        <c:axId val="1318176687"/>
      </c:bar3DChart>
      <c:catAx>
        <c:axId val="131045422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315627839"/>
        <c:crosses val="autoZero"/>
        <c:auto val="1"/>
        <c:lblAlgn val="ctr"/>
        <c:lblOffset val="100"/>
        <c:noMultiLvlLbl val="0"/>
      </c:catAx>
      <c:valAx>
        <c:axId val="131562783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10454223"/>
        <c:crosses val="autoZero"/>
        <c:crossBetween val="between"/>
      </c:valAx>
      <c:serAx>
        <c:axId val="1318176687"/>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15627839"/>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t>Frequency of Top DE Genes (C0 - C7)</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Sheet1!$K$4</c:f>
              <c:strCache>
                <c:ptCount val="1"/>
                <c:pt idx="0">
                  <c:v>1</c:v>
                </c:pt>
              </c:strCache>
            </c:strRef>
          </c:tx>
          <c:spPr>
            <a:solidFill>
              <a:schemeClr val="accent1"/>
            </a:solidFill>
            <a:ln>
              <a:noFill/>
            </a:ln>
            <a:effectLst/>
            <a:sp3d/>
          </c:spPr>
          <c:invertIfNegative val="0"/>
          <c:cat>
            <c:strRef>
              <c:f>Sheet1!$J$5:$J$18</c:f>
              <c:strCache>
                <c:ptCount val="14"/>
                <c:pt idx="0">
                  <c:v>Adrenal</c:v>
                </c:pt>
                <c:pt idx="1">
                  <c:v>Aorta</c:v>
                </c:pt>
                <c:pt idx="2">
                  <c:v>Brown Adipose</c:v>
                </c:pt>
                <c:pt idx="3">
                  <c:v>Cortex</c:v>
                </c:pt>
                <c:pt idx="4">
                  <c:v>Gastrocnemius</c:v>
                </c:pt>
                <c:pt idx="5">
                  <c:v>Heart</c:v>
                </c:pt>
                <c:pt idx="6">
                  <c:v>Hippocampus</c:v>
                </c:pt>
                <c:pt idx="7">
                  <c:v>Hypothalamus</c:v>
                </c:pt>
                <c:pt idx="8">
                  <c:v>Kidney</c:v>
                </c:pt>
                <c:pt idx="9">
                  <c:v>Liver</c:v>
                </c:pt>
                <c:pt idx="10">
                  <c:v>Lung</c:v>
                </c:pt>
                <c:pt idx="11">
                  <c:v>Ovaries</c:v>
                </c:pt>
                <c:pt idx="12">
                  <c:v>Spleen</c:v>
                </c:pt>
                <c:pt idx="13">
                  <c:v>White Adipose</c:v>
                </c:pt>
              </c:strCache>
            </c:strRef>
          </c:cat>
          <c:val>
            <c:numRef>
              <c:f>Sheet1!$K$5:$K$18</c:f>
              <c:numCache>
                <c:formatCode>General</c:formatCode>
                <c:ptCount val="14"/>
                <c:pt idx="0">
                  <c:v>5.3658536585365901E-2</c:v>
                </c:pt>
                <c:pt idx="1">
                  <c:v>3.8461538461538498E-2</c:v>
                </c:pt>
                <c:pt idx="2">
                  <c:v>4.8582995951416998E-2</c:v>
                </c:pt>
                <c:pt idx="3">
                  <c:v>1.21951219512195E-2</c:v>
                </c:pt>
                <c:pt idx="4">
                  <c:v>3.8834951456310697E-2</c:v>
                </c:pt>
                <c:pt idx="5">
                  <c:v>6.25E-2</c:v>
                </c:pt>
                <c:pt idx="6">
                  <c:v>1.9230769230769201E-2</c:v>
                </c:pt>
                <c:pt idx="7">
                  <c:v>1.2345679012345699E-2</c:v>
                </c:pt>
                <c:pt idx="8">
                  <c:v>9.45945945945946E-2</c:v>
                </c:pt>
                <c:pt idx="9">
                  <c:v>7.9365079365079402E-2</c:v>
                </c:pt>
                <c:pt idx="10">
                  <c:v>8.2969432314410493E-2</c:v>
                </c:pt>
                <c:pt idx="11">
                  <c:v>0</c:v>
                </c:pt>
                <c:pt idx="12">
                  <c:v>5.63380281690141E-2</c:v>
                </c:pt>
                <c:pt idx="13">
                  <c:v>0</c:v>
                </c:pt>
              </c:numCache>
            </c:numRef>
          </c:val>
          <c:extLst>
            <c:ext xmlns:c16="http://schemas.microsoft.com/office/drawing/2014/chart" uri="{C3380CC4-5D6E-409C-BE32-E72D297353CC}">
              <c16:uniqueId val="{00000000-BA85-0944-99A4-67ADDA479434}"/>
            </c:ext>
          </c:extLst>
        </c:ser>
        <c:ser>
          <c:idx val="1"/>
          <c:order val="1"/>
          <c:tx>
            <c:strRef>
              <c:f>Sheet1!$L$4</c:f>
              <c:strCache>
                <c:ptCount val="1"/>
                <c:pt idx="0">
                  <c:v>2</c:v>
                </c:pt>
              </c:strCache>
            </c:strRef>
          </c:tx>
          <c:spPr>
            <a:solidFill>
              <a:schemeClr val="accent2"/>
            </a:solidFill>
            <a:ln>
              <a:noFill/>
            </a:ln>
            <a:effectLst/>
            <a:sp3d/>
          </c:spPr>
          <c:invertIfNegative val="0"/>
          <c:cat>
            <c:strRef>
              <c:f>Sheet1!$J$5:$J$18</c:f>
              <c:strCache>
                <c:ptCount val="14"/>
                <c:pt idx="0">
                  <c:v>Adrenal</c:v>
                </c:pt>
                <c:pt idx="1">
                  <c:v>Aorta</c:v>
                </c:pt>
                <c:pt idx="2">
                  <c:v>Brown Adipose</c:v>
                </c:pt>
                <c:pt idx="3">
                  <c:v>Cortex</c:v>
                </c:pt>
                <c:pt idx="4">
                  <c:v>Gastrocnemius</c:v>
                </c:pt>
                <c:pt idx="5">
                  <c:v>Heart</c:v>
                </c:pt>
                <c:pt idx="6">
                  <c:v>Hippocampus</c:v>
                </c:pt>
                <c:pt idx="7">
                  <c:v>Hypothalamus</c:v>
                </c:pt>
                <c:pt idx="8">
                  <c:v>Kidney</c:v>
                </c:pt>
                <c:pt idx="9">
                  <c:v>Liver</c:v>
                </c:pt>
                <c:pt idx="10">
                  <c:v>Lung</c:v>
                </c:pt>
                <c:pt idx="11">
                  <c:v>Ovaries</c:v>
                </c:pt>
                <c:pt idx="12">
                  <c:v>Spleen</c:v>
                </c:pt>
                <c:pt idx="13">
                  <c:v>White Adipose</c:v>
                </c:pt>
              </c:strCache>
            </c:strRef>
          </c:cat>
          <c:val>
            <c:numRef>
              <c:f>Sheet1!$L$5:$L$18</c:f>
              <c:numCache>
                <c:formatCode>General</c:formatCode>
                <c:ptCount val="14"/>
                <c:pt idx="0">
                  <c:v>2.9292929292929301E-2</c:v>
                </c:pt>
                <c:pt idx="1">
                  <c:v>2.53968253968254E-2</c:v>
                </c:pt>
                <c:pt idx="2">
                  <c:v>3.2731376975169299E-2</c:v>
                </c:pt>
                <c:pt idx="3">
                  <c:v>5.1813471502590702E-3</c:v>
                </c:pt>
                <c:pt idx="4">
                  <c:v>2.8776978417266199E-2</c:v>
                </c:pt>
                <c:pt idx="5">
                  <c:v>1.25786163522013E-2</c:v>
                </c:pt>
                <c:pt idx="6">
                  <c:v>0</c:v>
                </c:pt>
                <c:pt idx="7">
                  <c:v>3.1446540880503099E-3</c:v>
                </c:pt>
                <c:pt idx="8">
                  <c:v>3.9215686274509803E-2</c:v>
                </c:pt>
                <c:pt idx="9">
                  <c:v>3.7539103232533899E-2</c:v>
                </c:pt>
                <c:pt idx="10">
                  <c:v>3.3730158730158701E-2</c:v>
                </c:pt>
                <c:pt idx="11">
                  <c:v>8.0763582966226106E-3</c:v>
                </c:pt>
                <c:pt idx="12">
                  <c:v>1.3435700575815701E-2</c:v>
                </c:pt>
                <c:pt idx="13">
                  <c:v>0</c:v>
                </c:pt>
              </c:numCache>
            </c:numRef>
          </c:val>
          <c:extLst>
            <c:ext xmlns:c16="http://schemas.microsoft.com/office/drawing/2014/chart" uri="{C3380CC4-5D6E-409C-BE32-E72D297353CC}">
              <c16:uniqueId val="{00000001-BA85-0944-99A4-67ADDA479434}"/>
            </c:ext>
          </c:extLst>
        </c:ser>
        <c:ser>
          <c:idx val="2"/>
          <c:order val="2"/>
          <c:tx>
            <c:strRef>
              <c:f>Sheet1!$M$4</c:f>
              <c:strCache>
                <c:ptCount val="1"/>
                <c:pt idx="0">
                  <c:v>3</c:v>
                </c:pt>
              </c:strCache>
            </c:strRef>
          </c:tx>
          <c:spPr>
            <a:solidFill>
              <a:schemeClr val="accent3"/>
            </a:solidFill>
            <a:ln>
              <a:noFill/>
            </a:ln>
            <a:effectLst/>
            <a:sp3d/>
          </c:spPr>
          <c:invertIfNegative val="0"/>
          <c:cat>
            <c:strRef>
              <c:f>Sheet1!$J$5:$J$18</c:f>
              <c:strCache>
                <c:ptCount val="14"/>
                <c:pt idx="0">
                  <c:v>Adrenal</c:v>
                </c:pt>
                <c:pt idx="1">
                  <c:v>Aorta</c:v>
                </c:pt>
                <c:pt idx="2">
                  <c:v>Brown Adipose</c:v>
                </c:pt>
                <c:pt idx="3">
                  <c:v>Cortex</c:v>
                </c:pt>
                <c:pt idx="4">
                  <c:v>Gastrocnemius</c:v>
                </c:pt>
                <c:pt idx="5">
                  <c:v>Heart</c:v>
                </c:pt>
                <c:pt idx="6">
                  <c:v>Hippocampus</c:v>
                </c:pt>
                <c:pt idx="7">
                  <c:v>Hypothalamus</c:v>
                </c:pt>
                <c:pt idx="8">
                  <c:v>Kidney</c:v>
                </c:pt>
                <c:pt idx="9">
                  <c:v>Liver</c:v>
                </c:pt>
                <c:pt idx="10">
                  <c:v>Lung</c:v>
                </c:pt>
                <c:pt idx="11">
                  <c:v>Ovaries</c:v>
                </c:pt>
                <c:pt idx="12">
                  <c:v>Spleen</c:v>
                </c:pt>
                <c:pt idx="13">
                  <c:v>White Adipose</c:v>
                </c:pt>
              </c:strCache>
            </c:strRef>
          </c:cat>
          <c:val>
            <c:numRef>
              <c:f>Sheet1!$M$5:$M$18</c:f>
              <c:numCache>
                <c:formatCode>General</c:formatCode>
                <c:ptCount val="14"/>
                <c:pt idx="0">
                  <c:v>4.7572178477690297E-2</c:v>
                </c:pt>
                <c:pt idx="1">
                  <c:v>9.4562647754137096E-3</c:v>
                </c:pt>
                <c:pt idx="2">
                  <c:v>3.3155080213903697E-2</c:v>
                </c:pt>
                <c:pt idx="3">
                  <c:v>1.03626943005181E-3</c:v>
                </c:pt>
                <c:pt idx="4">
                  <c:v>2.5758969641214401E-2</c:v>
                </c:pt>
                <c:pt idx="5">
                  <c:v>1.9766397124887699E-2</c:v>
                </c:pt>
                <c:pt idx="6">
                  <c:v>0</c:v>
                </c:pt>
                <c:pt idx="7">
                  <c:v>0</c:v>
                </c:pt>
                <c:pt idx="8">
                  <c:v>1.8148820326678802E-2</c:v>
                </c:pt>
                <c:pt idx="9">
                  <c:v>2.74368231046931E-2</c:v>
                </c:pt>
                <c:pt idx="10">
                  <c:v>2.3548740416210301E-2</c:v>
                </c:pt>
                <c:pt idx="11">
                  <c:v>6.9033530571992099E-3</c:v>
                </c:pt>
                <c:pt idx="12">
                  <c:v>5.9206631142687998E-3</c:v>
                </c:pt>
                <c:pt idx="13">
                  <c:v>0</c:v>
                </c:pt>
              </c:numCache>
            </c:numRef>
          </c:val>
          <c:extLst>
            <c:ext xmlns:c16="http://schemas.microsoft.com/office/drawing/2014/chart" uri="{C3380CC4-5D6E-409C-BE32-E72D297353CC}">
              <c16:uniqueId val="{00000002-BA85-0944-99A4-67ADDA479434}"/>
            </c:ext>
          </c:extLst>
        </c:ser>
        <c:ser>
          <c:idx val="3"/>
          <c:order val="3"/>
          <c:tx>
            <c:strRef>
              <c:f>Sheet1!$N$4</c:f>
              <c:strCache>
                <c:ptCount val="1"/>
                <c:pt idx="0">
                  <c:v>4</c:v>
                </c:pt>
              </c:strCache>
            </c:strRef>
          </c:tx>
          <c:spPr>
            <a:solidFill>
              <a:schemeClr val="accent4"/>
            </a:solidFill>
            <a:ln>
              <a:noFill/>
            </a:ln>
            <a:effectLst/>
            <a:sp3d/>
          </c:spPr>
          <c:invertIfNegative val="0"/>
          <c:cat>
            <c:strRef>
              <c:f>Sheet1!$J$5:$J$18</c:f>
              <c:strCache>
                <c:ptCount val="14"/>
                <c:pt idx="0">
                  <c:v>Adrenal</c:v>
                </c:pt>
                <c:pt idx="1">
                  <c:v>Aorta</c:v>
                </c:pt>
                <c:pt idx="2">
                  <c:v>Brown Adipose</c:v>
                </c:pt>
                <c:pt idx="3">
                  <c:v>Cortex</c:v>
                </c:pt>
                <c:pt idx="4">
                  <c:v>Gastrocnemius</c:v>
                </c:pt>
                <c:pt idx="5">
                  <c:v>Heart</c:v>
                </c:pt>
                <c:pt idx="6">
                  <c:v>Hippocampus</c:v>
                </c:pt>
                <c:pt idx="7">
                  <c:v>Hypothalamus</c:v>
                </c:pt>
                <c:pt idx="8">
                  <c:v>Kidney</c:v>
                </c:pt>
                <c:pt idx="9">
                  <c:v>Liver</c:v>
                </c:pt>
                <c:pt idx="10">
                  <c:v>Lung</c:v>
                </c:pt>
                <c:pt idx="11">
                  <c:v>Ovaries</c:v>
                </c:pt>
                <c:pt idx="12">
                  <c:v>Spleen</c:v>
                </c:pt>
                <c:pt idx="13">
                  <c:v>White Adipose</c:v>
                </c:pt>
              </c:strCache>
            </c:strRef>
          </c:cat>
          <c:val>
            <c:numRef>
              <c:f>Sheet1!$N$5:$N$18</c:f>
              <c:numCache>
                <c:formatCode>General</c:formatCode>
                <c:ptCount val="14"/>
                <c:pt idx="0">
                  <c:v>5.4878718033146701E-2</c:v>
                </c:pt>
                <c:pt idx="1">
                  <c:v>9.2951200619674698E-3</c:v>
                </c:pt>
                <c:pt idx="2">
                  <c:v>2.0466444550214201E-2</c:v>
                </c:pt>
                <c:pt idx="3">
                  <c:v>3.2948929159802298E-3</c:v>
                </c:pt>
                <c:pt idx="4">
                  <c:v>1.3838310269482901E-2</c:v>
                </c:pt>
                <c:pt idx="5">
                  <c:v>6.79245283018868E-3</c:v>
                </c:pt>
                <c:pt idx="6">
                  <c:v>1.0615711252653899E-3</c:v>
                </c:pt>
                <c:pt idx="7">
                  <c:v>4.7801147227533502E-4</c:v>
                </c:pt>
                <c:pt idx="8">
                  <c:v>9.4097519247219805E-3</c:v>
                </c:pt>
                <c:pt idx="9">
                  <c:v>1.7149390243902399E-2</c:v>
                </c:pt>
                <c:pt idx="10">
                  <c:v>1.73323285606631E-2</c:v>
                </c:pt>
                <c:pt idx="11">
                  <c:v>1.2789281364190001E-2</c:v>
                </c:pt>
                <c:pt idx="12">
                  <c:v>4.2105263157894701E-3</c:v>
                </c:pt>
                <c:pt idx="13">
                  <c:v>2.3014959723820501E-3</c:v>
                </c:pt>
              </c:numCache>
            </c:numRef>
          </c:val>
          <c:extLst>
            <c:ext xmlns:c16="http://schemas.microsoft.com/office/drawing/2014/chart" uri="{C3380CC4-5D6E-409C-BE32-E72D297353CC}">
              <c16:uniqueId val="{00000003-BA85-0944-99A4-67ADDA479434}"/>
            </c:ext>
          </c:extLst>
        </c:ser>
        <c:ser>
          <c:idx val="4"/>
          <c:order val="4"/>
          <c:tx>
            <c:strRef>
              <c:f>Sheet1!$O$4</c:f>
              <c:strCache>
                <c:ptCount val="1"/>
                <c:pt idx="0">
                  <c:v>0</c:v>
                </c:pt>
              </c:strCache>
            </c:strRef>
          </c:tx>
          <c:spPr>
            <a:solidFill>
              <a:schemeClr val="accent5"/>
            </a:solidFill>
            <a:ln>
              <a:noFill/>
            </a:ln>
            <a:effectLst/>
            <a:sp3d/>
          </c:spPr>
          <c:invertIfNegative val="0"/>
          <c:cat>
            <c:strRef>
              <c:f>Sheet1!$J$5:$J$18</c:f>
              <c:strCache>
                <c:ptCount val="14"/>
                <c:pt idx="0">
                  <c:v>Adrenal</c:v>
                </c:pt>
                <c:pt idx="1">
                  <c:v>Aorta</c:v>
                </c:pt>
                <c:pt idx="2">
                  <c:v>Brown Adipose</c:v>
                </c:pt>
                <c:pt idx="3">
                  <c:v>Cortex</c:v>
                </c:pt>
                <c:pt idx="4">
                  <c:v>Gastrocnemius</c:v>
                </c:pt>
                <c:pt idx="5">
                  <c:v>Heart</c:v>
                </c:pt>
                <c:pt idx="6">
                  <c:v>Hippocampus</c:v>
                </c:pt>
                <c:pt idx="7">
                  <c:v>Hypothalamus</c:v>
                </c:pt>
                <c:pt idx="8">
                  <c:v>Kidney</c:v>
                </c:pt>
                <c:pt idx="9">
                  <c:v>Liver</c:v>
                </c:pt>
                <c:pt idx="10">
                  <c:v>Lung</c:v>
                </c:pt>
                <c:pt idx="11">
                  <c:v>Ovaries</c:v>
                </c:pt>
                <c:pt idx="12">
                  <c:v>Spleen</c:v>
                </c:pt>
                <c:pt idx="13">
                  <c:v>White Adipose</c:v>
                </c:pt>
              </c:strCache>
            </c:strRef>
          </c:cat>
          <c:val>
            <c:numRef>
              <c:f>Sheet1!$O$5:$O$18</c:f>
              <c:numCache>
                <c:formatCode>General</c:formatCode>
                <c:ptCount val="14"/>
                <c:pt idx="0">
                  <c:v>4.50611910492089E-3</c:v>
                </c:pt>
                <c:pt idx="1">
                  <c:v>1.1001100110011001E-3</c:v>
                </c:pt>
                <c:pt idx="2">
                  <c:v>2.6346295710823098E-3</c:v>
                </c:pt>
                <c:pt idx="3">
                  <c:v>2.02504303216443E-4</c:v>
                </c:pt>
                <c:pt idx="4">
                  <c:v>1.5604681404421299E-3</c:v>
                </c:pt>
                <c:pt idx="5">
                  <c:v>8.1295065742966203E-4</c:v>
                </c:pt>
                <c:pt idx="6">
                  <c:v>6.4829821717990295E-5</c:v>
                </c:pt>
                <c:pt idx="7">
                  <c:v>3.4780189204229299E-5</c:v>
                </c:pt>
                <c:pt idx="8">
                  <c:v>2.9634278143848298E-3</c:v>
                </c:pt>
                <c:pt idx="9">
                  <c:v>4.4202898550724599E-3</c:v>
                </c:pt>
                <c:pt idx="10">
                  <c:v>1.35454158442664E-3</c:v>
                </c:pt>
                <c:pt idx="11">
                  <c:v>8.6046178115588702E-4</c:v>
                </c:pt>
                <c:pt idx="12">
                  <c:v>2.9848518767256198E-4</c:v>
                </c:pt>
                <c:pt idx="13">
                  <c:v>2.57334019557386E-4</c:v>
                </c:pt>
              </c:numCache>
            </c:numRef>
          </c:val>
          <c:extLst>
            <c:ext xmlns:c16="http://schemas.microsoft.com/office/drawing/2014/chart" uri="{C3380CC4-5D6E-409C-BE32-E72D297353CC}">
              <c16:uniqueId val="{00000004-BA85-0944-99A4-67ADDA479434}"/>
            </c:ext>
          </c:extLst>
        </c:ser>
        <c:dLbls>
          <c:showLegendKey val="0"/>
          <c:showVal val="0"/>
          <c:showCatName val="0"/>
          <c:showSerName val="0"/>
          <c:showPercent val="0"/>
          <c:showBubbleSize val="0"/>
        </c:dLbls>
        <c:gapWidth val="150"/>
        <c:shape val="box"/>
        <c:axId val="814778447"/>
        <c:axId val="811811135"/>
        <c:axId val="801893999"/>
      </c:bar3DChart>
      <c:catAx>
        <c:axId val="814778447"/>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811811135"/>
        <c:crosses val="autoZero"/>
        <c:auto val="1"/>
        <c:lblAlgn val="ctr"/>
        <c:lblOffset val="100"/>
        <c:noMultiLvlLbl val="0"/>
      </c:catAx>
      <c:valAx>
        <c:axId val="81181113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4778447"/>
        <c:crosses val="autoZero"/>
        <c:crossBetween val="between"/>
      </c:valAx>
      <c:serAx>
        <c:axId val="801893999"/>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1811135"/>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t>Frequency of Top DE Genes (C0 - C7)</a:t>
            </a:r>
          </a:p>
        </c:rich>
      </c:tx>
      <c:layout>
        <c:manualLayout>
          <c:xMode val="edge"/>
          <c:yMode val="edge"/>
          <c:x val="0.22953371505679046"/>
          <c:y val="9.551431415662979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Sheet1!$K$4</c:f>
              <c:strCache>
                <c:ptCount val="1"/>
                <c:pt idx="0">
                  <c:v>1</c:v>
                </c:pt>
              </c:strCache>
            </c:strRef>
          </c:tx>
          <c:spPr>
            <a:solidFill>
              <a:schemeClr val="accent1"/>
            </a:solidFill>
            <a:ln>
              <a:noFill/>
            </a:ln>
            <a:effectLst/>
            <a:sp3d/>
          </c:spPr>
          <c:invertIfNegative val="0"/>
          <c:cat>
            <c:strRef>
              <c:f>Sheet1!$J$5:$J$18</c:f>
              <c:strCache>
                <c:ptCount val="14"/>
                <c:pt idx="0">
                  <c:v>Adrenal</c:v>
                </c:pt>
                <c:pt idx="1">
                  <c:v>Aorta</c:v>
                </c:pt>
                <c:pt idx="2">
                  <c:v>Brown Adipose</c:v>
                </c:pt>
                <c:pt idx="3">
                  <c:v>Cortex</c:v>
                </c:pt>
                <c:pt idx="4">
                  <c:v>Gastrocnemius</c:v>
                </c:pt>
                <c:pt idx="5">
                  <c:v>Heart</c:v>
                </c:pt>
                <c:pt idx="6">
                  <c:v>Hippocampus</c:v>
                </c:pt>
                <c:pt idx="7">
                  <c:v>Hypothalamus</c:v>
                </c:pt>
                <c:pt idx="8">
                  <c:v>Kidney</c:v>
                </c:pt>
                <c:pt idx="9">
                  <c:v>Liver</c:v>
                </c:pt>
                <c:pt idx="10">
                  <c:v>Lung</c:v>
                </c:pt>
                <c:pt idx="11">
                  <c:v>Ovaries</c:v>
                </c:pt>
                <c:pt idx="12">
                  <c:v>Spleen</c:v>
                </c:pt>
                <c:pt idx="13">
                  <c:v>White Adipose</c:v>
                </c:pt>
              </c:strCache>
            </c:strRef>
          </c:cat>
          <c:val>
            <c:numRef>
              <c:f>Sheet1!$K$5:$K$18</c:f>
              <c:numCache>
                <c:formatCode>General</c:formatCode>
                <c:ptCount val="14"/>
                <c:pt idx="0">
                  <c:v>5.3658536585365901E-2</c:v>
                </c:pt>
                <c:pt idx="1">
                  <c:v>3.8461538461538498E-2</c:v>
                </c:pt>
                <c:pt idx="2">
                  <c:v>4.8582995951416998E-2</c:v>
                </c:pt>
                <c:pt idx="3">
                  <c:v>1.21951219512195E-2</c:v>
                </c:pt>
                <c:pt idx="4">
                  <c:v>3.8834951456310697E-2</c:v>
                </c:pt>
                <c:pt idx="5">
                  <c:v>6.25E-2</c:v>
                </c:pt>
                <c:pt idx="6">
                  <c:v>1.9230769230769201E-2</c:v>
                </c:pt>
                <c:pt idx="7">
                  <c:v>1.2345679012345699E-2</c:v>
                </c:pt>
                <c:pt idx="8">
                  <c:v>9.45945945945946E-2</c:v>
                </c:pt>
                <c:pt idx="9">
                  <c:v>7.9365079365079402E-2</c:v>
                </c:pt>
                <c:pt idx="10">
                  <c:v>8.2969432314410493E-2</c:v>
                </c:pt>
                <c:pt idx="11">
                  <c:v>0</c:v>
                </c:pt>
                <c:pt idx="12">
                  <c:v>5.63380281690141E-2</c:v>
                </c:pt>
                <c:pt idx="13">
                  <c:v>0</c:v>
                </c:pt>
              </c:numCache>
            </c:numRef>
          </c:val>
          <c:extLst>
            <c:ext xmlns:c16="http://schemas.microsoft.com/office/drawing/2014/chart" uri="{C3380CC4-5D6E-409C-BE32-E72D297353CC}">
              <c16:uniqueId val="{00000000-F3A1-B848-AF08-B84D0009D57C}"/>
            </c:ext>
          </c:extLst>
        </c:ser>
        <c:ser>
          <c:idx val="1"/>
          <c:order val="1"/>
          <c:tx>
            <c:strRef>
              <c:f>Sheet1!$L$4</c:f>
              <c:strCache>
                <c:ptCount val="1"/>
                <c:pt idx="0">
                  <c:v>2</c:v>
                </c:pt>
              </c:strCache>
            </c:strRef>
          </c:tx>
          <c:spPr>
            <a:solidFill>
              <a:schemeClr val="accent2"/>
            </a:solidFill>
            <a:ln>
              <a:noFill/>
            </a:ln>
            <a:effectLst/>
            <a:sp3d/>
          </c:spPr>
          <c:invertIfNegative val="0"/>
          <c:cat>
            <c:strRef>
              <c:f>Sheet1!$J$5:$J$18</c:f>
              <c:strCache>
                <c:ptCount val="14"/>
                <c:pt idx="0">
                  <c:v>Adrenal</c:v>
                </c:pt>
                <c:pt idx="1">
                  <c:v>Aorta</c:v>
                </c:pt>
                <c:pt idx="2">
                  <c:v>Brown Adipose</c:v>
                </c:pt>
                <c:pt idx="3">
                  <c:v>Cortex</c:v>
                </c:pt>
                <c:pt idx="4">
                  <c:v>Gastrocnemius</c:v>
                </c:pt>
                <c:pt idx="5">
                  <c:v>Heart</c:v>
                </c:pt>
                <c:pt idx="6">
                  <c:v>Hippocampus</c:v>
                </c:pt>
                <c:pt idx="7">
                  <c:v>Hypothalamus</c:v>
                </c:pt>
                <c:pt idx="8">
                  <c:v>Kidney</c:v>
                </c:pt>
                <c:pt idx="9">
                  <c:v>Liver</c:v>
                </c:pt>
                <c:pt idx="10">
                  <c:v>Lung</c:v>
                </c:pt>
                <c:pt idx="11">
                  <c:v>Ovaries</c:v>
                </c:pt>
                <c:pt idx="12">
                  <c:v>Spleen</c:v>
                </c:pt>
                <c:pt idx="13">
                  <c:v>White Adipose</c:v>
                </c:pt>
              </c:strCache>
            </c:strRef>
          </c:cat>
          <c:val>
            <c:numRef>
              <c:f>Sheet1!$L$5:$L$18</c:f>
              <c:numCache>
                <c:formatCode>General</c:formatCode>
                <c:ptCount val="14"/>
                <c:pt idx="0">
                  <c:v>2.9292929292929301E-2</c:v>
                </c:pt>
                <c:pt idx="1">
                  <c:v>2.53968253968254E-2</c:v>
                </c:pt>
                <c:pt idx="2">
                  <c:v>3.2731376975169299E-2</c:v>
                </c:pt>
                <c:pt idx="3">
                  <c:v>5.1813471502590702E-3</c:v>
                </c:pt>
                <c:pt idx="4">
                  <c:v>2.8776978417266199E-2</c:v>
                </c:pt>
                <c:pt idx="5">
                  <c:v>1.25786163522013E-2</c:v>
                </c:pt>
                <c:pt idx="6">
                  <c:v>0</c:v>
                </c:pt>
                <c:pt idx="7">
                  <c:v>3.1446540880503099E-3</c:v>
                </c:pt>
                <c:pt idx="8">
                  <c:v>3.9215686274509803E-2</c:v>
                </c:pt>
                <c:pt idx="9">
                  <c:v>3.7539103232533899E-2</c:v>
                </c:pt>
                <c:pt idx="10">
                  <c:v>3.3730158730158701E-2</c:v>
                </c:pt>
                <c:pt idx="11">
                  <c:v>8.0763582966226106E-3</c:v>
                </c:pt>
                <c:pt idx="12">
                  <c:v>1.3435700575815701E-2</c:v>
                </c:pt>
                <c:pt idx="13">
                  <c:v>0</c:v>
                </c:pt>
              </c:numCache>
            </c:numRef>
          </c:val>
          <c:extLst>
            <c:ext xmlns:c16="http://schemas.microsoft.com/office/drawing/2014/chart" uri="{C3380CC4-5D6E-409C-BE32-E72D297353CC}">
              <c16:uniqueId val="{00000001-F3A1-B848-AF08-B84D0009D57C}"/>
            </c:ext>
          </c:extLst>
        </c:ser>
        <c:ser>
          <c:idx val="2"/>
          <c:order val="2"/>
          <c:tx>
            <c:strRef>
              <c:f>Sheet1!$M$4</c:f>
              <c:strCache>
                <c:ptCount val="1"/>
                <c:pt idx="0">
                  <c:v>3</c:v>
                </c:pt>
              </c:strCache>
            </c:strRef>
          </c:tx>
          <c:spPr>
            <a:solidFill>
              <a:schemeClr val="accent3"/>
            </a:solidFill>
            <a:ln>
              <a:noFill/>
            </a:ln>
            <a:effectLst/>
            <a:sp3d/>
          </c:spPr>
          <c:invertIfNegative val="0"/>
          <c:cat>
            <c:strRef>
              <c:f>Sheet1!$J$5:$J$18</c:f>
              <c:strCache>
                <c:ptCount val="14"/>
                <c:pt idx="0">
                  <c:v>Adrenal</c:v>
                </c:pt>
                <c:pt idx="1">
                  <c:v>Aorta</c:v>
                </c:pt>
                <c:pt idx="2">
                  <c:v>Brown Adipose</c:v>
                </c:pt>
                <c:pt idx="3">
                  <c:v>Cortex</c:v>
                </c:pt>
                <c:pt idx="4">
                  <c:v>Gastrocnemius</c:v>
                </c:pt>
                <c:pt idx="5">
                  <c:v>Heart</c:v>
                </c:pt>
                <c:pt idx="6">
                  <c:v>Hippocampus</c:v>
                </c:pt>
                <c:pt idx="7">
                  <c:v>Hypothalamus</c:v>
                </c:pt>
                <c:pt idx="8">
                  <c:v>Kidney</c:v>
                </c:pt>
                <c:pt idx="9">
                  <c:v>Liver</c:v>
                </c:pt>
                <c:pt idx="10">
                  <c:v>Lung</c:v>
                </c:pt>
                <c:pt idx="11">
                  <c:v>Ovaries</c:v>
                </c:pt>
                <c:pt idx="12">
                  <c:v>Spleen</c:v>
                </c:pt>
                <c:pt idx="13">
                  <c:v>White Adipose</c:v>
                </c:pt>
              </c:strCache>
            </c:strRef>
          </c:cat>
          <c:val>
            <c:numRef>
              <c:f>Sheet1!$M$5:$M$18</c:f>
              <c:numCache>
                <c:formatCode>General</c:formatCode>
                <c:ptCount val="14"/>
                <c:pt idx="0">
                  <c:v>4.7572178477690297E-2</c:v>
                </c:pt>
                <c:pt idx="1">
                  <c:v>9.4562647754137096E-3</c:v>
                </c:pt>
                <c:pt idx="2">
                  <c:v>3.3155080213903697E-2</c:v>
                </c:pt>
                <c:pt idx="3">
                  <c:v>1.03626943005181E-3</c:v>
                </c:pt>
                <c:pt idx="4">
                  <c:v>2.5758969641214401E-2</c:v>
                </c:pt>
                <c:pt idx="5">
                  <c:v>1.9766397124887699E-2</c:v>
                </c:pt>
                <c:pt idx="6">
                  <c:v>0</c:v>
                </c:pt>
                <c:pt idx="7">
                  <c:v>0</c:v>
                </c:pt>
                <c:pt idx="8">
                  <c:v>1.8148820326678802E-2</c:v>
                </c:pt>
                <c:pt idx="9">
                  <c:v>2.74368231046931E-2</c:v>
                </c:pt>
                <c:pt idx="10">
                  <c:v>2.3548740416210301E-2</c:v>
                </c:pt>
                <c:pt idx="11">
                  <c:v>6.9033530571992099E-3</c:v>
                </c:pt>
                <c:pt idx="12">
                  <c:v>5.9206631142687998E-3</c:v>
                </c:pt>
                <c:pt idx="13">
                  <c:v>0</c:v>
                </c:pt>
              </c:numCache>
            </c:numRef>
          </c:val>
          <c:extLst>
            <c:ext xmlns:c16="http://schemas.microsoft.com/office/drawing/2014/chart" uri="{C3380CC4-5D6E-409C-BE32-E72D297353CC}">
              <c16:uniqueId val="{00000002-F3A1-B848-AF08-B84D0009D57C}"/>
            </c:ext>
          </c:extLst>
        </c:ser>
        <c:ser>
          <c:idx val="3"/>
          <c:order val="3"/>
          <c:tx>
            <c:strRef>
              <c:f>Sheet1!$N$4</c:f>
              <c:strCache>
                <c:ptCount val="1"/>
                <c:pt idx="0">
                  <c:v>4</c:v>
                </c:pt>
              </c:strCache>
            </c:strRef>
          </c:tx>
          <c:spPr>
            <a:solidFill>
              <a:schemeClr val="accent4"/>
            </a:solidFill>
            <a:ln>
              <a:noFill/>
            </a:ln>
            <a:effectLst/>
            <a:sp3d/>
          </c:spPr>
          <c:invertIfNegative val="0"/>
          <c:cat>
            <c:strRef>
              <c:f>Sheet1!$J$5:$J$18</c:f>
              <c:strCache>
                <c:ptCount val="14"/>
                <c:pt idx="0">
                  <c:v>Adrenal</c:v>
                </c:pt>
                <c:pt idx="1">
                  <c:v>Aorta</c:v>
                </c:pt>
                <c:pt idx="2">
                  <c:v>Brown Adipose</c:v>
                </c:pt>
                <c:pt idx="3">
                  <c:v>Cortex</c:v>
                </c:pt>
                <c:pt idx="4">
                  <c:v>Gastrocnemius</c:v>
                </c:pt>
                <c:pt idx="5">
                  <c:v>Heart</c:v>
                </c:pt>
                <c:pt idx="6">
                  <c:v>Hippocampus</c:v>
                </c:pt>
                <c:pt idx="7">
                  <c:v>Hypothalamus</c:v>
                </c:pt>
                <c:pt idx="8">
                  <c:v>Kidney</c:v>
                </c:pt>
                <c:pt idx="9">
                  <c:v>Liver</c:v>
                </c:pt>
                <c:pt idx="10">
                  <c:v>Lung</c:v>
                </c:pt>
                <c:pt idx="11">
                  <c:v>Ovaries</c:v>
                </c:pt>
                <c:pt idx="12">
                  <c:v>Spleen</c:v>
                </c:pt>
                <c:pt idx="13">
                  <c:v>White Adipose</c:v>
                </c:pt>
              </c:strCache>
            </c:strRef>
          </c:cat>
          <c:val>
            <c:numRef>
              <c:f>Sheet1!$N$5:$N$18</c:f>
              <c:numCache>
                <c:formatCode>General</c:formatCode>
                <c:ptCount val="14"/>
                <c:pt idx="0">
                  <c:v>5.4878718033146701E-2</c:v>
                </c:pt>
                <c:pt idx="1">
                  <c:v>9.2951200619674698E-3</c:v>
                </c:pt>
                <c:pt idx="2">
                  <c:v>2.0466444550214201E-2</c:v>
                </c:pt>
                <c:pt idx="3">
                  <c:v>3.2948929159802298E-3</c:v>
                </c:pt>
                <c:pt idx="4">
                  <c:v>1.3838310269482901E-2</c:v>
                </c:pt>
                <c:pt idx="5">
                  <c:v>6.79245283018868E-3</c:v>
                </c:pt>
                <c:pt idx="6">
                  <c:v>1.0615711252653899E-3</c:v>
                </c:pt>
                <c:pt idx="7">
                  <c:v>4.7801147227533502E-4</c:v>
                </c:pt>
                <c:pt idx="8">
                  <c:v>9.4097519247219805E-3</c:v>
                </c:pt>
                <c:pt idx="9">
                  <c:v>1.7149390243902399E-2</c:v>
                </c:pt>
                <c:pt idx="10">
                  <c:v>1.73323285606631E-2</c:v>
                </c:pt>
                <c:pt idx="11">
                  <c:v>1.2789281364190001E-2</c:v>
                </c:pt>
                <c:pt idx="12">
                  <c:v>4.2105263157894701E-3</c:v>
                </c:pt>
                <c:pt idx="13">
                  <c:v>2.3014959723820501E-3</c:v>
                </c:pt>
              </c:numCache>
            </c:numRef>
          </c:val>
          <c:extLst>
            <c:ext xmlns:c16="http://schemas.microsoft.com/office/drawing/2014/chart" uri="{C3380CC4-5D6E-409C-BE32-E72D297353CC}">
              <c16:uniqueId val="{00000003-F3A1-B848-AF08-B84D0009D57C}"/>
            </c:ext>
          </c:extLst>
        </c:ser>
        <c:ser>
          <c:idx val="4"/>
          <c:order val="4"/>
          <c:tx>
            <c:strRef>
              <c:f>Sheet1!$O$4</c:f>
              <c:strCache>
                <c:ptCount val="1"/>
                <c:pt idx="0">
                  <c:v>0</c:v>
                </c:pt>
              </c:strCache>
            </c:strRef>
          </c:tx>
          <c:spPr>
            <a:solidFill>
              <a:schemeClr val="accent5"/>
            </a:solidFill>
            <a:ln>
              <a:noFill/>
            </a:ln>
            <a:effectLst/>
            <a:sp3d/>
          </c:spPr>
          <c:invertIfNegative val="0"/>
          <c:cat>
            <c:strRef>
              <c:f>Sheet1!$J$5:$J$18</c:f>
              <c:strCache>
                <c:ptCount val="14"/>
                <c:pt idx="0">
                  <c:v>Adrenal</c:v>
                </c:pt>
                <c:pt idx="1">
                  <c:v>Aorta</c:v>
                </c:pt>
                <c:pt idx="2">
                  <c:v>Brown Adipose</c:v>
                </c:pt>
                <c:pt idx="3">
                  <c:v>Cortex</c:v>
                </c:pt>
                <c:pt idx="4">
                  <c:v>Gastrocnemius</c:v>
                </c:pt>
                <c:pt idx="5">
                  <c:v>Heart</c:v>
                </c:pt>
                <c:pt idx="6">
                  <c:v>Hippocampus</c:v>
                </c:pt>
                <c:pt idx="7">
                  <c:v>Hypothalamus</c:v>
                </c:pt>
                <c:pt idx="8">
                  <c:v>Kidney</c:v>
                </c:pt>
                <c:pt idx="9">
                  <c:v>Liver</c:v>
                </c:pt>
                <c:pt idx="10">
                  <c:v>Lung</c:v>
                </c:pt>
                <c:pt idx="11">
                  <c:v>Ovaries</c:v>
                </c:pt>
                <c:pt idx="12">
                  <c:v>Spleen</c:v>
                </c:pt>
                <c:pt idx="13">
                  <c:v>White Adipose</c:v>
                </c:pt>
              </c:strCache>
            </c:strRef>
          </c:cat>
          <c:val>
            <c:numRef>
              <c:f>Sheet1!$O$5:$O$18</c:f>
              <c:numCache>
                <c:formatCode>General</c:formatCode>
                <c:ptCount val="14"/>
                <c:pt idx="0">
                  <c:v>4.50611910492089E-3</c:v>
                </c:pt>
                <c:pt idx="1">
                  <c:v>1.1001100110011001E-3</c:v>
                </c:pt>
                <c:pt idx="2">
                  <c:v>2.6346295710823098E-3</c:v>
                </c:pt>
                <c:pt idx="3">
                  <c:v>2.02504303216443E-4</c:v>
                </c:pt>
                <c:pt idx="4">
                  <c:v>1.5604681404421299E-3</c:v>
                </c:pt>
                <c:pt idx="5">
                  <c:v>8.1295065742966203E-4</c:v>
                </c:pt>
                <c:pt idx="6">
                  <c:v>6.4829821717990295E-5</c:v>
                </c:pt>
                <c:pt idx="7">
                  <c:v>3.4780189204229299E-5</c:v>
                </c:pt>
                <c:pt idx="8">
                  <c:v>2.9634278143848298E-3</c:v>
                </c:pt>
                <c:pt idx="9">
                  <c:v>4.4202898550724599E-3</c:v>
                </c:pt>
                <c:pt idx="10">
                  <c:v>1.35454158442664E-3</c:v>
                </c:pt>
                <c:pt idx="11">
                  <c:v>8.6046178115588702E-4</c:v>
                </c:pt>
                <c:pt idx="12">
                  <c:v>2.9848518767256198E-4</c:v>
                </c:pt>
                <c:pt idx="13">
                  <c:v>2.57334019557386E-4</c:v>
                </c:pt>
              </c:numCache>
            </c:numRef>
          </c:val>
          <c:extLst>
            <c:ext xmlns:c16="http://schemas.microsoft.com/office/drawing/2014/chart" uri="{C3380CC4-5D6E-409C-BE32-E72D297353CC}">
              <c16:uniqueId val="{00000004-F3A1-B848-AF08-B84D0009D57C}"/>
            </c:ext>
          </c:extLst>
        </c:ser>
        <c:dLbls>
          <c:showLegendKey val="0"/>
          <c:showVal val="0"/>
          <c:showCatName val="0"/>
          <c:showSerName val="0"/>
          <c:showPercent val="0"/>
          <c:showBubbleSize val="0"/>
        </c:dLbls>
        <c:gapWidth val="150"/>
        <c:shape val="box"/>
        <c:axId val="814778447"/>
        <c:axId val="811811135"/>
        <c:axId val="801893999"/>
      </c:bar3DChart>
      <c:catAx>
        <c:axId val="814778447"/>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811811135"/>
        <c:crosses val="autoZero"/>
        <c:auto val="1"/>
        <c:lblAlgn val="ctr"/>
        <c:lblOffset val="100"/>
        <c:noMultiLvlLbl val="0"/>
      </c:catAx>
      <c:valAx>
        <c:axId val="81181113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4778447"/>
        <c:crosses val="autoZero"/>
        <c:crossBetween val="between"/>
      </c:valAx>
      <c:serAx>
        <c:axId val="801893999"/>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1811135"/>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0.86324</cdr:x>
      <cdr:y>0.52024</cdr:y>
    </cdr:from>
    <cdr:to>
      <cdr:x>0.99291</cdr:x>
      <cdr:y>0.56993</cdr:y>
    </cdr:to>
    <cdr:sp macro="" textlink="">
      <cdr:nvSpPr>
        <cdr:cNvPr id="3" name="Rectangle 2">
          <a:extLst xmlns:a="http://schemas.openxmlformats.org/drawingml/2006/main">
            <a:ext uri="{FF2B5EF4-FFF2-40B4-BE49-F238E27FC236}">
              <a16:creationId xmlns:a16="http://schemas.microsoft.com/office/drawing/2014/main" id="{48033D1B-47C1-CD4D-ADE6-01469A680464}"/>
            </a:ext>
          </a:extLst>
        </cdr:cNvPr>
        <cdr:cNvSpPr/>
      </cdr:nvSpPr>
      <cdr:spPr>
        <a:xfrm xmlns:a="http://schemas.openxmlformats.org/drawingml/2006/main" rot="19205548">
          <a:off x="4709612" y="1585059"/>
          <a:ext cx="707416" cy="151391"/>
        </a:xfrm>
        <a:prstGeom xmlns:a="http://schemas.openxmlformats.org/drawingml/2006/main" prst="rect">
          <a:avLst/>
        </a:prstGeom>
        <a:solidFill xmlns:a="http://schemas.openxmlformats.org/drawingml/2006/main">
          <a:schemeClr val="bg1"/>
        </a:solidFill>
        <a:ln xmlns:a="http://schemas.openxmlformats.org/drawingml/2006/main">
          <a:solidFill>
            <a:schemeClr val="bg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0.93164</cdr:x>
      <cdr:y>0.41009</cdr:y>
    </cdr:from>
    <cdr:to>
      <cdr:x>0.97714</cdr:x>
      <cdr:y>0.48833</cdr:y>
    </cdr:to>
    <cdr:sp macro="" textlink="">
      <cdr:nvSpPr>
        <cdr:cNvPr id="2" name="TextBox 1">
          <a:extLst xmlns:a="http://schemas.openxmlformats.org/drawingml/2006/main">
            <a:ext uri="{FF2B5EF4-FFF2-40B4-BE49-F238E27FC236}">
              <a16:creationId xmlns:a16="http://schemas.microsoft.com/office/drawing/2014/main" id="{54E4DEF9-B3DB-5D42-B0E5-3E5A88FA16D9}"/>
            </a:ext>
          </a:extLst>
        </cdr:cNvPr>
        <cdr:cNvSpPr txBox="1"/>
      </cdr:nvSpPr>
      <cdr:spPr>
        <a:xfrm xmlns:a="http://schemas.openxmlformats.org/drawingml/2006/main">
          <a:off x="5082733" y="1249461"/>
          <a:ext cx="248281" cy="238363"/>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100" dirty="0"/>
            <a:t>0</a:t>
          </a:r>
        </a:p>
      </cdr:txBody>
    </cdr:sp>
  </cdr:relSizeAnchor>
  <cdr:relSizeAnchor xmlns:cdr="http://schemas.openxmlformats.org/drawingml/2006/chartDrawing">
    <cdr:from>
      <cdr:x>0.90894</cdr:x>
      <cdr:y>0.44921</cdr:y>
    </cdr:from>
    <cdr:to>
      <cdr:x>0.95445</cdr:x>
      <cdr:y>0.52745</cdr:y>
    </cdr:to>
    <cdr:sp macro="" textlink="">
      <cdr:nvSpPr>
        <cdr:cNvPr id="4" name="TextBox 1">
          <a:extLst xmlns:a="http://schemas.openxmlformats.org/drawingml/2006/main">
            <a:ext uri="{FF2B5EF4-FFF2-40B4-BE49-F238E27FC236}">
              <a16:creationId xmlns:a16="http://schemas.microsoft.com/office/drawing/2014/main" id="{271C968E-FC1C-3C4C-A7FF-BEF5EC3E1AE2}"/>
            </a:ext>
          </a:extLst>
        </cdr:cNvPr>
        <cdr:cNvSpPr txBox="1"/>
      </cdr:nvSpPr>
      <cdr:spPr>
        <a:xfrm xmlns:a="http://schemas.openxmlformats.org/drawingml/2006/main">
          <a:off x="4958904" y="1368642"/>
          <a:ext cx="248281" cy="238363"/>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dirty="0"/>
            <a:t>4</a:t>
          </a:r>
          <a:endParaRPr lang="en-US" sz="1100" dirty="0"/>
        </a:p>
      </cdr:txBody>
    </cdr:sp>
  </cdr:relSizeAnchor>
  <cdr:relSizeAnchor xmlns:cdr="http://schemas.openxmlformats.org/drawingml/2006/chartDrawing">
    <cdr:from>
      <cdr:x>0.89421</cdr:x>
      <cdr:y>0.47765</cdr:y>
    </cdr:from>
    <cdr:to>
      <cdr:x>0.93972</cdr:x>
      <cdr:y>0.55589</cdr:y>
    </cdr:to>
    <cdr:sp macro="" textlink="">
      <cdr:nvSpPr>
        <cdr:cNvPr id="5" name="TextBox 1">
          <a:extLst xmlns:a="http://schemas.openxmlformats.org/drawingml/2006/main">
            <a:ext uri="{FF2B5EF4-FFF2-40B4-BE49-F238E27FC236}">
              <a16:creationId xmlns:a16="http://schemas.microsoft.com/office/drawing/2014/main" id="{271C968E-FC1C-3C4C-A7FF-BEF5EC3E1AE2}"/>
            </a:ext>
          </a:extLst>
        </cdr:cNvPr>
        <cdr:cNvSpPr txBox="1"/>
      </cdr:nvSpPr>
      <cdr:spPr>
        <a:xfrm xmlns:a="http://schemas.openxmlformats.org/drawingml/2006/main">
          <a:off x="4878536" y="1455302"/>
          <a:ext cx="248281" cy="238363"/>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dirty="0"/>
            <a:t>3</a:t>
          </a:r>
          <a:endParaRPr lang="en-US" sz="1100" dirty="0"/>
        </a:p>
      </cdr:txBody>
    </cdr:sp>
  </cdr:relSizeAnchor>
  <cdr:relSizeAnchor xmlns:cdr="http://schemas.openxmlformats.org/drawingml/2006/chartDrawing">
    <cdr:from>
      <cdr:x>0.88095</cdr:x>
      <cdr:y>0.5032</cdr:y>
    </cdr:from>
    <cdr:to>
      <cdr:x>0.92645</cdr:x>
      <cdr:y>0.58143</cdr:y>
    </cdr:to>
    <cdr:sp macro="" textlink="">
      <cdr:nvSpPr>
        <cdr:cNvPr id="6" name="TextBox 1">
          <a:extLst xmlns:a="http://schemas.openxmlformats.org/drawingml/2006/main">
            <a:ext uri="{FF2B5EF4-FFF2-40B4-BE49-F238E27FC236}">
              <a16:creationId xmlns:a16="http://schemas.microsoft.com/office/drawing/2014/main" id="{CD5B8266-EC63-164E-A543-8FA800ABACAC}"/>
            </a:ext>
          </a:extLst>
        </cdr:cNvPr>
        <cdr:cNvSpPr txBox="1"/>
      </cdr:nvSpPr>
      <cdr:spPr>
        <a:xfrm xmlns:a="http://schemas.openxmlformats.org/drawingml/2006/main">
          <a:off x="4806179" y="1533126"/>
          <a:ext cx="248281" cy="238363"/>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dirty="0"/>
            <a:t>2</a:t>
          </a:r>
          <a:endParaRPr lang="en-US" sz="1100" dirty="0"/>
        </a:p>
      </cdr:txBody>
    </cdr:sp>
  </cdr:relSizeAnchor>
  <cdr:relSizeAnchor xmlns:cdr="http://schemas.openxmlformats.org/drawingml/2006/chartDrawing">
    <cdr:from>
      <cdr:x>0.86473</cdr:x>
      <cdr:y>0.53336</cdr:y>
    </cdr:from>
    <cdr:to>
      <cdr:x>0.91024</cdr:x>
      <cdr:y>0.6116</cdr:y>
    </cdr:to>
    <cdr:sp macro="" textlink="">
      <cdr:nvSpPr>
        <cdr:cNvPr id="7" name="TextBox 1">
          <a:extLst xmlns:a="http://schemas.openxmlformats.org/drawingml/2006/main">
            <a:ext uri="{FF2B5EF4-FFF2-40B4-BE49-F238E27FC236}">
              <a16:creationId xmlns:a16="http://schemas.microsoft.com/office/drawing/2014/main" id="{3D332CAB-45BD-C74D-9C27-E1664D4BACA1}"/>
            </a:ext>
          </a:extLst>
        </cdr:cNvPr>
        <cdr:cNvSpPr txBox="1"/>
      </cdr:nvSpPr>
      <cdr:spPr>
        <a:xfrm xmlns:a="http://schemas.openxmlformats.org/drawingml/2006/main">
          <a:off x="4717700" y="1625038"/>
          <a:ext cx="248281" cy="238363"/>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dirty="0"/>
            <a:t>1</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BE5B3B-8704-7C4C-824B-F38120649290}" type="datetimeFigureOut">
              <a:rPr lang="en-US" smtClean="0"/>
              <a:t>10/14/21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131BD3-75E9-C74E-9775-9C93C2962A77}" type="slidenum">
              <a:rPr lang="en-US" smtClean="0"/>
              <a:t>‹#›</a:t>
            </a:fld>
            <a:endParaRPr lang="en-US"/>
          </a:p>
        </p:txBody>
      </p:sp>
    </p:spTree>
    <p:extLst>
      <p:ext uri="{BB962C8B-B14F-4D97-AF65-F5344CB8AC3E}">
        <p14:creationId xmlns:p14="http://schemas.microsoft.com/office/powerpoint/2010/main" val="63604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131BD3-75E9-C74E-9775-9C93C2962A77}" type="slidenum">
              <a:rPr lang="en-US" smtClean="0"/>
              <a:t>1</a:t>
            </a:fld>
            <a:endParaRPr lang="en-US"/>
          </a:p>
        </p:txBody>
      </p:sp>
    </p:spTree>
    <p:extLst>
      <p:ext uri="{BB962C8B-B14F-4D97-AF65-F5344CB8AC3E}">
        <p14:creationId xmlns:p14="http://schemas.microsoft.com/office/powerpoint/2010/main" val="1870648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Realtive</a:t>
            </a:r>
            <a:r>
              <a:rPr lang="en-US" dirty="0"/>
              <a:t> magnitude of how large the circle is and how long the line is</a:t>
            </a:r>
          </a:p>
        </p:txBody>
      </p:sp>
      <p:sp>
        <p:nvSpPr>
          <p:cNvPr id="4" name="Slide Number Placeholder 3"/>
          <p:cNvSpPr>
            <a:spLocks noGrp="1"/>
          </p:cNvSpPr>
          <p:nvPr>
            <p:ph type="sldNum" sz="quarter" idx="5"/>
          </p:nvPr>
        </p:nvSpPr>
        <p:spPr/>
        <p:txBody>
          <a:bodyPr/>
          <a:lstStyle/>
          <a:p>
            <a:fld id="{7D131BD3-75E9-C74E-9775-9C93C2962A77}" type="slidenum">
              <a:rPr lang="en-US" smtClean="0"/>
              <a:t>19</a:t>
            </a:fld>
            <a:endParaRPr lang="en-US"/>
          </a:p>
        </p:txBody>
      </p:sp>
    </p:spTree>
    <p:extLst>
      <p:ext uri="{BB962C8B-B14F-4D97-AF65-F5344CB8AC3E}">
        <p14:creationId xmlns:p14="http://schemas.microsoft.com/office/powerpoint/2010/main" val="3079210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Realtive</a:t>
            </a:r>
            <a:r>
              <a:rPr lang="en-US" dirty="0"/>
              <a:t> magnitude of how large the circle is and how long the line is</a:t>
            </a:r>
          </a:p>
        </p:txBody>
      </p:sp>
      <p:sp>
        <p:nvSpPr>
          <p:cNvPr id="4" name="Slide Number Placeholder 3"/>
          <p:cNvSpPr>
            <a:spLocks noGrp="1"/>
          </p:cNvSpPr>
          <p:nvPr>
            <p:ph type="sldNum" sz="quarter" idx="5"/>
          </p:nvPr>
        </p:nvSpPr>
        <p:spPr/>
        <p:txBody>
          <a:bodyPr/>
          <a:lstStyle/>
          <a:p>
            <a:fld id="{7D131BD3-75E9-C74E-9775-9C93C2962A77}" type="slidenum">
              <a:rPr lang="en-US" smtClean="0"/>
              <a:t>20</a:t>
            </a:fld>
            <a:endParaRPr lang="en-US"/>
          </a:p>
        </p:txBody>
      </p:sp>
    </p:spTree>
    <p:extLst>
      <p:ext uri="{BB962C8B-B14F-4D97-AF65-F5344CB8AC3E}">
        <p14:creationId xmlns:p14="http://schemas.microsoft.com/office/powerpoint/2010/main" val="818474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Realtive</a:t>
            </a:r>
            <a:r>
              <a:rPr lang="en-US" dirty="0"/>
              <a:t> magnitude of how large the circle is and how long the line is</a:t>
            </a:r>
          </a:p>
        </p:txBody>
      </p:sp>
      <p:sp>
        <p:nvSpPr>
          <p:cNvPr id="4" name="Slide Number Placeholder 3"/>
          <p:cNvSpPr>
            <a:spLocks noGrp="1"/>
          </p:cNvSpPr>
          <p:nvPr>
            <p:ph type="sldNum" sz="quarter" idx="5"/>
          </p:nvPr>
        </p:nvSpPr>
        <p:spPr/>
        <p:txBody>
          <a:bodyPr/>
          <a:lstStyle/>
          <a:p>
            <a:fld id="{7D131BD3-75E9-C74E-9775-9C93C2962A77}" type="slidenum">
              <a:rPr lang="en-US" smtClean="0"/>
              <a:t>21</a:t>
            </a:fld>
            <a:endParaRPr lang="en-US"/>
          </a:p>
        </p:txBody>
      </p:sp>
    </p:spTree>
    <p:extLst>
      <p:ext uri="{BB962C8B-B14F-4D97-AF65-F5344CB8AC3E}">
        <p14:creationId xmlns:p14="http://schemas.microsoft.com/office/powerpoint/2010/main" val="42663657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t>
            </a:r>
            <a:r>
              <a:rPr lang="en-US" dirty="0" err="1"/>
              <a:t>Elipses</a:t>
            </a:r>
            <a:r>
              <a:rPr lang="en-US" dirty="0"/>
              <a:t> to PCAs</a:t>
            </a:r>
          </a:p>
        </p:txBody>
      </p:sp>
      <p:sp>
        <p:nvSpPr>
          <p:cNvPr id="4" name="Slide Number Placeholder 3"/>
          <p:cNvSpPr>
            <a:spLocks noGrp="1"/>
          </p:cNvSpPr>
          <p:nvPr>
            <p:ph type="sldNum" sz="quarter" idx="5"/>
          </p:nvPr>
        </p:nvSpPr>
        <p:spPr/>
        <p:txBody>
          <a:bodyPr/>
          <a:lstStyle/>
          <a:p>
            <a:fld id="{7D131BD3-75E9-C74E-9775-9C93C2962A77}" type="slidenum">
              <a:rPr lang="en-US" smtClean="0"/>
              <a:t>22</a:t>
            </a:fld>
            <a:endParaRPr lang="en-US"/>
          </a:p>
        </p:txBody>
      </p:sp>
    </p:spTree>
    <p:extLst>
      <p:ext uri="{BB962C8B-B14F-4D97-AF65-F5344CB8AC3E}">
        <p14:creationId xmlns:p14="http://schemas.microsoft.com/office/powerpoint/2010/main" val="3693921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131BD3-75E9-C74E-9775-9C93C2962A77}" type="slidenum">
              <a:rPr lang="en-US" smtClean="0"/>
              <a:t>23</a:t>
            </a:fld>
            <a:endParaRPr lang="en-US"/>
          </a:p>
        </p:txBody>
      </p:sp>
    </p:spTree>
    <p:extLst>
      <p:ext uri="{BB962C8B-B14F-4D97-AF65-F5344CB8AC3E}">
        <p14:creationId xmlns:p14="http://schemas.microsoft.com/office/powerpoint/2010/main" val="1369999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 list of major </a:t>
            </a:r>
            <a:r>
              <a:rPr lang="en-US" dirty="0" err="1"/>
              <a:t>RNASeq</a:t>
            </a:r>
            <a:r>
              <a:rPr lang="en-US" dirty="0"/>
              <a:t> QC Steps</a:t>
            </a:r>
          </a:p>
        </p:txBody>
      </p:sp>
      <p:sp>
        <p:nvSpPr>
          <p:cNvPr id="4" name="Slide Number Placeholder 3"/>
          <p:cNvSpPr>
            <a:spLocks noGrp="1"/>
          </p:cNvSpPr>
          <p:nvPr>
            <p:ph type="sldNum" sz="quarter" idx="5"/>
          </p:nvPr>
        </p:nvSpPr>
        <p:spPr/>
        <p:txBody>
          <a:bodyPr/>
          <a:lstStyle/>
          <a:p>
            <a:fld id="{7D131BD3-75E9-C74E-9775-9C93C2962A77}" type="slidenum">
              <a:rPr lang="en-US" smtClean="0"/>
              <a:t>24</a:t>
            </a:fld>
            <a:endParaRPr lang="en-US"/>
          </a:p>
        </p:txBody>
      </p:sp>
    </p:spTree>
    <p:extLst>
      <p:ext uri="{BB962C8B-B14F-4D97-AF65-F5344CB8AC3E}">
        <p14:creationId xmlns:p14="http://schemas.microsoft.com/office/powerpoint/2010/main" val="42066084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Temporal modeling requires a </a:t>
            </a:r>
            <a:r>
              <a:rPr lang="en-US" sz="1200" b="1" kern="1200" dirty="0">
                <a:solidFill>
                  <a:schemeClr val="tx1"/>
                </a:solidFill>
                <a:effectLst/>
                <a:latin typeface="+mn-lt"/>
                <a:ea typeface="+mn-ea"/>
                <a:cs typeface="+mn-cs"/>
              </a:rPr>
              <a:t>minimal number of effective sampling points</a:t>
            </a:r>
            <a:r>
              <a:rPr lang="en-US" sz="1200" kern="1200" dirty="0">
                <a:solidFill>
                  <a:schemeClr val="tx1"/>
                </a:solidFill>
                <a:effectLst/>
                <a:latin typeface="+mn-lt"/>
                <a:ea typeface="+mn-ea"/>
                <a:cs typeface="+mn-cs"/>
              </a:rPr>
              <a:t> for a given functional pattern.  For instance, a 3rd order polynomial function, ax</a:t>
            </a:r>
            <a:r>
              <a:rPr lang="en-US" sz="1200" kern="1200" baseline="30000" dirty="0">
                <a:solidFill>
                  <a:schemeClr val="tx1"/>
                </a:solidFill>
                <a:effectLst/>
                <a:latin typeface="+mn-lt"/>
                <a:ea typeface="+mn-ea"/>
                <a:cs typeface="+mn-cs"/>
              </a:rPr>
              <a:t>3</a:t>
            </a:r>
            <a:r>
              <a:rPr lang="en-US" sz="1200" kern="1200" dirty="0">
                <a:solidFill>
                  <a:schemeClr val="tx1"/>
                </a:solidFill>
                <a:effectLst/>
                <a:latin typeface="+mn-lt"/>
                <a:ea typeface="+mn-ea"/>
                <a:cs typeface="+mn-cs"/>
              </a:rPr>
              <a:t>+bx</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+cx+d, has 4 parameters.  One of them is the baseline: coefficient "d", hence there are 3 degrees of freedom.  A 4th order polynomial can model more complex "waveforms", but will cost one more degree of freedom.</a:t>
            </a:r>
            <a:r>
              <a:rPr lang="en-US" dirty="0">
                <a:effectLst/>
              </a:rPr>
              <a:t>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advantage of polynomial functions is that they do not prescribe the likely shape of the trajectories.  However, a drawback is that later timepoints tend to exert a greater weight if not properly supervised. This is because x</a:t>
            </a:r>
            <a:r>
              <a:rPr lang="en-US" sz="1200" kern="1200" baseline="30000" dirty="0">
                <a:solidFill>
                  <a:schemeClr val="tx1"/>
                </a:solidFill>
                <a:effectLst/>
                <a:latin typeface="+mn-lt"/>
                <a:ea typeface="+mn-ea"/>
                <a:cs typeface="+mn-cs"/>
              </a:rPr>
              <a:t>3</a:t>
            </a:r>
            <a:r>
              <a:rPr lang="en-US" sz="1200" kern="1200" dirty="0">
                <a:solidFill>
                  <a:schemeClr val="tx1"/>
                </a:solidFill>
                <a:effectLst/>
                <a:latin typeface="+mn-lt"/>
                <a:ea typeface="+mn-ea"/>
                <a:cs typeface="+mn-cs"/>
              </a:rPr>
              <a:t> and x</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are much larger than x for large x's, such as x=24 and 48.  The usual approach of linear modeling will try to minimize the total squared error over all time points, therefore will overfit the 24h and 48h data.</a:t>
            </a:r>
          </a:p>
          <a:p>
            <a:endParaRPr lang="en-US" dirty="0"/>
          </a:p>
        </p:txBody>
      </p:sp>
      <p:sp>
        <p:nvSpPr>
          <p:cNvPr id="4" name="Slide Number Placeholder 3"/>
          <p:cNvSpPr>
            <a:spLocks noGrp="1"/>
          </p:cNvSpPr>
          <p:nvPr>
            <p:ph type="sldNum" sz="quarter" idx="5"/>
          </p:nvPr>
        </p:nvSpPr>
        <p:spPr/>
        <p:txBody>
          <a:bodyPr/>
          <a:lstStyle/>
          <a:p>
            <a:fld id="{7D131BD3-75E9-C74E-9775-9C93C2962A77}" type="slidenum">
              <a:rPr lang="en-US" smtClean="0"/>
              <a:t>25</a:t>
            </a:fld>
            <a:endParaRPr lang="en-US"/>
          </a:p>
        </p:txBody>
      </p:sp>
    </p:spTree>
    <p:extLst>
      <p:ext uri="{BB962C8B-B14F-4D97-AF65-F5344CB8AC3E}">
        <p14:creationId xmlns:p14="http://schemas.microsoft.com/office/powerpoint/2010/main" val="4076758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Circadian pattern can be modeled, in its simplest form, as a sinusoidal curve with an assumed 24h period, with 3 parameters: baseline, magnitude, and phase.  An equivalent function is: a + b*sin(x') + c*cos(x'), where x' is 2*pi*T/24, T is the real time of tissue collection in the day, not the interval after exercise, x, used in the polynomial or Impulse function described above. </a:t>
            </a:r>
          </a:p>
          <a:p>
            <a:r>
              <a:rPr lang="en-US" sz="1200" kern="1200" dirty="0">
                <a:solidFill>
                  <a:schemeClr val="tx1"/>
                </a:solidFill>
                <a:effectLst/>
                <a:latin typeface="+mn-lt"/>
                <a:ea typeface="+mn-ea"/>
                <a:cs typeface="+mn-cs"/>
              </a:rPr>
              <a:t>Note that the sine-cosine function above does not accommodate fast changes, either due to sudden changes in a narrow time window, or twice-daily rhythms (i.e., ultradian patterns). </a:t>
            </a:r>
          </a:p>
          <a:p>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modeling circadian patterns we have 7 exercised groups and 2 control groups (</a:t>
            </a:r>
            <a:r>
              <a:rPr lang="en-US" sz="1200" b="1" kern="1200" dirty="0">
                <a:solidFill>
                  <a:schemeClr val="tx1"/>
                </a:solidFill>
                <a:effectLst/>
                <a:latin typeface="+mn-lt"/>
                <a:ea typeface="+mn-ea"/>
                <a:cs typeface="+mn-cs"/>
              </a:rPr>
              <a:t>Figure 4</a:t>
            </a:r>
            <a:r>
              <a:rPr lang="en-US" sz="1200" kern="1200" dirty="0">
                <a:solidFill>
                  <a:schemeClr val="tx1"/>
                </a:solidFill>
                <a:effectLst/>
                <a:latin typeface="+mn-lt"/>
                <a:ea typeface="+mn-ea"/>
                <a:cs typeface="+mn-cs"/>
              </a:rPr>
              <a:t>).  But since 24h and 48h are considered nearly the same as the 0h control point, and due to the uneven distribution, the true effective number of sampling points is much fewer than 7, covering 10 am, 11am-noon, ~1 pm, and 5-6 pm.</a:t>
            </a:r>
          </a:p>
          <a:p>
            <a:endParaRPr lang="en-US" dirty="0"/>
          </a:p>
        </p:txBody>
      </p:sp>
      <p:sp>
        <p:nvSpPr>
          <p:cNvPr id="4" name="Slide Number Placeholder 3"/>
          <p:cNvSpPr>
            <a:spLocks noGrp="1"/>
          </p:cNvSpPr>
          <p:nvPr>
            <p:ph type="sldNum" sz="quarter" idx="5"/>
          </p:nvPr>
        </p:nvSpPr>
        <p:spPr/>
        <p:txBody>
          <a:bodyPr/>
          <a:lstStyle/>
          <a:p>
            <a:fld id="{7D131BD3-75E9-C74E-9775-9C93C2962A77}" type="slidenum">
              <a:rPr lang="en-US" smtClean="0"/>
              <a:t>26</a:t>
            </a:fld>
            <a:endParaRPr lang="en-US"/>
          </a:p>
        </p:txBody>
      </p:sp>
    </p:spTree>
    <p:extLst>
      <p:ext uri="{BB962C8B-B14F-4D97-AF65-F5344CB8AC3E}">
        <p14:creationId xmlns:p14="http://schemas.microsoft.com/office/powerpoint/2010/main" val="6905264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 list of major </a:t>
            </a:r>
            <a:r>
              <a:rPr lang="en-US" dirty="0" err="1"/>
              <a:t>RNASeq</a:t>
            </a:r>
            <a:r>
              <a:rPr lang="en-US" dirty="0"/>
              <a:t> QC Steps</a:t>
            </a:r>
          </a:p>
        </p:txBody>
      </p:sp>
      <p:sp>
        <p:nvSpPr>
          <p:cNvPr id="4" name="Slide Number Placeholder 3"/>
          <p:cNvSpPr>
            <a:spLocks noGrp="1"/>
          </p:cNvSpPr>
          <p:nvPr>
            <p:ph type="sldNum" sz="quarter" idx="5"/>
          </p:nvPr>
        </p:nvSpPr>
        <p:spPr/>
        <p:txBody>
          <a:bodyPr/>
          <a:lstStyle/>
          <a:p>
            <a:fld id="{7D131BD3-75E9-C74E-9775-9C93C2962A77}" type="slidenum">
              <a:rPr lang="en-US" smtClean="0"/>
              <a:t>33</a:t>
            </a:fld>
            <a:endParaRPr lang="en-US"/>
          </a:p>
        </p:txBody>
      </p:sp>
    </p:spTree>
    <p:extLst>
      <p:ext uri="{BB962C8B-B14F-4D97-AF65-F5344CB8AC3E}">
        <p14:creationId xmlns:p14="http://schemas.microsoft.com/office/powerpoint/2010/main" val="30370608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t>
            </a:r>
            <a:r>
              <a:rPr lang="en-US" dirty="0" err="1"/>
              <a:t>Arntl</a:t>
            </a:r>
            <a:r>
              <a:rPr lang="en-US" dirty="0"/>
              <a:t> and Pdk4 into plot</a:t>
            </a:r>
          </a:p>
        </p:txBody>
      </p:sp>
      <p:sp>
        <p:nvSpPr>
          <p:cNvPr id="4" name="Slide Number Placeholder 3"/>
          <p:cNvSpPr>
            <a:spLocks noGrp="1"/>
          </p:cNvSpPr>
          <p:nvPr>
            <p:ph type="sldNum" sz="quarter" idx="5"/>
          </p:nvPr>
        </p:nvSpPr>
        <p:spPr/>
        <p:txBody>
          <a:bodyPr/>
          <a:lstStyle/>
          <a:p>
            <a:fld id="{7D131BD3-75E9-C74E-9775-9C93C2962A77}" type="slidenum">
              <a:rPr lang="en-US" smtClean="0"/>
              <a:t>34</a:t>
            </a:fld>
            <a:endParaRPr lang="en-US"/>
          </a:p>
        </p:txBody>
      </p:sp>
    </p:spTree>
    <p:extLst>
      <p:ext uri="{BB962C8B-B14F-4D97-AF65-F5344CB8AC3E}">
        <p14:creationId xmlns:p14="http://schemas.microsoft.com/office/powerpoint/2010/main" val="4135830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78 by 15</a:t>
            </a:r>
          </a:p>
          <a:p>
            <a:endParaRPr lang="en-US" dirty="0"/>
          </a:p>
          <a:p>
            <a:endParaRPr lang="en-US" dirty="0"/>
          </a:p>
        </p:txBody>
      </p:sp>
      <p:sp>
        <p:nvSpPr>
          <p:cNvPr id="4" name="Slide Number Placeholder 3"/>
          <p:cNvSpPr>
            <a:spLocks noGrp="1"/>
          </p:cNvSpPr>
          <p:nvPr>
            <p:ph type="sldNum" sz="quarter" idx="5"/>
          </p:nvPr>
        </p:nvSpPr>
        <p:spPr/>
        <p:txBody>
          <a:bodyPr/>
          <a:lstStyle/>
          <a:p>
            <a:fld id="{BC33F5BB-07EA-F144-A05A-B1683F3D3481}" type="slidenum">
              <a:rPr lang="en-US" smtClean="0"/>
              <a:t>6</a:t>
            </a:fld>
            <a:endParaRPr lang="en-US"/>
          </a:p>
        </p:txBody>
      </p:sp>
    </p:spTree>
    <p:extLst>
      <p:ext uri="{BB962C8B-B14F-4D97-AF65-F5344CB8AC3E}">
        <p14:creationId xmlns:p14="http://schemas.microsoft.com/office/powerpoint/2010/main" val="517195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131BD3-75E9-C74E-9775-9C93C2962A77}" type="slidenum">
              <a:rPr lang="en-US" smtClean="0"/>
              <a:t>38</a:t>
            </a:fld>
            <a:endParaRPr lang="en-US"/>
          </a:p>
        </p:txBody>
      </p:sp>
    </p:spTree>
    <p:extLst>
      <p:ext uri="{BB962C8B-B14F-4D97-AF65-F5344CB8AC3E}">
        <p14:creationId xmlns:p14="http://schemas.microsoft.com/office/powerpoint/2010/main" val="1860441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131BD3-75E9-C74E-9775-9C93C2962A77}" type="slidenum">
              <a:rPr lang="en-US" smtClean="0"/>
              <a:t>39</a:t>
            </a:fld>
            <a:endParaRPr lang="en-US"/>
          </a:p>
        </p:txBody>
      </p:sp>
    </p:spTree>
    <p:extLst>
      <p:ext uri="{BB962C8B-B14F-4D97-AF65-F5344CB8AC3E}">
        <p14:creationId xmlns:p14="http://schemas.microsoft.com/office/powerpoint/2010/main" val="26800317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131BD3-75E9-C74E-9775-9C93C2962A77}" type="slidenum">
              <a:rPr lang="en-US" smtClean="0"/>
              <a:t>41</a:t>
            </a:fld>
            <a:endParaRPr lang="en-US"/>
          </a:p>
        </p:txBody>
      </p:sp>
    </p:spTree>
    <p:extLst>
      <p:ext uri="{BB962C8B-B14F-4D97-AF65-F5344CB8AC3E}">
        <p14:creationId xmlns:p14="http://schemas.microsoft.com/office/powerpoint/2010/main" val="2540348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131BD3-75E9-C74E-9775-9C93C2962A77}" type="slidenum">
              <a:rPr lang="en-US" smtClean="0"/>
              <a:t>42</a:t>
            </a:fld>
            <a:endParaRPr lang="en-US"/>
          </a:p>
        </p:txBody>
      </p:sp>
    </p:spTree>
    <p:extLst>
      <p:ext uri="{BB962C8B-B14F-4D97-AF65-F5344CB8AC3E}">
        <p14:creationId xmlns:p14="http://schemas.microsoft.com/office/powerpoint/2010/main" val="5155475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Add Gene Counts</a:t>
            </a:r>
          </a:p>
          <a:p>
            <a:endParaRPr lang="en-US" dirty="0"/>
          </a:p>
        </p:txBody>
      </p:sp>
      <p:sp>
        <p:nvSpPr>
          <p:cNvPr id="4" name="Slide Number Placeholder 3"/>
          <p:cNvSpPr>
            <a:spLocks noGrp="1"/>
          </p:cNvSpPr>
          <p:nvPr>
            <p:ph type="sldNum" sz="quarter" idx="5"/>
          </p:nvPr>
        </p:nvSpPr>
        <p:spPr/>
        <p:txBody>
          <a:bodyPr/>
          <a:lstStyle/>
          <a:p>
            <a:fld id="{7D131BD3-75E9-C74E-9775-9C93C2962A77}" type="slidenum">
              <a:rPr lang="en-US" smtClean="0"/>
              <a:t>43</a:t>
            </a:fld>
            <a:endParaRPr lang="en-US"/>
          </a:p>
        </p:txBody>
      </p:sp>
    </p:spTree>
    <p:extLst>
      <p:ext uri="{BB962C8B-B14F-4D97-AF65-F5344CB8AC3E}">
        <p14:creationId xmlns:p14="http://schemas.microsoft.com/office/powerpoint/2010/main" val="13185130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r>
              <a:rPr lang="en-US" dirty="0"/>
              <a:t>0 percent to 100 percent</a:t>
            </a:r>
          </a:p>
          <a:p>
            <a:endParaRPr lang="en-US" dirty="0"/>
          </a:p>
          <a:p>
            <a:r>
              <a:rPr lang="en-US" dirty="0"/>
              <a:t>Together cannot exceed 100 percent– show wedge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D131BD3-75E9-C74E-9775-9C93C2962A77}" type="slidenum">
              <a:rPr lang="en-US" smtClean="0"/>
              <a:t>44</a:t>
            </a:fld>
            <a:endParaRPr lang="en-US"/>
          </a:p>
        </p:txBody>
      </p:sp>
    </p:spTree>
    <p:extLst>
      <p:ext uri="{BB962C8B-B14F-4D97-AF65-F5344CB8AC3E}">
        <p14:creationId xmlns:p14="http://schemas.microsoft.com/office/powerpoint/2010/main" val="16784895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Add </a:t>
            </a:r>
            <a:r>
              <a:rPr lang="en-US" dirty="0" err="1"/>
              <a:t>Arntl</a:t>
            </a:r>
            <a:r>
              <a:rPr lang="en-US" dirty="0"/>
              <a:t> and PdK4 into plot</a:t>
            </a:r>
          </a:p>
          <a:p>
            <a:r>
              <a:rPr lang="en-US" dirty="0"/>
              <a:t>Add </a:t>
            </a:r>
            <a:r>
              <a:rPr lang="en-US" dirty="0" err="1"/>
              <a:t>diagnol</a:t>
            </a:r>
            <a:r>
              <a:rPr lang="en-US" dirty="0"/>
              <a:t> line on right plot</a:t>
            </a:r>
          </a:p>
          <a:p>
            <a:endParaRPr lang="en-US" dirty="0"/>
          </a:p>
          <a:p>
            <a:endParaRPr lang="en-US" dirty="0"/>
          </a:p>
          <a:p>
            <a:endParaRPr lang="en-US" dirty="0"/>
          </a:p>
          <a:p>
            <a:r>
              <a:rPr lang="en-US" dirty="0"/>
              <a:t>0 percent to 100 percent</a:t>
            </a:r>
          </a:p>
          <a:p>
            <a:endParaRPr lang="en-US" dirty="0"/>
          </a:p>
          <a:p>
            <a:r>
              <a:rPr lang="en-US" dirty="0"/>
              <a:t>Together cannot exceed 100 percent– show wedge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D131BD3-75E9-C74E-9775-9C93C2962A77}" type="slidenum">
              <a:rPr lang="en-US" smtClean="0"/>
              <a:t>45</a:t>
            </a:fld>
            <a:endParaRPr lang="en-US"/>
          </a:p>
        </p:txBody>
      </p:sp>
    </p:spTree>
    <p:extLst>
      <p:ext uri="{BB962C8B-B14F-4D97-AF65-F5344CB8AC3E}">
        <p14:creationId xmlns:p14="http://schemas.microsoft.com/office/powerpoint/2010/main" val="37888564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Update the gene group</a:t>
            </a:r>
          </a:p>
        </p:txBody>
      </p:sp>
      <p:sp>
        <p:nvSpPr>
          <p:cNvPr id="4" name="Slide Number Placeholder 3"/>
          <p:cNvSpPr>
            <a:spLocks noGrp="1"/>
          </p:cNvSpPr>
          <p:nvPr>
            <p:ph type="sldNum" sz="quarter" idx="5"/>
          </p:nvPr>
        </p:nvSpPr>
        <p:spPr/>
        <p:txBody>
          <a:bodyPr/>
          <a:lstStyle/>
          <a:p>
            <a:fld id="{7D131BD3-75E9-C74E-9775-9C93C2962A77}" type="slidenum">
              <a:rPr lang="en-US" smtClean="0"/>
              <a:t>46</a:t>
            </a:fld>
            <a:endParaRPr lang="en-US"/>
          </a:p>
        </p:txBody>
      </p:sp>
    </p:spTree>
    <p:extLst>
      <p:ext uri="{BB962C8B-B14F-4D97-AF65-F5344CB8AC3E}">
        <p14:creationId xmlns:p14="http://schemas.microsoft.com/office/powerpoint/2010/main" val="5553995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Add Gene Frequencies</a:t>
            </a:r>
          </a:p>
        </p:txBody>
      </p:sp>
      <p:sp>
        <p:nvSpPr>
          <p:cNvPr id="4" name="Slide Number Placeholder 3"/>
          <p:cNvSpPr>
            <a:spLocks noGrp="1"/>
          </p:cNvSpPr>
          <p:nvPr>
            <p:ph type="sldNum" sz="quarter" idx="5"/>
          </p:nvPr>
        </p:nvSpPr>
        <p:spPr/>
        <p:txBody>
          <a:bodyPr/>
          <a:lstStyle/>
          <a:p>
            <a:fld id="{7D131BD3-75E9-C74E-9775-9C93C2962A77}" type="slidenum">
              <a:rPr lang="en-US" smtClean="0"/>
              <a:t>47</a:t>
            </a:fld>
            <a:endParaRPr lang="en-US"/>
          </a:p>
        </p:txBody>
      </p:sp>
    </p:spTree>
    <p:extLst>
      <p:ext uri="{BB962C8B-B14F-4D97-AF65-F5344CB8AC3E}">
        <p14:creationId xmlns:p14="http://schemas.microsoft.com/office/powerpoint/2010/main" val="22479577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All genes in any sector – 1,2,3,4 when we we take all the genes from any genes</a:t>
            </a:r>
          </a:p>
          <a:p>
            <a:r>
              <a:rPr lang="en-US" sz="1200" b="0" i="0" kern="1200" dirty="0">
                <a:solidFill>
                  <a:schemeClr val="tx1"/>
                </a:solidFill>
                <a:effectLst/>
                <a:latin typeface="+mn-lt"/>
                <a:ea typeface="+mn-ea"/>
                <a:cs typeface="+mn-cs"/>
              </a:rPr>
              <a:t>Group 1 genes, no other pathways enriched</a:t>
            </a:r>
            <a:endParaRPr lang="en-US" dirty="0"/>
          </a:p>
        </p:txBody>
      </p:sp>
      <p:sp>
        <p:nvSpPr>
          <p:cNvPr id="4" name="Slide Number Placeholder 3"/>
          <p:cNvSpPr>
            <a:spLocks noGrp="1"/>
          </p:cNvSpPr>
          <p:nvPr>
            <p:ph type="sldNum" sz="quarter" idx="5"/>
          </p:nvPr>
        </p:nvSpPr>
        <p:spPr/>
        <p:txBody>
          <a:bodyPr/>
          <a:lstStyle/>
          <a:p>
            <a:fld id="{7D131BD3-75E9-C74E-9775-9C93C2962A77}" type="slidenum">
              <a:rPr lang="en-US" smtClean="0"/>
              <a:t>48</a:t>
            </a:fld>
            <a:endParaRPr lang="en-US"/>
          </a:p>
        </p:txBody>
      </p:sp>
    </p:spTree>
    <p:extLst>
      <p:ext uri="{BB962C8B-B14F-4D97-AF65-F5344CB8AC3E}">
        <p14:creationId xmlns:p14="http://schemas.microsoft.com/office/powerpoint/2010/main" val="3777212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across each of those groups of 78 rats, the primary of groups of interest (those of control and exercise were divided quite evenly across sexes, and nearly evenly across groups.</a:t>
            </a:r>
          </a:p>
        </p:txBody>
      </p:sp>
      <p:sp>
        <p:nvSpPr>
          <p:cNvPr id="4" name="Slide Number Placeholder 3"/>
          <p:cNvSpPr>
            <a:spLocks noGrp="1"/>
          </p:cNvSpPr>
          <p:nvPr>
            <p:ph type="sldNum" sz="quarter" idx="5"/>
          </p:nvPr>
        </p:nvSpPr>
        <p:spPr/>
        <p:txBody>
          <a:bodyPr/>
          <a:lstStyle/>
          <a:p>
            <a:fld id="{BC33F5BB-07EA-F144-A05A-B1683F3D3481}" type="slidenum">
              <a:rPr lang="en-US" smtClean="0"/>
              <a:t>7</a:t>
            </a:fld>
            <a:endParaRPr lang="en-US"/>
          </a:p>
        </p:txBody>
      </p:sp>
    </p:spTree>
    <p:extLst>
      <p:ext uri="{BB962C8B-B14F-4D97-AF65-F5344CB8AC3E}">
        <p14:creationId xmlns:p14="http://schemas.microsoft.com/office/powerpoint/2010/main" val="40214782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Strong Circadian Genes ending up in groups 2,3,4</a:t>
            </a:r>
          </a:p>
          <a:p>
            <a:r>
              <a:rPr lang="en-US" dirty="0"/>
              <a:t>These may represent circadian genes that are responsive to exercise</a:t>
            </a:r>
          </a:p>
          <a:p>
            <a:r>
              <a:rPr lang="en-US" dirty="0"/>
              <a:t>We think we can correctly identify circadian rhythm genes that are </a:t>
            </a:r>
          </a:p>
        </p:txBody>
      </p:sp>
      <p:sp>
        <p:nvSpPr>
          <p:cNvPr id="4" name="Slide Number Placeholder 3"/>
          <p:cNvSpPr>
            <a:spLocks noGrp="1"/>
          </p:cNvSpPr>
          <p:nvPr>
            <p:ph type="sldNum" sz="quarter" idx="5"/>
          </p:nvPr>
        </p:nvSpPr>
        <p:spPr/>
        <p:txBody>
          <a:bodyPr/>
          <a:lstStyle/>
          <a:p>
            <a:fld id="{7D131BD3-75E9-C74E-9775-9C93C2962A77}" type="slidenum">
              <a:rPr lang="en-US" smtClean="0"/>
              <a:t>49</a:t>
            </a:fld>
            <a:endParaRPr lang="en-US"/>
          </a:p>
        </p:txBody>
      </p:sp>
    </p:spTree>
    <p:extLst>
      <p:ext uri="{BB962C8B-B14F-4D97-AF65-F5344CB8AC3E}">
        <p14:creationId xmlns:p14="http://schemas.microsoft.com/office/powerpoint/2010/main" val="20237007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t>
            </a:r>
            <a:r>
              <a:rPr lang="en-US" dirty="0" err="1"/>
              <a:t>Elipses</a:t>
            </a:r>
            <a:r>
              <a:rPr lang="en-US" dirty="0"/>
              <a:t> to PCAs</a:t>
            </a:r>
          </a:p>
        </p:txBody>
      </p:sp>
      <p:sp>
        <p:nvSpPr>
          <p:cNvPr id="4" name="Slide Number Placeholder 3"/>
          <p:cNvSpPr>
            <a:spLocks noGrp="1"/>
          </p:cNvSpPr>
          <p:nvPr>
            <p:ph type="sldNum" sz="quarter" idx="5"/>
          </p:nvPr>
        </p:nvSpPr>
        <p:spPr/>
        <p:txBody>
          <a:bodyPr/>
          <a:lstStyle/>
          <a:p>
            <a:fld id="{7D131BD3-75E9-C74E-9775-9C93C2962A77}" type="slidenum">
              <a:rPr lang="en-US" smtClean="0"/>
              <a:t>51</a:t>
            </a:fld>
            <a:endParaRPr lang="en-US"/>
          </a:p>
        </p:txBody>
      </p:sp>
    </p:spTree>
    <p:extLst>
      <p:ext uri="{BB962C8B-B14F-4D97-AF65-F5344CB8AC3E}">
        <p14:creationId xmlns:p14="http://schemas.microsoft.com/office/powerpoint/2010/main" val="34860097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Joint Modeled to address </a:t>
            </a:r>
            <a:r>
              <a:rPr lang="en-US" dirty="0" err="1"/>
              <a:t>Deficientcy</a:t>
            </a:r>
            <a:r>
              <a:rPr lang="en-US" dirty="0"/>
              <a:t> in exercise design</a:t>
            </a:r>
          </a:p>
          <a:p>
            <a:endParaRPr lang="en-US" dirty="0"/>
          </a:p>
        </p:txBody>
      </p:sp>
      <p:sp>
        <p:nvSpPr>
          <p:cNvPr id="4" name="Slide Number Placeholder 3"/>
          <p:cNvSpPr>
            <a:spLocks noGrp="1"/>
          </p:cNvSpPr>
          <p:nvPr>
            <p:ph type="sldNum" sz="quarter" idx="5"/>
          </p:nvPr>
        </p:nvSpPr>
        <p:spPr/>
        <p:txBody>
          <a:bodyPr/>
          <a:lstStyle/>
          <a:p>
            <a:fld id="{7D131BD3-75E9-C74E-9775-9C93C2962A77}" type="slidenum">
              <a:rPr lang="en-US" smtClean="0"/>
              <a:t>52</a:t>
            </a:fld>
            <a:endParaRPr lang="en-US"/>
          </a:p>
        </p:txBody>
      </p:sp>
    </p:spTree>
    <p:extLst>
      <p:ext uri="{BB962C8B-B14F-4D97-AF65-F5344CB8AC3E}">
        <p14:creationId xmlns:p14="http://schemas.microsoft.com/office/powerpoint/2010/main" val="24798565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PASS1A has 7 sampling points for modeling the response function, with the challenge that they are concentrated in the first 4 hours.  For the Impulse function, the model is identifiable if we have at least 3 points describing the up-phase and at least 3 points describing the down-phase.  Since we only have 7 points plus a pre-exercise baseline: C0, IPE (E0), E0.5, E1, E4, E7, E24, and E48, features that do not show an up-and-down pattern in the middle of the series will not be adequately modeled (see below, </a:t>
            </a:r>
            <a:r>
              <a:rPr lang="en-US" sz="1200" b="1" kern="1200" dirty="0">
                <a:solidFill>
                  <a:schemeClr val="tx1"/>
                </a:solidFill>
                <a:effectLst/>
                <a:latin typeface="+mn-lt"/>
                <a:ea typeface="+mn-ea"/>
                <a:cs typeface="+mn-cs"/>
              </a:rPr>
              <a:t>3B</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"Impulse" function with a sigmoidal up-phase and sigmoidal down-phase would need 3 parameters for the magnitude (the level before, peak, after), 2 for the time of change (midpoints of up- and down-phase), and 2 for the rate (up-rate and down-rate), for a total of </a:t>
            </a:r>
            <a:r>
              <a:rPr lang="en-US" sz="1200" u="sng" kern="1200" dirty="0">
                <a:solidFill>
                  <a:schemeClr val="tx1"/>
                </a:solidFill>
                <a:effectLst/>
                <a:latin typeface="+mn-lt"/>
                <a:ea typeface="+mn-ea"/>
                <a:cs typeface="+mn-cs"/>
              </a:rPr>
              <a:t>7 parameters</a:t>
            </a:r>
            <a:r>
              <a:rPr lang="en-US" sz="1200" kern="1200" dirty="0">
                <a:solidFill>
                  <a:schemeClr val="tx1"/>
                </a:solidFill>
                <a:effectLst/>
                <a:latin typeface="+mn-lt"/>
                <a:ea typeface="+mn-ea"/>
                <a:cs typeface="+mn-cs"/>
              </a:rPr>
              <a:t>, even without modeling the curvature of the sigmoidal functions.  </a:t>
            </a:r>
          </a:p>
          <a:p>
            <a:r>
              <a:rPr lang="en-US" sz="1200" kern="1200" dirty="0">
                <a:solidFill>
                  <a:schemeClr val="tx1"/>
                </a:solidFill>
                <a:effectLst/>
                <a:latin typeface="+mn-lt"/>
                <a:ea typeface="+mn-ea"/>
                <a:cs typeface="+mn-cs"/>
              </a:rPr>
              <a:t>If we assume that the on-slope and the off-slope are equal, the model is reduced from 7 to 6 parameters.  </a:t>
            </a:r>
          </a:p>
          <a:p>
            <a:endParaRPr lang="en-US" dirty="0"/>
          </a:p>
          <a:p>
            <a:r>
              <a:rPr lang="en-US" sz="1200" kern="1200" dirty="0">
                <a:solidFill>
                  <a:schemeClr val="tx1"/>
                </a:solidFill>
                <a:effectLst/>
                <a:latin typeface="+mn-lt"/>
                <a:ea typeface="+mn-ea"/>
                <a:cs typeface="+mn-cs"/>
              </a:rPr>
              <a:t>Temporal modeling requires a </a:t>
            </a:r>
            <a:r>
              <a:rPr lang="en-US" sz="1200" b="1" kern="1200" dirty="0">
                <a:solidFill>
                  <a:schemeClr val="tx1"/>
                </a:solidFill>
                <a:effectLst/>
                <a:latin typeface="+mn-lt"/>
                <a:ea typeface="+mn-ea"/>
                <a:cs typeface="+mn-cs"/>
              </a:rPr>
              <a:t>minimal number of effective sampling points</a:t>
            </a:r>
            <a:r>
              <a:rPr lang="en-US" sz="1200" kern="1200" dirty="0">
                <a:solidFill>
                  <a:schemeClr val="tx1"/>
                </a:solidFill>
                <a:effectLst/>
                <a:latin typeface="+mn-lt"/>
                <a:ea typeface="+mn-ea"/>
                <a:cs typeface="+mn-cs"/>
              </a:rPr>
              <a:t> for a given functional pattern.  For instance, a 3rd order polynomial function, ax</a:t>
            </a:r>
            <a:r>
              <a:rPr lang="en-US" sz="1200" kern="1200" baseline="30000" dirty="0">
                <a:solidFill>
                  <a:schemeClr val="tx1"/>
                </a:solidFill>
                <a:effectLst/>
                <a:latin typeface="+mn-lt"/>
                <a:ea typeface="+mn-ea"/>
                <a:cs typeface="+mn-cs"/>
              </a:rPr>
              <a:t>3</a:t>
            </a:r>
            <a:r>
              <a:rPr lang="en-US" sz="1200" kern="1200" dirty="0">
                <a:solidFill>
                  <a:schemeClr val="tx1"/>
                </a:solidFill>
                <a:effectLst/>
                <a:latin typeface="+mn-lt"/>
                <a:ea typeface="+mn-ea"/>
                <a:cs typeface="+mn-cs"/>
              </a:rPr>
              <a:t>+bx</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+cx+d, has 4 parameters.  One of them is the baseline: coefficient "d", hence there are 3 degrees of freedom.  A 4th order polynomial can model more complex "waveforms", but will cost one more degree of freedom.</a:t>
            </a:r>
            <a:r>
              <a:rPr lang="en-US" dirty="0">
                <a:effectLst/>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advantage of polynomial functions is that they do not prescribe the likely shape of the trajectories.  However, a drawback is that later timepoints tend to exert a greater weight if not properly supervised. This is because x</a:t>
            </a:r>
            <a:r>
              <a:rPr lang="en-US" sz="1200" kern="1200" baseline="30000" dirty="0">
                <a:solidFill>
                  <a:schemeClr val="tx1"/>
                </a:solidFill>
                <a:effectLst/>
                <a:latin typeface="+mn-lt"/>
                <a:ea typeface="+mn-ea"/>
                <a:cs typeface="+mn-cs"/>
              </a:rPr>
              <a:t>3</a:t>
            </a:r>
            <a:r>
              <a:rPr lang="en-US" sz="1200" kern="1200" dirty="0">
                <a:solidFill>
                  <a:schemeClr val="tx1"/>
                </a:solidFill>
                <a:effectLst/>
                <a:latin typeface="+mn-lt"/>
                <a:ea typeface="+mn-ea"/>
                <a:cs typeface="+mn-cs"/>
              </a:rPr>
              <a:t> and x</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are much larger than x for large x's, such as x=24 and 48.  The usual approach of linear modeling will try to minimize the total squared error over all time points, therefore will overfit the 24h and 48h data.</a:t>
            </a:r>
          </a:p>
          <a:p>
            <a:endParaRPr lang="en-US" dirty="0"/>
          </a:p>
          <a:p>
            <a:endParaRPr lang="en-US" dirty="0"/>
          </a:p>
        </p:txBody>
      </p:sp>
      <p:sp>
        <p:nvSpPr>
          <p:cNvPr id="4" name="Slide Number Placeholder 3"/>
          <p:cNvSpPr>
            <a:spLocks noGrp="1"/>
          </p:cNvSpPr>
          <p:nvPr>
            <p:ph type="sldNum" sz="quarter" idx="5"/>
          </p:nvPr>
        </p:nvSpPr>
        <p:spPr/>
        <p:txBody>
          <a:bodyPr/>
          <a:lstStyle/>
          <a:p>
            <a:fld id="{7D131BD3-75E9-C74E-9775-9C93C2962A77}" type="slidenum">
              <a:rPr lang="en-US" smtClean="0"/>
              <a:t>54</a:t>
            </a:fld>
            <a:endParaRPr lang="en-US"/>
          </a:p>
        </p:txBody>
      </p:sp>
    </p:spTree>
    <p:extLst>
      <p:ext uri="{BB962C8B-B14F-4D97-AF65-F5344CB8AC3E}">
        <p14:creationId xmlns:p14="http://schemas.microsoft.com/office/powerpoint/2010/main" val="6688292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131BD3-75E9-C74E-9775-9C93C2962A77}" type="slidenum">
              <a:rPr lang="en-US" smtClean="0"/>
              <a:t>55</a:t>
            </a:fld>
            <a:endParaRPr lang="en-US"/>
          </a:p>
        </p:txBody>
      </p:sp>
    </p:spTree>
    <p:extLst>
      <p:ext uri="{BB962C8B-B14F-4D97-AF65-F5344CB8AC3E}">
        <p14:creationId xmlns:p14="http://schemas.microsoft.com/office/powerpoint/2010/main" val="30281612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Recolor these values similar to PCA</a:t>
            </a:r>
          </a:p>
          <a:p>
            <a:r>
              <a:rPr lang="en-US" dirty="0"/>
              <a:t>Put plots on same slide </a:t>
            </a:r>
          </a:p>
        </p:txBody>
      </p:sp>
      <p:sp>
        <p:nvSpPr>
          <p:cNvPr id="4" name="Slide Number Placeholder 3"/>
          <p:cNvSpPr>
            <a:spLocks noGrp="1"/>
          </p:cNvSpPr>
          <p:nvPr>
            <p:ph type="sldNum" sz="quarter" idx="5"/>
          </p:nvPr>
        </p:nvSpPr>
        <p:spPr/>
        <p:txBody>
          <a:bodyPr/>
          <a:lstStyle/>
          <a:p>
            <a:fld id="{7D131BD3-75E9-C74E-9775-9C93C2962A77}" type="slidenum">
              <a:rPr lang="en-US" smtClean="0"/>
              <a:t>56</a:t>
            </a:fld>
            <a:endParaRPr lang="en-US"/>
          </a:p>
        </p:txBody>
      </p:sp>
    </p:spTree>
    <p:extLst>
      <p:ext uri="{BB962C8B-B14F-4D97-AF65-F5344CB8AC3E}">
        <p14:creationId xmlns:p14="http://schemas.microsoft.com/office/powerpoint/2010/main" val="32175283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131BD3-75E9-C74E-9775-9C93C2962A77}" type="slidenum">
              <a:rPr lang="en-US" smtClean="0"/>
              <a:t>57</a:t>
            </a:fld>
            <a:endParaRPr lang="en-US"/>
          </a:p>
        </p:txBody>
      </p:sp>
    </p:spTree>
    <p:extLst>
      <p:ext uri="{BB962C8B-B14F-4D97-AF65-F5344CB8AC3E}">
        <p14:creationId xmlns:p14="http://schemas.microsoft.com/office/powerpoint/2010/main" val="33983285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131BD3-75E9-C74E-9775-9C93C2962A77}" type="slidenum">
              <a:rPr lang="en-US" smtClean="0"/>
              <a:t>58</a:t>
            </a:fld>
            <a:endParaRPr lang="en-US"/>
          </a:p>
        </p:txBody>
      </p:sp>
    </p:spTree>
    <p:extLst>
      <p:ext uri="{BB962C8B-B14F-4D97-AF65-F5344CB8AC3E}">
        <p14:creationId xmlns:p14="http://schemas.microsoft.com/office/powerpoint/2010/main" val="36383719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-Slide 5 &amp; 6: Adjust titles of all plots, adjust formulas, adjust Tissue names</a:t>
            </a:r>
          </a:p>
          <a:p>
            <a:endParaRPr lang="en-US" dirty="0"/>
          </a:p>
        </p:txBody>
      </p:sp>
      <p:sp>
        <p:nvSpPr>
          <p:cNvPr id="4" name="Slide Number Placeholder 3"/>
          <p:cNvSpPr>
            <a:spLocks noGrp="1"/>
          </p:cNvSpPr>
          <p:nvPr>
            <p:ph type="sldNum" sz="quarter" idx="5"/>
          </p:nvPr>
        </p:nvSpPr>
        <p:spPr/>
        <p:txBody>
          <a:bodyPr/>
          <a:lstStyle/>
          <a:p>
            <a:fld id="{7D131BD3-75E9-C74E-9775-9C93C2962A77}" type="slidenum">
              <a:rPr lang="en-US" smtClean="0"/>
              <a:t>62</a:t>
            </a:fld>
            <a:endParaRPr lang="en-US"/>
          </a:p>
        </p:txBody>
      </p:sp>
    </p:spTree>
    <p:extLst>
      <p:ext uri="{BB962C8B-B14F-4D97-AF65-F5344CB8AC3E}">
        <p14:creationId xmlns:p14="http://schemas.microsoft.com/office/powerpoint/2010/main" val="27673187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-Adjust MA plot title</a:t>
            </a:r>
          </a:p>
          <a:p>
            <a:r>
              <a:rPr lang="en-US" dirty="0"/>
              <a:t>-Note that top 20 genes are labeled</a:t>
            </a:r>
          </a:p>
          <a:p>
            <a:r>
              <a:rPr lang="en-US" dirty="0"/>
              <a:t>-Adjust size of up and down dots</a:t>
            </a:r>
          </a:p>
          <a:p>
            <a:r>
              <a:rPr lang="en-US" dirty="0"/>
              <a:t>-Adjust NS to Not significant</a:t>
            </a:r>
          </a:p>
          <a:p>
            <a:r>
              <a:rPr lang="en-US" dirty="0"/>
              <a:t>-Create another slide with MA plots for all tissues</a:t>
            </a:r>
          </a:p>
          <a:p>
            <a:endParaRPr lang="en-US" dirty="0"/>
          </a:p>
        </p:txBody>
      </p:sp>
      <p:sp>
        <p:nvSpPr>
          <p:cNvPr id="4" name="Slide Number Placeholder 3"/>
          <p:cNvSpPr>
            <a:spLocks noGrp="1"/>
          </p:cNvSpPr>
          <p:nvPr>
            <p:ph type="sldNum" sz="quarter" idx="5"/>
          </p:nvPr>
        </p:nvSpPr>
        <p:spPr/>
        <p:txBody>
          <a:bodyPr/>
          <a:lstStyle/>
          <a:p>
            <a:fld id="{7D131BD3-75E9-C74E-9775-9C93C2962A77}" type="slidenum">
              <a:rPr lang="en-US" smtClean="0"/>
              <a:t>63</a:t>
            </a:fld>
            <a:endParaRPr lang="en-US"/>
          </a:p>
        </p:txBody>
      </p:sp>
    </p:spTree>
    <p:extLst>
      <p:ext uri="{BB962C8B-B14F-4D97-AF65-F5344CB8AC3E}">
        <p14:creationId xmlns:p14="http://schemas.microsoft.com/office/powerpoint/2010/main" val="3848854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9 Groups</a:t>
            </a:r>
          </a:p>
        </p:txBody>
      </p:sp>
      <p:sp>
        <p:nvSpPr>
          <p:cNvPr id="4" name="Slide Number Placeholder 3"/>
          <p:cNvSpPr>
            <a:spLocks noGrp="1"/>
          </p:cNvSpPr>
          <p:nvPr>
            <p:ph type="sldNum" sz="quarter" idx="5"/>
          </p:nvPr>
        </p:nvSpPr>
        <p:spPr/>
        <p:txBody>
          <a:bodyPr/>
          <a:lstStyle/>
          <a:p>
            <a:fld id="{BC33F5BB-07EA-F144-A05A-B1683F3D3481}" type="slidenum">
              <a:rPr lang="en-US" smtClean="0"/>
              <a:t>11</a:t>
            </a:fld>
            <a:endParaRPr lang="en-US"/>
          </a:p>
        </p:txBody>
      </p:sp>
    </p:spTree>
    <p:extLst>
      <p:ext uri="{BB962C8B-B14F-4D97-AF65-F5344CB8AC3E}">
        <p14:creationId xmlns:p14="http://schemas.microsoft.com/office/powerpoint/2010/main" val="23776614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the Pool of KEGG Circadian Genes</a:t>
            </a:r>
          </a:p>
          <a:p>
            <a:r>
              <a:rPr lang="en-US" dirty="0"/>
              <a:t>-Adjust Title</a:t>
            </a:r>
          </a:p>
          <a:p>
            <a:r>
              <a:rPr lang="en-US" dirty="0"/>
              <a:t>-Follow this slide with a slide for all Pathways facetted by tissue</a:t>
            </a:r>
          </a:p>
          <a:p>
            <a:r>
              <a:rPr lang="en-US" dirty="0"/>
              <a:t>-In following slide: Show list of genes DE across multiple tissues ranked by shared tissue number, then demonstrate the overlap with KEGG pathway</a:t>
            </a:r>
          </a:p>
        </p:txBody>
      </p:sp>
      <p:sp>
        <p:nvSpPr>
          <p:cNvPr id="4" name="Slide Number Placeholder 3"/>
          <p:cNvSpPr>
            <a:spLocks noGrp="1"/>
          </p:cNvSpPr>
          <p:nvPr>
            <p:ph type="sldNum" sz="quarter" idx="5"/>
          </p:nvPr>
        </p:nvSpPr>
        <p:spPr/>
        <p:txBody>
          <a:bodyPr/>
          <a:lstStyle/>
          <a:p>
            <a:fld id="{7D131BD3-75E9-C74E-9775-9C93C2962A77}" type="slidenum">
              <a:rPr lang="en-US" smtClean="0"/>
              <a:t>64</a:t>
            </a:fld>
            <a:endParaRPr lang="en-US"/>
          </a:p>
        </p:txBody>
      </p:sp>
    </p:spTree>
    <p:extLst>
      <p:ext uri="{BB962C8B-B14F-4D97-AF65-F5344CB8AC3E}">
        <p14:creationId xmlns:p14="http://schemas.microsoft.com/office/powerpoint/2010/main" val="23690793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Log2 normalization (with size factor and pseudo count)</a:t>
            </a:r>
          </a:p>
          <a:p>
            <a:r>
              <a:rPr lang="en-US" dirty="0"/>
              <a:t>Variance stabilizing transformation (VST) uses a subset of genes and divides each column of the counts matrix by our size factors. It also normalizes with respect to library size.</a:t>
            </a:r>
          </a:p>
          <a:p>
            <a:r>
              <a:rPr lang="en-US" dirty="0"/>
              <a:t>The purpose of using the "regularized log" transformation is to shrink together the values of the genes that have very low counts ("shrinkage" technique in statistics). </a:t>
            </a:r>
            <a:r>
              <a:rPr lang="en-US" dirty="0" err="1"/>
              <a:t>Rlog</a:t>
            </a:r>
            <a:r>
              <a:rPr lang="en-US" dirty="0"/>
              <a:t> is close to log2 transform.</a:t>
            </a:r>
          </a:p>
          <a:p>
            <a:endParaRPr lang="en-US" dirty="0"/>
          </a:p>
        </p:txBody>
      </p:sp>
      <p:sp>
        <p:nvSpPr>
          <p:cNvPr id="4" name="Slide Number Placeholder 3"/>
          <p:cNvSpPr>
            <a:spLocks noGrp="1"/>
          </p:cNvSpPr>
          <p:nvPr>
            <p:ph type="sldNum" sz="quarter" idx="5"/>
          </p:nvPr>
        </p:nvSpPr>
        <p:spPr/>
        <p:txBody>
          <a:bodyPr/>
          <a:lstStyle/>
          <a:p>
            <a:fld id="{A9ADBBBF-72F8-1C46-8606-64CA33D70F45}" type="slidenum">
              <a:rPr lang="en-US" smtClean="0"/>
              <a:t>65</a:t>
            </a:fld>
            <a:endParaRPr lang="en-US"/>
          </a:p>
        </p:txBody>
      </p:sp>
    </p:spTree>
    <p:extLst>
      <p:ext uri="{BB962C8B-B14F-4D97-AF65-F5344CB8AC3E}">
        <p14:creationId xmlns:p14="http://schemas.microsoft.com/office/powerpoint/2010/main" val="4601760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Log2 normalization (with size factor and pseudo count)</a:t>
            </a:r>
          </a:p>
          <a:p>
            <a:r>
              <a:rPr lang="en-US" dirty="0"/>
              <a:t>Variance stabilizing transformation (VST) uses a subset of genes and divides each column of the counts matrix by our size factors. It also normalizes with respect to library size.</a:t>
            </a:r>
          </a:p>
          <a:p>
            <a:r>
              <a:rPr lang="en-US" dirty="0"/>
              <a:t>The purpose of using the "regularized log" transformation is to shrink together the values of the genes that have very low counts ("shrinkage" technique in statistics). </a:t>
            </a:r>
            <a:r>
              <a:rPr lang="en-US" dirty="0" err="1"/>
              <a:t>Rlog</a:t>
            </a:r>
            <a:r>
              <a:rPr lang="en-US" dirty="0"/>
              <a:t> is close to log2 transform.</a:t>
            </a:r>
          </a:p>
        </p:txBody>
      </p:sp>
      <p:sp>
        <p:nvSpPr>
          <p:cNvPr id="4" name="Slide Number Placeholder 3"/>
          <p:cNvSpPr>
            <a:spLocks noGrp="1"/>
          </p:cNvSpPr>
          <p:nvPr>
            <p:ph type="sldNum" sz="quarter" idx="5"/>
          </p:nvPr>
        </p:nvSpPr>
        <p:spPr/>
        <p:txBody>
          <a:bodyPr/>
          <a:lstStyle/>
          <a:p>
            <a:fld id="{A9ADBBBF-72F8-1C46-8606-64CA33D70F45}" type="slidenum">
              <a:rPr lang="en-US" smtClean="0"/>
              <a:t>66</a:t>
            </a:fld>
            <a:endParaRPr lang="en-US"/>
          </a:p>
        </p:txBody>
      </p:sp>
    </p:spTree>
    <p:extLst>
      <p:ext uri="{BB962C8B-B14F-4D97-AF65-F5344CB8AC3E}">
        <p14:creationId xmlns:p14="http://schemas.microsoft.com/office/powerpoint/2010/main" val="6202405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Returning to our prior plot of comparing expression of 2 samples, we can see the the variance is now more stable in VST and </a:t>
            </a:r>
            <a:r>
              <a:rPr lang="en-US" dirty="0" err="1"/>
              <a:t>rlog</a:t>
            </a:r>
            <a:r>
              <a:rPr lang="en-US" dirty="0"/>
              <a:t> transforms. However, the VST transform demonstrates a lot of variance in genes with low read counts. For that reason, we will proceed with </a:t>
            </a:r>
            <a:r>
              <a:rPr lang="en-US" dirty="0" err="1"/>
              <a:t>rlog</a:t>
            </a:r>
            <a:r>
              <a:rPr lang="en-US" dirty="0"/>
              <a:t> transform.</a:t>
            </a:r>
          </a:p>
        </p:txBody>
      </p:sp>
      <p:sp>
        <p:nvSpPr>
          <p:cNvPr id="4" name="Slide Number Placeholder 3"/>
          <p:cNvSpPr>
            <a:spLocks noGrp="1"/>
          </p:cNvSpPr>
          <p:nvPr>
            <p:ph type="sldNum" sz="quarter" idx="5"/>
          </p:nvPr>
        </p:nvSpPr>
        <p:spPr/>
        <p:txBody>
          <a:bodyPr/>
          <a:lstStyle/>
          <a:p>
            <a:fld id="{A9ADBBBF-72F8-1C46-8606-64CA33D70F45}" type="slidenum">
              <a:rPr lang="en-US" smtClean="0"/>
              <a:t>67</a:t>
            </a:fld>
            <a:endParaRPr lang="en-US"/>
          </a:p>
        </p:txBody>
      </p:sp>
    </p:spTree>
    <p:extLst>
      <p:ext uri="{BB962C8B-B14F-4D97-AF65-F5344CB8AC3E}">
        <p14:creationId xmlns:p14="http://schemas.microsoft.com/office/powerpoint/2010/main" val="4211101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Circadian patterns of gene expression may interfere with detection of exercise-induced changes</a:t>
            </a:r>
          </a:p>
          <a:p>
            <a:r>
              <a:rPr lang="en-US" dirty="0"/>
              <a:t>The PASS1A study had seven sampling points for the Exercised group, but inly two for the Control group, making it difficult to disentangle the two effects</a:t>
            </a:r>
          </a:p>
          <a:p>
            <a:r>
              <a:rPr lang="en-US" dirty="0"/>
              <a:t>Which effect is dominant? We should avoid seeking Yes/No answers, because it depends on the gene and the tissue</a:t>
            </a:r>
          </a:p>
          <a:p>
            <a:endParaRPr lang="en-US" dirty="0"/>
          </a:p>
        </p:txBody>
      </p:sp>
      <p:sp>
        <p:nvSpPr>
          <p:cNvPr id="4" name="Slide Number Placeholder 3"/>
          <p:cNvSpPr>
            <a:spLocks noGrp="1"/>
          </p:cNvSpPr>
          <p:nvPr>
            <p:ph type="sldNum" sz="quarter" idx="5"/>
          </p:nvPr>
        </p:nvSpPr>
        <p:spPr/>
        <p:txBody>
          <a:bodyPr/>
          <a:lstStyle/>
          <a:p>
            <a:fld id="{7D131BD3-75E9-C74E-9775-9C93C2962A77}" type="slidenum">
              <a:rPr lang="en-US" smtClean="0"/>
              <a:t>13</a:t>
            </a:fld>
            <a:endParaRPr lang="en-US"/>
          </a:p>
        </p:txBody>
      </p:sp>
    </p:spTree>
    <p:extLst>
      <p:ext uri="{BB962C8B-B14F-4D97-AF65-F5344CB8AC3E}">
        <p14:creationId xmlns:p14="http://schemas.microsoft.com/office/powerpoint/2010/main" val="2646875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study:</a:t>
            </a:r>
          </a:p>
          <a:p>
            <a:r>
              <a:rPr lang="en-US" sz="1200" b="0" i="0" kern="1200" dirty="0">
                <a:solidFill>
                  <a:schemeClr val="tx1"/>
                </a:solidFill>
                <a:effectLst/>
                <a:latin typeface="+mn-lt"/>
                <a:ea typeface="+mn-ea"/>
                <a:cs typeface="+mn-cs"/>
              </a:rPr>
              <a:t>We evaluate the relative contribution of circadian and exercise effects by modeling the joint presence of both, and comparing the most likely amounts of variance explained by each.   </a:t>
            </a:r>
          </a:p>
          <a:p>
            <a:r>
              <a:rPr lang="en-US" sz="1200" b="0" i="0" kern="1200" dirty="0">
                <a:solidFill>
                  <a:schemeClr val="tx1"/>
                </a:solidFill>
                <a:effectLst/>
                <a:latin typeface="+mn-lt"/>
                <a:ea typeface="+mn-ea"/>
                <a:cs typeface="+mn-cs"/>
              </a:rPr>
              <a:t>We summarize the results for all genes, and compare across 15 tissues.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D131BD3-75E9-C74E-9775-9C93C2962A77}" type="slidenum">
              <a:rPr lang="en-US" smtClean="0"/>
              <a:t>14</a:t>
            </a:fld>
            <a:endParaRPr lang="en-US"/>
          </a:p>
        </p:txBody>
      </p:sp>
    </p:spTree>
    <p:extLst>
      <p:ext uri="{BB962C8B-B14F-4D97-AF65-F5344CB8AC3E}">
        <p14:creationId xmlns:p14="http://schemas.microsoft.com/office/powerpoint/2010/main" val="681354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 list of major </a:t>
            </a:r>
            <a:r>
              <a:rPr lang="en-US" dirty="0" err="1"/>
              <a:t>RNASeq</a:t>
            </a:r>
            <a:r>
              <a:rPr lang="en-US" dirty="0"/>
              <a:t> QC Steps</a:t>
            </a:r>
          </a:p>
        </p:txBody>
      </p:sp>
      <p:sp>
        <p:nvSpPr>
          <p:cNvPr id="4" name="Slide Number Placeholder 3"/>
          <p:cNvSpPr>
            <a:spLocks noGrp="1"/>
          </p:cNvSpPr>
          <p:nvPr>
            <p:ph type="sldNum" sz="quarter" idx="5"/>
          </p:nvPr>
        </p:nvSpPr>
        <p:spPr/>
        <p:txBody>
          <a:bodyPr/>
          <a:lstStyle/>
          <a:p>
            <a:fld id="{7D131BD3-75E9-C74E-9775-9C93C2962A77}" type="slidenum">
              <a:rPr lang="en-US" smtClean="0"/>
              <a:t>15</a:t>
            </a:fld>
            <a:endParaRPr lang="en-US"/>
          </a:p>
        </p:txBody>
      </p:sp>
    </p:spTree>
    <p:extLst>
      <p:ext uri="{BB962C8B-B14F-4D97-AF65-F5344CB8AC3E}">
        <p14:creationId xmlns:p14="http://schemas.microsoft.com/office/powerpoint/2010/main" val="350914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 list of major </a:t>
            </a:r>
            <a:r>
              <a:rPr lang="en-US" dirty="0" err="1"/>
              <a:t>RNASeq</a:t>
            </a:r>
            <a:r>
              <a:rPr lang="en-US" dirty="0"/>
              <a:t> QC Steps</a:t>
            </a:r>
          </a:p>
        </p:txBody>
      </p:sp>
      <p:sp>
        <p:nvSpPr>
          <p:cNvPr id="4" name="Slide Number Placeholder 3"/>
          <p:cNvSpPr>
            <a:spLocks noGrp="1"/>
          </p:cNvSpPr>
          <p:nvPr>
            <p:ph type="sldNum" sz="quarter" idx="5"/>
          </p:nvPr>
        </p:nvSpPr>
        <p:spPr/>
        <p:txBody>
          <a:bodyPr/>
          <a:lstStyle/>
          <a:p>
            <a:fld id="{7D131BD3-75E9-C74E-9775-9C93C2962A77}" type="slidenum">
              <a:rPr lang="en-US" smtClean="0"/>
              <a:t>16</a:t>
            </a:fld>
            <a:endParaRPr lang="en-US"/>
          </a:p>
        </p:txBody>
      </p:sp>
    </p:spTree>
    <p:extLst>
      <p:ext uri="{BB962C8B-B14F-4D97-AF65-F5344CB8AC3E}">
        <p14:creationId xmlns:p14="http://schemas.microsoft.com/office/powerpoint/2010/main" val="3006808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genes were removed</a:t>
            </a:r>
          </a:p>
          <a:p>
            <a:r>
              <a:rPr lang="en-US" dirty="0"/>
              <a:t>Counts normalized with variance stabilizing transformation</a:t>
            </a:r>
          </a:p>
          <a:p>
            <a:pPr lvl="1"/>
            <a:r>
              <a:rPr lang="en-US" dirty="0" err="1"/>
              <a:t>vst</a:t>
            </a:r>
            <a:r>
              <a:rPr lang="en-US" dirty="0"/>
              <a:t>() in DESeq2</a:t>
            </a:r>
          </a:p>
          <a:p>
            <a:r>
              <a:rPr lang="en-US" dirty="0"/>
              <a:t>Samples verified for sex</a:t>
            </a:r>
          </a:p>
          <a:p>
            <a:r>
              <a:rPr lang="en-US" dirty="0"/>
              <a:t>Covariates and batches adjusted</a:t>
            </a:r>
          </a:p>
          <a:p>
            <a:pPr lvl="1"/>
            <a:r>
              <a:rPr lang="en-US" dirty="0" err="1"/>
              <a:t>removeBatchEffect</a:t>
            </a:r>
            <a:r>
              <a:rPr lang="en-US" dirty="0"/>
              <a:t>() in </a:t>
            </a:r>
            <a:r>
              <a:rPr lang="en-US" dirty="0" err="1"/>
              <a:t>limma</a:t>
            </a:r>
            <a:endParaRPr lang="en-US" dirty="0"/>
          </a:p>
          <a:p>
            <a:r>
              <a:rPr lang="en-US" dirty="0"/>
              <a:t> Outlier samples removed</a:t>
            </a:r>
          </a:p>
          <a:p>
            <a:endParaRPr lang="en-US" dirty="0"/>
          </a:p>
        </p:txBody>
      </p:sp>
      <p:sp>
        <p:nvSpPr>
          <p:cNvPr id="4" name="Slide Number Placeholder 3"/>
          <p:cNvSpPr>
            <a:spLocks noGrp="1"/>
          </p:cNvSpPr>
          <p:nvPr>
            <p:ph type="sldNum" sz="quarter" idx="5"/>
          </p:nvPr>
        </p:nvSpPr>
        <p:spPr/>
        <p:txBody>
          <a:bodyPr/>
          <a:lstStyle/>
          <a:p>
            <a:fld id="{7D131BD3-75E9-C74E-9775-9C93C2962A77}" type="slidenum">
              <a:rPr lang="en-US" smtClean="0"/>
              <a:t>18</a:t>
            </a:fld>
            <a:endParaRPr lang="en-US"/>
          </a:p>
        </p:txBody>
      </p:sp>
    </p:spTree>
    <p:extLst>
      <p:ext uri="{BB962C8B-B14F-4D97-AF65-F5344CB8AC3E}">
        <p14:creationId xmlns:p14="http://schemas.microsoft.com/office/powerpoint/2010/main" val="716095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460A2-E04E-9D45-BDF9-1DEBD08E25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8D68C4B-60B8-E846-8711-FA73572EA2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C18E4D1-5A72-D24E-AE2A-871C2E8C14F2}"/>
              </a:ext>
            </a:extLst>
          </p:cNvPr>
          <p:cNvSpPr>
            <a:spLocks noGrp="1"/>
          </p:cNvSpPr>
          <p:nvPr>
            <p:ph type="dt" sz="half" idx="10"/>
          </p:nvPr>
        </p:nvSpPr>
        <p:spPr/>
        <p:txBody>
          <a:bodyPr/>
          <a:lstStyle/>
          <a:p>
            <a:fld id="{239CAA3F-A734-9445-9135-AA4BFF1A145C}" type="datetimeFigureOut">
              <a:rPr lang="en-US" smtClean="0"/>
              <a:t>10/14/21</a:t>
            </a:fld>
            <a:endParaRPr lang="en-US"/>
          </a:p>
        </p:txBody>
      </p:sp>
      <p:sp>
        <p:nvSpPr>
          <p:cNvPr id="5" name="Footer Placeholder 4">
            <a:extLst>
              <a:ext uri="{FF2B5EF4-FFF2-40B4-BE49-F238E27FC236}">
                <a16:creationId xmlns:a16="http://schemas.microsoft.com/office/drawing/2014/main" id="{368055F2-539F-6341-AFDB-3EAF6D88A6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12FC1A-F022-5648-954C-92FABE7837E2}"/>
              </a:ext>
            </a:extLst>
          </p:cNvPr>
          <p:cNvSpPr>
            <a:spLocks noGrp="1"/>
          </p:cNvSpPr>
          <p:nvPr>
            <p:ph type="sldNum" sz="quarter" idx="12"/>
          </p:nvPr>
        </p:nvSpPr>
        <p:spPr/>
        <p:txBody>
          <a:bodyPr/>
          <a:lstStyle/>
          <a:p>
            <a:fld id="{619C6DAE-01D9-194A-9536-CBBC49A1C6DF}" type="slidenum">
              <a:rPr lang="en-US" smtClean="0"/>
              <a:t>‹#›</a:t>
            </a:fld>
            <a:endParaRPr lang="en-US"/>
          </a:p>
        </p:txBody>
      </p:sp>
    </p:spTree>
    <p:extLst>
      <p:ext uri="{BB962C8B-B14F-4D97-AF65-F5344CB8AC3E}">
        <p14:creationId xmlns:p14="http://schemas.microsoft.com/office/powerpoint/2010/main" val="39937254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2EBD0-D224-3C41-B8E2-F43A2B4671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CAAE192-0174-3142-8D56-8B2598DEBD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C49FF4-7B97-DF43-B949-0FE0A194AD71}"/>
              </a:ext>
            </a:extLst>
          </p:cNvPr>
          <p:cNvSpPr>
            <a:spLocks noGrp="1"/>
          </p:cNvSpPr>
          <p:nvPr>
            <p:ph type="dt" sz="half" idx="10"/>
          </p:nvPr>
        </p:nvSpPr>
        <p:spPr/>
        <p:txBody>
          <a:bodyPr/>
          <a:lstStyle/>
          <a:p>
            <a:fld id="{239CAA3F-A734-9445-9135-AA4BFF1A145C}" type="datetimeFigureOut">
              <a:rPr lang="en-US" smtClean="0"/>
              <a:t>10/14/21</a:t>
            </a:fld>
            <a:endParaRPr lang="en-US"/>
          </a:p>
        </p:txBody>
      </p:sp>
      <p:sp>
        <p:nvSpPr>
          <p:cNvPr id="5" name="Footer Placeholder 4">
            <a:extLst>
              <a:ext uri="{FF2B5EF4-FFF2-40B4-BE49-F238E27FC236}">
                <a16:creationId xmlns:a16="http://schemas.microsoft.com/office/drawing/2014/main" id="{B15C9DF7-1349-B24F-A4ED-B2CECA5420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06A06-C2BD-1241-9C4A-AD36B1E1B7FA}"/>
              </a:ext>
            </a:extLst>
          </p:cNvPr>
          <p:cNvSpPr>
            <a:spLocks noGrp="1"/>
          </p:cNvSpPr>
          <p:nvPr>
            <p:ph type="sldNum" sz="quarter" idx="12"/>
          </p:nvPr>
        </p:nvSpPr>
        <p:spPr/>
        <p:txBody>
          <a:bodyPr/>
          <a:lstStyle/>
          <a:p>
            <a:fld id="{619C6DAE-01D9-194A-9536-CBBC49A1C6DF}" type="slidenum">
              <a:rPr lang="en-US" smtClean="0"/>
              <a:t>‹#›</a:t>
            </a:fld>
            <a:endParaRPr lang="en-US"/>
          </a:p>
        </p:txBody>
      </p:sp>
    </p:spTree>
    <p:extLst>
      <p:ext uri="{BB962C8B-B14F-4D97-AF65-F5344CB8AC3E}">
        <p14:creationId xmlns:p14="http://schemas.microsoft.com/office/powerpoint/2010/main" val="2702369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138ACB-B2E1-B34D-A6B8-A8E0E359DD8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827C6ED-8D29-2F44-8D7B-15CFE1A3E2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8C4708-AD98-754B-9865-01F06A69DD03}"/>
              </a:ext>
            </a:extLst>
          </p:cNvPr>
          <p:cNvSpPr>
            <a:spLocks noGrp="1"/>
          </p:cNvSpPr>
          <p:nvPr>
            <p:ph type="dt" sz="half" idx="10"/>
          </p:nvPr>
        </p:nvSpPr>
        <p:spPr/>
        <p:txBody>
          <a:bodyPr/>
          <a:lstStyle/>
          <a:p>
            <a:fld id="{239CAA3F-A734-9445-9135-AA4BFF1A145C}" type="datetimeFigureOut">
              <a:rPr lang="en-US" smtClean="0"/>
              <a:t>10/14/21</a:t>
            </a:fld>
            <a:endParaRPr lang="en-US"/>
          </a:p>
        </p:txBody>
      </p:sp>
      <p:sp>
        <p:nvSpPr>
          <p:cNvPr id="5" name="Footer Placeholder 4">
            <a:extLst>
              <a:ext uri="{FF2B5EF4-FFF2-40B4-BE49-F238E27FC236}">
                <a16:creationId xmlns:a16="http://schemas.microsoft.com/office/drawing/2014/main" id="{51E345EB-2CE2-4949-8DDE-0992A7A678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4054B1-2F26-144C-AE13-68AF4114B43E}"/>
              </a:ext>
            </a:extLst>
          </p:cNvPr>
          <p:cNvSpPr>
            <a:spLocks noGrp="1"/>
          </p:cNvSpPr>
          <p:nvPr>
            <p:ph type="sldNum" sz="quarter" idx="12"/>
          </p:nvPr>
        </p:nvSpPr>
        <p:spPr/>
        <p:txBody>
          <a:bodyPr/>
          <a:lstStyle/>
          <a:p>
            <a:fld id="{619C6DAE-01D9-194A-9536-CBBC49A1C6DF}" type="slidenum">
              <a:rPr lang="en-US" smtClean="0"/>
              <a:t>‹#›</a:t>
            </a:fld>
            <a:endParaRPr lang="en-US"/>
          </a:p>
        </p:txBody>
      </p:sp>
    </p:spTree>
    <p:extLst>
      <p:ext uri="{BB962C8B-B14F-4D97-AF65-F5344CB8AC3E}">
        <p14:creationId xmlns:p14="http://schemas.microsoft.com/office/powerpoint/2010/main" val="1713026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E67AF-C4F7-5D4D-BB3A-296F4EA8FA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77DBA1-AD34-3743-A8A1-3CFCF1A2AF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88403-EE51-554D-918B-2D7A5345CB88}"/>
              </a:ext>
            </a:extLst>
          </p:cNvPr>
          <p:cNvSpPr>
            <a:spLocks noGrp="1"/>
          </p:cNvSpPr>
          <p:nvPr>
            <p:ph type="dt" sz="half" idx="10"/>
          </p:nvPr>
        </p:nvSpPr>
        <p:spPr/>
        <p:txBody>
          <a:bodyPr/>
          <a:lstStyle/>
          <a:p>
            <a:fld id="{239CAA3F-A734-9445-9135-AA4BFF1A145C}" type="datetimeFigureOut">
              <a:rPr lang="en-US" smtClean="0"/>
              <a:t>10/14/21</a:t>
            </a:fld>
            <a:endParaRPr lang="en-US"/>
          </a:p>
        </p:txBody>
      </p:sp>
      <p:sp>
        <p:nvSpPr>
          <p:cNvPr id="5" name="Footer Placeholder 4">
            <a:extLst>
              <a:ext uri="{FF2B5EF4-FFF2-40B4-BE49-F238E27FC236}">
                <a16:creationId xmlns:a16="http://schemas.microsoft.com/office/drawing/2014/main" id="{E06BD1E9-E96D-C04C-B80A-15A72B8CAE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4AE6A6-6FAD-CE4F-879F-525D4A72E940}"/>
              </a:ext>
            </a:extLst>
          </p:cNvPr>
          <p:cNvSpPr>
            <a:spLocks noGrp="1"/>
          </p:cNvSpPr>
          <p:nvPr>
            <p:ph type="sldNum" sz="quarter" idx="12"/>
          </p:nvPr>
        </p:nvSpPr>
        <p:spPr/>
        <p:txBody>
          <a:bodyPr/>
          <a:lstStyle/>
          <a:p>
            <a:fld id="{619C6DAE-01D9-194A-9536-CBBC49A1C6DF}" type="slidenum">
              <a:rPr lang="en-US" smtClean="0"/>
              <a:t>‹#›</a:t>
            </a:fld>
            <a:endParaRPr lang="en-US"/>
          </a:p>
        </p:txBody>
      </p:sp>
    </p:spTree>
    <p:extLst>
      <p:ext uri="{BB962C8B-B14F-4D97-AF65-F5344CB8AC3E}">
        <p14:creationId xmlns:p14="http://schemas.microsoft.com/office/powerpoint/2010/main" val="731389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BEB0-76F1-5343-8521-A51AB484DF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DC053A8-0CEE-BF4B-AC28-20B17054BA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FB405F-B7B2-174B-96F9-AEF782D14375}"/>
              </a:ext>
            </a:extLst>
          </p:cNvPr>
          <p:cNvSpPr>
            <a:spLocks noGrp="1"/>
          </p:cNvSpPr>
          <p:nvPr>
            <p:ph type="dt" sz="half" idx="10"/>
          </p:nvPr>
        </p:nvSpPr>
        <p:spPr/>
        <p:txBody>
          <a:bodyPr/>
          <a:lstStyle/>
          <a:p>
            <a:fld id="{239CAA3F-A734-9445-9135-AA4BFF1A145C}" type="datetimeFigureOut">
              <a:rPr lang="en-US" smtClean="0"/>
              <a:t>10/14/21</a:t>
            </a:fld>
            <a:endParaRPr lang="en-US"/>
          </a:p>
        </p:txBody>
      </p:sp>
      <p:sp>
        <p:nvSpPr>
          <p:cNvPr id="5" name="Footer Placeholder 4">
            <a:extLst>
              <a:ext uri="{FF2B5EF4-FFF2-40B4-BE49-F238E27FC236}">
                <a16:creationId xmlns:a16="http://schemas.microsoft.com/office/drawing/2014/main" id="{9AA1F3B5-0CE6-FF47-8E76-D1CE19A59B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8B49CC-E49E-A14F-B518-7FBCB2294567}"/>
              </a:ext>
            </a:extLst>
          </p:cNvPr>
          <p:cNvSpPr>
            <a:spLocks noGrp="1"/>
          </p:cNvSpPr>
          <p:nvPr>
            <p:ph type="sldNum" sz="quarter" idx="12"/>
          </p:nvPr>
        </p:nvSpPr>
        <p:spPr/>
        <p:txBody>
          <a:bodyPr/>
          <a:lstStyle/>
          <a:p>
            <a:fld id="{619C6DAE-01D9-194A-9536-CBBC49A1C6DF}" type="slidenum">
              <a:rPr lang="en-US" smtClean="0"/>
              <a:t>‹#›</a:t>
            </a:fld>
            <a:endParaRPr lang="en-US"/>
          </a:p>
        </p:txBody>
      </p:sp>
    </p:spTree>
    <p:extLst>
      <p:ext uri="{BB962C8B-B14F-4D97-AF65-F5344CB8AC3E}">
        <p14:creationId xmlns:p14="http://schemas.microsoft.com/office/powerpoint/2010/main" val="1636004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76EC7-C74F-8D41-A101-F290273570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DC22C2-9EAA-CD47-BB6A-D361FFBA2B4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C6A296-B6AD-BF4F-AA4D-3593A4E096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1494E9-0CC2-DB4C-9DDC-2629B00F213E}"/>
              </a:ext>
            </a:extLst>
          </p:cNvPr>
          <p:cNvSpPr>
            <a:spLocks noGrp="1"/>
          </p:cNvSpPr>
          <p:nvPr>
            <p:ph type="dt" sz="half" idx="10"/>
          </p:nvPr>
        </p:nvSpPr>
        <p:spPr/>
        <p:txBody>
          <a:bodyPr/>
          <a:lstStyle/>
          <a:p>
            <a:fld id="{239CAA3F-A734-9445-9135-AA4BFF1A145C}" type="datetimeFigureOut">
              <a:rPr lang="en-US" smtClean="0"/>
              <a:t>10/14/21</a:t>
            </a:fld>
            <a:endParaRPr lang="en-US"/>
          </a:p>
        </p:txBody>
      </p:sp>
      <p:sp>
        <p:nvSpPr>
          <p:cNvPr id="6" name="Footer Placeholder 5">
            <a:extLst>
              <a:ext uri="{FF2B5EF4-FFF2-40B4-BE49-F238E27FC236}">
                <a16:creationId xmlns:a16="http://schemas.microsoft.com/office/drawing/2014/main" id="{8B8E2683-332D-1F45-B056-2B111D21D2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981F01-308F-1646-8113-47B0B4D5A1FB}"/>
              </a:ext>
            </a:extLst>
          </p:cNvPr>
          <p:cNvSpPr>
            <a:spLocks noGrp="1"/>
          </p:cNvSpPr>
          <p:nvPr>
            <p:ph type="sldNum" sz="quarter" idx="12"/>
          </p:nvPr>
        </p:nvSpPr>
        <p:spPr/>
        <p:txBody>
          <a:bodyPr/>
          <a:lstStyle/>
          <a:p>
            <a:fld id="{619C6DAE-01D9-194A-9536-CBBC49A1C6DF}" type="slidenum">
              <a:rPr lang="en-US" smtClean="0"/>
              <a:t>‹#›</a:t>
            </a:fld>
            <a:endParaRPr lang="en-US"/>
          </a:p>
        </p:txBody>
      </p:sp>
    </p:spTree>
    <p:extLst>
      <p:ext uri="{BB962C8B-B14F-4D97-AF65-F5344CB8AC3E}">
        <p14:creationId xmlns:p14="http://schemas.microsoft.com/office/powerpoint/2010/main" val="3016492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BA7D9-1C02-1245-9521-274EF4D7B3A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42B4236-22B6-4C4F-AFD2-F463F3148D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A8C89EC-AEBD-3A46-AA09-F94669852E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B387E2A-1B9F-0F40-AD09-EAF70A4F63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48B877-863A-DC48-8C74-F4D604E5D75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7CF8E51-641C-0742-B499-57C7BFF9EFAD}"/>
              </a:ext>
            </a:extLst>
          </p:cNvPr>
          <p:cNvSpPr>
            <a:spLocks noGrp="1"/>
          </p:cNvSpPr>
          <p:nvPr>
            <p:ph type="dt" sz="half" idx="10"/>
          </p:nvPr>
        </p:nvSpPr>
        <p:spPr/>
        <p:txBody>
          <a:bodyPr/>
          <a:lstStyle/>
          <a:p>
            <a:fld id="{239CAA3F-A734-9445-9135-AA4BFF1A145C}" type="datetimeFigureOut">
              <a:rPr lang="en-US" smtClean="0"/>
              <a:t>10/14/21</a:t>
            </a:fld>
            <a:endParaRPr lang="en-US"/>
          </a:p>
        </p:txBody>
      </p:sp>
      <p:sp>
        <p:nvSpPr>
          <p:cNvPr id="8" name="Footer Placeholder 7">
            <a:extLst>
              <a:ext uri="{FF2B5EF4-FFF2-40B4-BE49-F238E27FC236}">
                <a16:creationId xmlns:a16="http://schemas.microsoft.com/office/drawing/2014/main" id="{E1770115-0155-6749-B40C-5D0689FA78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653C13-5AA6-414D-9CB8-DF69032D084A}"/>
              </a:ext>
            </a:extLst>
          </p:cNvPr>
          <p:cNvSpPr>
            <a:spLocks noGrp="1"/>
          </p:cNvSpPr>
          <p:nvPr>
            <p:ph type="sldNum" sz="quarter" idx="12"/>
          </p:nvPr>
        </p:nvSpPr>
        <p:spPr/>
        <p:txBody>
          <a:bodyPr/>
          <a:lstStyle/>
          <a:p>
            <a:fld id="{619C6DAE-01D9-194A-9536-CBBC49A1C6DF}" type="slidenum">
              <a:rPr lang="en-US" smtClean="0"/>
              <a:t>‹#›</a:t>
            </a:fld>
            <a:endParaRPr lang="en-US"/>
          </a:p>
        </p:txBody>
      </p:sp>
    </p:spTree>
    <p:extLst>
      <p:ext uri="{BB962C8B-B14F-4D97-AF65-F5344CB8AC3E}">
        <p14:creationId xmlns:p14="http://schemas.microsoft.com/office/powerpoint/2010/main" val="878129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5226A-AA2C-EC4A-B7E4-02FECABADA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8C75A25-5C31-AE48-AC70-82C1C7A003DA}"/>
              </a:ext>
            </a:extLst>
          </p:cNvPr>
          <p:cNvSpPr>
            <a:spLocks noGrp="1"/>
          </p:cNvSpPr>
          <p:nvPr>
            <p:ph type="dt" sz="half" idx="10"/>
          </p:nvPr>
        </p:nvSpPr>
        <p:spPr/>
        <p:txBody>
          <a:bodyPr/>
          <a:lstStyle/>
          <a:p>
            <a:fld id="{239CAA3F-A734-9445-9135-AA4BFF1A145C}" type="datetimeFigureOut">
              <a:rPr lang="en-US" smtClean="0"/>
              <a:t>10/14/21</a:t>
            </a:fld>
            <a:endParaRPr lang="en-US"/>
          </a:p>
        </p:txBody>
      </p:sp>
      <p:sp>
        <p:nvSpPr>
          <p:cNvPr id="4" name="Footer Placeholder 3">
            <a:extLst>
              <a:ext uri="{FF2B5EF4-FFF2-40B4-BE49-F238E27FC236}">
                <a16:creationId xmlns:a16="http://schemas.microsoft.com/office/drawing/2014/main" id="{188D7E0B-2F11-6B4D-98C2-5C67A1B82D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57817F-1B42-694A-A31C-F8D69BCFAEB8}"/>
              </a:ext>
            </a:extLst>
          </p:cNvPr>
          <p:cNvSpPr>
            <a:spLocks noGrp="1"/>
          </p:cNvSpPr>
          <p:nvPr>
            <p:ph type="sldNum" sz="quarter" idx="12"/>
          </p:nvPr>
        </p:nvSpPr>
        <p:spPr/>
        <p:txBody>
          <a:bodyPr/>
          <a:lstStyle/>
          <a:p>
            <a:fld id="{619C6DAE-01D9-194A-9536-CBBC49A1C6DF}" type="slidenum">
              <a:rPr lang="en-US" smtClean="0"/>
              <a:t>‹#›</a:t>
            </a:fld>
            <a:endParaRPr lang="en-US"/>
          </a:p>
        </p:txBody>
      </p:sp>
    </p:spTree>
    <p:extLst>
      <p:ext uri="{BB962C8B-B14F-4D97-AF65-F5344CB8AC3E}">
        <p14:creationId xmlns:p14="http://schemas.microsoft.com/office/powerpoint/2010/main" val="3318111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6424DE-2AB9-8044-A630-61F5A966D18B}"/>
              </a:ext>
            </a:extLst>
          </p:cNvPr>
          <p:cNvSpPr>
            <a:spLocks noGrp="1"/>
          </p:cNvSpPr>
          <p:nvPr>
            <p:ph type="dt" sz="half" idx="10"/>
          </p:nvPr>
        </p:nvSpPr>
        <p:spPr/>
        <p:txBody>
          <a:bodyPr/>
          <a:lstStyle/>
          <a:p>
            <a:fld id="{239CAA3F-A734-9445-9135-AA4BFF1A145C}" type="datetimeFigureOut">
              <a:rPr lang="en-US" smtClean="0"/>
              <a:t>10/14/21</a:t>
            </a:fld>
            <a:endParaRPr lang="en-US"/>
          </a:p>
        </p:txBody>
      </p:sp>
      <p:sp>
        <p:nvSpPr>
          <p:cNvPr id="3" name="Footer Placeholder 2">
            <a:extLst>
              <a:ext uri="{FF2B5EF4-FFF2-40B4-BE49-F238E27FC236}">
                <a16:creationId xmlns:a16="http://schemas.microsoft.com/office/drawing/2014/main" id="{E93C6E5E-7058-0A4F-AC24-2764274EBB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30221BF-3A1F-A34A-9A35-E21AFFF161BF}"/>
              </a:ext>
            </a:extLst>
          </p:cNvPr>
          <p:cNvSpPr>
            <a:spLocks noGrp="1"/>
          </p:cNvSpPr>
          <p:nvPr>
            <p:ph type="sldNum" sz="quarter" idx="12"/>
          </p:nvPr>
        </p:nvSpPr>
        <p:spPr/>
        <p:txBody>
          <a:bodyPr/>
          <a:lstStyle/>
          <a:p>
            <a:fld id="{619C6DAE-01D9-194A-9536-CBBC49A1C6DF}" type="slidenum">
              <a:rPr lang="en-US" smtClean="0"/>
              <a:t>‹#›</a:t>
            </a:fld>
            <a:endParaRPr lang="en-US"/>
          </a:p>
        </p:txBody>
      </p:sp>
    </p:spTree>
    <p:extLst>
      <p:ext uri="{BB962C8B-B14F-4D97-AF65-F5344CB8AC3E}">
        <p14:creationId xmlns:p14="http://schemas.microsoft.com/office/powerpoint/2010/main" val="823149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CBE7A-8A6D-CD40-8574-27C3D3AF44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E87FD4-A347-3240-8965-C6464B745B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61EE068-A774-B44B-91E9-234DD526B5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18887C-F7EB-A346-BA42-139928169C68}"/>
              </a:ext>
            </a:extLst>
          </p:cNvPr>
          <p:cNvSpPr>
            <a:spLocks noGrp="1"/>
          </p:cNvSpPr>
          <p:nvPr>
            <p:ph type="dt" sz="half" idx="10"/>
          </p:nvPr>
        </p:nvSpPr>
        <p:spPr/>
        <p:txBody>
          <a:bodyPr/>
          <a:lstStyle/>
          <a:p>
            <a:fld id="{239CAA3F-A734-9445-9135-AA4BFF1A145C}" type="datetimeFigureOut">
              <a:rPr lang="en-US" smtClean="0"/>
              <a:t>10/14/21</a:t>
            </a:fld>
            <a:endParaRPr lang="en-US"/>
          </a:p>
        </p:txBody>
      </p:sp>
      <p:sp>
        <p:nvSpPr>
          <p:cNvPr id="6" name="Footer Placeholder 5">
            <a:extLst>
              <a:ext uri="{FF2B5EF4-FFF2-40B4-BE49-F238E27FC236}">
                <a16:creationId xmlns:a16="http://schemas.microsoft.com/office/drawing/2014/main" id="{787DEE36-22FE-0147-987D-80E3835AD3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5BE237-E397-454C-9E32-FE378E9059D8}"/>
              </a:ext>
            </a:extLst>
          </p:cNvPr>
          <p:cNvSpPr>
            <a:spLocks noGrp="1"/>
          </p:cNvSpPr>
          <p:nvPr>
            <p:ph type="sldNum" sz="quarter" idx="12"/>
          </p:nvPr>
        </p:nvSpPr>
        <p:spPr/>
        <p:txBody>
          <a:bodyPr/>
          <a:lstStyle/>
          <a:p>
            <a:fld id="{619C6DAE-01D9-194A-9536-CBBC49A1C6DF}" type="slidenum">
              <a:rPr lang="en-US" smtClean="0"/>
              <a:t>‹#›</a:t>
            </a:fld>
            <a:endParaRPr lang="en-US"/>
          </a:p>
        </p:txBody>
      </p:sp>
    </p:spTree>
    <p:extLst>
      <p:ext uri="{BB962C8B-B14F-4D97-AF65-F5344CB8AC3E}">
        <p14:creationId xmlns:p14="http://schemas.microsoft.com/office/powerpoint/2010/main" val="1658989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7CDE2-5D71-7F42-AA03-C3DB5C57BD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DDB0BD-B2A3-6547-8A07-4D150F9C7D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AC5FE-383B-9340-9281-5676C6ECAB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21D056-BF00-914F-BE7A-5E5A37B07A33}"/>
              </a:ext>
            </a:extLst>
          </p:cNvPr>
          <p:cNvSpPr>
            <a:spLocks noGrp="1"/>
          </p:cNvSpPr>
          <p:nvPr>
            <p:ph type="dt" sz="half" idx="10"/>
          </p:nvPr>
        </p:nvSpPr>
        <p:spPr/>
        <p:txBody>
          <a:bodyPr/>
          <a:lstStyle/>
          <a:p>
            <a:fld id="{239CAA3F-A734-9445-9135-AA4BFF1A145C}" type="datetimeFigureOut">
              <a:rPr lang="en-US" smtClean="0"/>
              <a:t>10/14/21</a:t>
            </a:fld>
            <a:endParaRPr lang="en-US"/>
          </a:p>
        </p:txBody>
      </p:sp>
      <p:sp>
        <p:nvSpPr>
          <p:cNvPr id="6" name="Footer Placeholder 5">
            <a:extLst>
              <a:ext uri="{FF2B5EF4-FFF2-40B4-BE49-F238E27FC236}">
                <a16:creationId xmlns:a16="http://schemas.microsoft.com/office/drawing/2014/main" id="{6C58E2C8-8AB1-5B4E-A04A-E0B2988506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B08555-FA7A-E146-81E7-58CAB646D3DB}"/>
              </a:ext>
            </a:extLst>
          </p:cNvPr>
          <p:cNvSpPr>
            <a:spLocks noGrp="1"/>
          </p:cNvSpPr>
          <p:nvPr>
            <p:ph type="sldNum" sz="quarter" idx="12"/>
          </p:nvPr>
        </p:nvSpPr>
        <p:spPr/>
        <p:txBody>
          <a:bodyPr/>
          <a:lstStyle/>
          <a:p>
            <a:fld id="{619C6DAE-01D9-194A-9536-CBBC49A1C6DF}" type="slidenum">
              <a:rPr lang="en-US" smtClean="0"/>
              <a:t>‹#›</a:t>
            </a:fld>
            <a:endParaRPr lang="en-US"/>
          </a:p>
        </p:txBody>
      </p:sp>
    </p:spTree>
    <p:extLst>
      <p:ext uri="{BB962C8B-B14F-4D97-AF65-F5344CB8AC3E}">
        <p14:creationId xmlns:p14="http://schemas.microsoft.com/office/powerpoint/2010/main" val="3264518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DCC35-7FDF-594C-B171-EF89AA4470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04B0D1E-122F-5741-881E-97C55740EF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8DB165-CDC4-8549-84E5-B717438A43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9CAA3F-A734-9445-9135-AA4BFF1A145C}" type="datetimeFigureOut">
              <a:rPr lang="en-US" smtClean="0"/>
              <a:t>10/14/21</a:t>
            </a:fld>
            <a:endParaRPr lang="en-US"/>
          </a:p>
        </p:txBody>
      </p:sp>
      <p:sp>
        <p:nvSpPr>
          <p:cNvPr id="5" name="Footer Placeholder 4">
            <a:extLst>
              <a:ext uri="{FF2B5EF4-FFF2-40B4-BE49-F238E27FC236}">
                <a16:creationId xmlns:a16="http://schemas.microsoft.com/office/drawing/2014/main" id="{0AF2B4FD-D291-1E41-A446-F5FC7F7D47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4856EFC-48B5-0B4C-B515-0B869D9E4A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9C6DAE-01D9-194A-9536-CBBC49A1C6DF}" type="slidenum">
              <a:rPr lang="en-US" smtClean="0"/>
              <a:t>‹#›</a:t>
            </a:fld>
            <a:endParaRPr lang="en-US"/>
          </a:p>
        </p:txBody>
      </p:sp>
    </p:spTree>
    <p:extLst>
      <p:ext uri="{BB962C8B-B14F-4D97-AF65-F5344CB8AC3E}">
        <p14:creationId xmlns:p14="http://schemas.microsoft.com/office/powerpoint/2010/main" val="40657708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4.jpeg"/><Relationship Id="rId13" Type="http://schemas.openxmlformats.org/officeDocument/2006/relationships/image" Target="../media/image39.jpeg"/><Relationship Id="rId18" Type="http://schemas.openxmlformats.org/officeDocument/2006/relationships/image" Target="../media/image28.jpeg"/><Relationship Id="rId3" Type="http://schemas.openxmlformats.org/officeDocument/2006/relationships/image" Target="../media/image29.jpeg"/><Relationship Id="rId7" Type="http://schemas.openxmlformats.org/officeDocument/2006/relationships/image" Target="../media/image33.jpeg"/><Relationship Id="rId12" Type="http://schemas.openxmlformats.org/officeDocument/2006/relationships/image" Target="../media/image38.jpeg"/><Relationship Id="rId17" Type="http://schemas.openxmlformats.org/officeDocument/2006/relationships/image" Target="../media/image43.jpeg"/><Relationship Id="rId2" Type="http://schemas.openxmlformats.org/officeDocument/2006/relationships/notesSlide" Target="../notesSlides/notesSlide13.xml"/><Relationship Id="rId16"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image" Target="../media/image32.jpeg"/><Relationship Id="rId11" Type="http://schemas.openxmlformats.org/officeDocument/2006/relationships/image" Target="../media/image37.jpeg"/><Relationship Id="rId5" Type="http://schemas.openxmlformats.org/officeDocument/2006/relationships/image" Target="../media/image31.jpeg"/><Relationship Id="rId15" Type="http://schemas.openxmlformats.org/officeDocument/2006/relationships/image" Target="../media/image41.jpeg"/><Relationship Id="rId10" Type="http://schemas.openxmlformats.org/officeDocument/2006/relationships/image" Target="../media/image36.jpeg"/><Relationship Id="rId4" Type="http://schemas.openxmlformats.org/officeDocument/2006/relationships/image" Target="../media/image30.jpeg"/><Relationship Id="rId9" Type="http://schemas.openxmlformats.org/officeDocument/2006/relationships/image" Target="../media/image35.jpeg"/><Relationship Id="rId14" Type="http://schemas.openxmlformats.org/officeDocument/2006/relationships/image" Target="../media/image40.jpeg"/></Relationships>
</file>

<file path=ppt/slides/_rels/slide23.xml.rels><?xml version="1.0" encoding="UTF-8" standalone="yes"?>
<Relationships xmlns="http://schemas.openxmlformats.org/package/2006/relationships"><Relationship Id="rId8" Type="http://schemas.openxmlformats.org/officeDocument/2006/relationships/image" Target="../media/image34.jpeg"/><Relationship Id="rId13" Type="http://schemas.openxmlformats.org/officeDocument/2006/relationships/image" Target="../media/image39.jpeg"/><Relationship Id="rId18" Type="http://schemas.openxmlformats.org/officeDocument/2006/relationships/image" Target="../media/image28.jpeg"/><Relationship Id="rId3" Type="http://schemas.openxmlformats.org/officeDocument/2006/relationships/image" Target="../media/image29.jpeg"/><Relationship Id="rId7" Type="http://schemas.openxmlformats.org/officeDocument/2006/relationships/image" Target="../media/image33.jpeg"/><Relationship Id="rId12" Type="http://schemas.openxmlformats.org/officeDocument/2006/relationships/image" Target="../media/image38.jpeg"/><Relationship Id="rId17" Type="http://schemas.openxmlformats.org/officeDocument/2006/relationships/image" Target="../media/image43.jpeg"/><Relationship Id="rId2" Type="http://schemas.openxmlformats.org/officeDocument/2006/relationships/notesSlide" Target="../notesSlides/notesSlide14.xml"/><Relationship Id="rId16"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image" Target="../media/image32.jpeg"/><Relationship Id="rId11" Type="http://schemas.openxmlformats.org/officeDocument/2006/relationships/image" Target="../media/image37.jpeg"/><Relationship Id="rId5" Type="http://schemas.openxmlformats.org/officeDocument/2006/relationships/image" Target="../media/image31.jpeg"/><Relationship Id="rId15" Type="http://schemas.openxmlformats.org/officeDocument/2006/relationships/image" Target="../media/image41.jpeg"/><Relationship Id="rId10" Type="http://schemas.openxmlformats.org/officeDocument/2006/relationships/image" Target="../media/image36.jpeg"/><Relationship Id="rId4" Type="http://schemas.openxmlformats.org/officeDocument/2006/relationships/image" Target="../media/image30.jpeg"/><Relationship Id="rId9" Type="http://schemas.openxmlformats.org/officeDocument/2006/relationships/image" Target="../media/image35.jpeg"/><Relationship Id="rId14" Type="http://schemas.openxmlformats.org/officeDocument/2006/relationships/image" Target="../media/image40.jpeg"/></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3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33.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3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53.jpe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54.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55.jpeg"/></Relationships>
</file>

<file path=ppt/slides/_rels/slide39.xml.rels><?xml version="1.0" encoding="UTF-8" standalone="yes"?>
<Relationships xmlns="http://schemas.openxmlformats.org/package/2006/relationships"><Relationship Id="rId3" Type="http://schemas.openxmlformats.org/officeDocument/2006/relationships/image" Target="../media/image50.jpeg"/><Relationship Id="rId7" Type="http://schemas.openxmlformats.org/officeDocument/2006/relationships/image" Target="../media/image20.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7.jpeg"/><Relationship Id="rId4" Type="http://schemas.openxmlformats.org/officeDocument/2006/relationships/image" Target="../media/image56.jpe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47.jpeg"/></Relationships>
</file>

<file path=ppt/slides/_rels/slide42.xml.rels><?xml version="1.0" encoding="UTF-8" standalone="yes"?>
<Relationships xmlns="http://schemas.openxmlformats.org/package/2006/relationships"><Relationship Id="rId3" Type="http://schemas.openxmlformats.org/officeDocument/2006/relationships/image" Target="../media/image59.jpeg"/><Relationship Id="rId7" Type="http://schemas.openxmlformats.org/officeDocument/2006/relationships/image" Target="../media/image20.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58.jpeg"/><Relationship Id="rId4" Type="http://schemas.openxmlformats.org/officeDocument/2006/relationships/image" Target="../media/image60.jpeg"/></Relationships>
</file>

<file path=ppt/slides/_rels/slide4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4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4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4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64.emf"/><Relationship Id="rId4" Type="http://schemas.openxmlformats.org/officeDocument/2006/relationships/chart" Target="../charts/chart1.xml"/></Relationships>
</file>

<file path=ppt/slides/_rels/slide4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6.emf"/><Relationship Id="rId4" Type="http://schemas.openxmlformats.org/officeDocument/2006/relationships/chart" Target="../charts/chart2.xml"/></Relationships>
</file>

<file path=ppt/slides/_rels/slide4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8.emf"/></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34.jpeg"/><Relationship Id="rId13" Type="http://schemas.openxmlformats.org/officeDocument/2006/relationships/image" Target="../media/image39.jpeg"/><Relationship Id="rId18" Type="http://schemas.openxmlformats.org/officeDocument/2006/relationships/image" Target="../media/image28.jpeg"/><Relationship Id="rId3" Type="http://schemas.openxmlformats.org/officeDocument/2006/relationships/image" Target="../media/image29.jpeg"/><Relationship Id="rId7" Type="http://schemas.openxmlformats.org/officeDocument/2006/relationships/image" Target="../media/image33.jpeg"/><Relationship Id="rId12" Type="http://schemas.openxmlformats.org/officeDocument/2006/relationships/image" Target="../media/image38.jpeg"/><Relationship Id="rId17" Type="http://schemas.openxmlformats.org/officeDocument/2006/relationships/image" Target="../media/image43.jpeg"/><Relationship Id="rId2" Type="http://schemas.openxmlformats.org/officeDocument/2006/relationships/notesSlide" Target="../notesSlides/notesSlide31.xml"/><Relationship Id="rId16"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image" Target="../media/image32.jpeg"/><Relationship Id="rId11" Type="http://schemas.openxmlformats.org/officeDocument/2006/relationships/image" Target="../media/image37.jpeg"/><Relationship Id="rId5" Type="http://schemas.openxmlformats.org/officeDocument/2006/relationships/image" Target="../media/image31.jpeg"/><Relationship Id="rId15" Type="http://schemas.openxmlformats.org/officeDocument/2006/relationships/image" Target="../media/image41.jpeg"/><Relationship Id="rId10" Type="http://schemas.openxmlformats.org/officeDocument/2006/relationships/image" Target="../media/image36.jpeg"/><Relationship Id="rId19" Type="http://schemas.openxmlformats.org/officeDocument/2006/relationships/chart" Target="../charts/chart5.xml"/><Relationship Id="rId4" Type="http://schemas.openxmlformats.org/officeDocument/2006/relationships/image" Target="../media/image30.jpeg"/><Relationship Id="rId9" Type="http://schemas.openxmlformats.org/officeDocument/2006/relationships/image" Target="../media/image35.jpeg"/><Relationship Id="rId14" Type="http://schemas.openxmlformats.org/officeDocument/2006/relationships/image" Target="../media/image40.jpe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6.jpeg"/><Relationship Id="rId4" Type="http://schemas.openxmlformats.org/officeDocument/2006/relationships/image" Target="../media/image57.jpeg"/></Relationships>
</file>

<file path=ppt/slides/_rels/slide5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5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71.jpeg"/><Relationship Id="rId4" Type="http://schemas.openxmlformats.org/officeDocument/2006/relationships/image" Target="../media/image74.jpeg"/></Relationships>
</file>

<file path=ppt/slides/_rels/slide5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5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2.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79.emf"/><Relationship Id="rId4" Type="http://schemas.openxmlformats.org/officeDocument/2006/relationships/image" Target="../media/image78.emf"/></Relationships>
</file>

<file path=ppt/slides/_rels/slide63.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84.jpeg"/><Relationship Id="rId4" Type="http://schemas.openxmlformats.org/officeDocument/2006/relationships/image" Target="../media/image25.jpeg"/></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434194B-EB56-4062-98C6-CB72F287E3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022124"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B3746DB1-35A8-422F-9955-4F8E75DBB07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FE49F34-09E3-6A4D-A4A5-27632500D9D7}"/>
              </a:ext>
            </a:extLst>
          </p:cNvPr>
          <p:cNvSpPr>
            <a:spLocks noGrp="1"/>
          </p:cNvSpPr>
          <p:nvPr>
            <p:ph type="ctrTitle"/>
          </p:nvPr>
        </p:nvSpPr>
        <p:spPr>
          <a:xfrm>
            <a:off x="5096656" y="3687903"/>
            <a:ext cx="7095343" cy="2832817"/>
          </a:xfrm>
        </p:spPr>
        <p:txBody>
          <a:bodyPr anchor="t">
            <a:normAutofit fontScale="90000"/>
          </a:bodyPr>
          <a:lstStyle/>
          <a:p>
            <a:r>
              <a:rPr lang="en-US" sz="4000" dirty="0">
                <a:solidFill>
                  <a:srgbClr val="000000"/>
                </a:solidFill>
              </a:rPr>
              <a:t>Joint Modeling of Exercise Response and Circadian Pattern </a:t>
            </a:r>
            <a:br>
              <a:rPr lang="en-US" sz="4000" dirty="0">
                <a:solidFill>
                  <a:srgbClr val="000000"/>
                </a:solidFill>
              </a:rPr>
            </a:br>
            <a:r>
              <a:rPr lang="en-US" sz="4000" dirty="0">
                <a:solidFill>
                  <a:srgbClr val="000000"/>
                </a:solidFill>
              </a:rPr>
              <a:t>in Transcriptome Dynamics </a:t>
            </a:r>
            <a:br>
              <a:rPr lang="en-US" sz="4000" dirty="0">
                <a:solidFill>
                  <a:srgbClr val="000000"/>
                </a:solidFill>
              </a:rPr>
            </a:br>
            <a:r>
              <a:rPr lang="en-US" sz="4000" dirty="0">
                <a:solidFill>
                  <a:srgbClr val="000000"/>
                </a:solidFill>
              </a:rPr>
              <a:t>for 15 Rat Tissues</a:t>
            </a:r>
            <a:br>
              <a:rPr lang="en-US" sz="1900" dirty="0">
                <a:solidFill>
                  <a:srgbClr val="000000"/>
                </a:solidFill>
              </a:rPr>
            </a:br>
            <a:br>
              <a:rPr lang="en-US" sz="1900" dirty="0">
                <a:solidFill>
                  <a:srgbClr val="000000"/>
                </a:solidFill>
              </a:rPr>
            </a:br>
            <a:r>
              <a:rPr lang="en-US" sz="2700" dirty="0">
                <a:solidFill>
                  <a:srgbClr val="000000"/>
                </a:solidFill>
              </a:rPr>
              <a:t>Alec Steep, </a:t>
            </a:r>
            <a:r>
              <a:rPr lang="en-US" sz="2700" dirty="0" err="1">
                <a:solidFill>
                  <a:srgbClr val="000000"/>
                </a:solidFill>
              </a:rPr>
              <a:t>Jiayu</a:t>
            </a:r>
            <a:r>
              <a:rPr lang="en-US" sz="2700" dirty="0">
                <a:solidFill>
                  <a:srgbClr val="000000"/>
                </a:solidFill>
              </a:rPr>
              <a:t> Zhang, </a:t>
            </a:r>
            <a:r>
              <a:rPr lang="en-US" sz="2700" dirty="0" err="1">
                <a:solidFill>
                  <a:srgbClr val="000000"/>
                </a:solidFill>
              </a:rPr>
              <a:t>Yanling</a:t>
            </a:r>
            <a:r>
              <a:rPr lang="en-US" sz="2700" dirty="0">
                <a:solidFill>
                  <a:srgbClr val="000000"/>
                </a:solidFill>
              </a:rPr>
              <a:t> Zhang, </a:t>
            </a:r>
            <a:br>
              <a:rPr lang="en-US" sz="2700" dirty="0">
                <a:solidFill>
                  <a:srgbClr val="000000"/>
                </a:solidFill>
              </a:rPr>
            </a:br>
            <a:r>
              <a:rPr lang="en-US" sz="2700" dirty="0">
                <a:solidFill>
                  <a:srgbClr val="000000"/>
                </a:solidFill>
              </a:rPr>
              <a:t>Jun Z. Li &amp; Charles </a:t>
            </a:r>
            <a:r>
              <a:rPr lang="en-US" sz="2700" dirty="0" err="1">
                <a:solidFill>
                  <a:srgbClr val="000000"/>
                </a:solidFill>
              </a:rPr>
              <a:t>Burant</a:t>
            </a:r>
            <a:endParaRPr lang="en-US" sz="2700" dirty="0">
              <a:solidFill>
                <a:srgbClr val="000000"/>
              </a:solidFill>
            </a:endParaRPr>
          </a:p>
        </p:txBody>
      </p:sp>
      <p:sp>
        <p:nvSpPr>
          <p:cNvPr id="14" name="Freeform 57">
            <a:extLst>
              <a:ext uri="{FF2B5EF4-FFF2-40B4-BE49-F238E27FC236}">
                <a16:creationId xmlns:a16="http://schemas.microsoft.com/office/drawing/2014/main" id="{B817D9AD-5E85-4E85-AC3E-43E24FA91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580219"/>
            <a:ext cx="4383459" cy="5287256"/>
          </a:xfrm>
          <a:custGeom>
            <a:avLst/>
            <a:gdLst>
              <a:gd name="connsiteX0" fmla="*/ 1504462 w 4383459"/>
              <a:gd name="connsiteY0" fmla="*/ 0 h 5287256"/>
              <a:gd name="connsiteX1" fmla="*/ 4383459 w 4383459"/>
              <a:gd name="connsiteY1" fmla="*/ 2878997 h 5287256"/>
              <a:gd name="connsiteX2" fmla="*/ 3114137 w 4383459"/>
              <a:gd name="connsiteY2" fmla="*/ 5266307 h 5287256"/>
              <a:gd name="connsiteX3" fmla="*/ 3079653 w 4383459"/>
              <a:gd name="connsiteY3" fmla="*/ 5287256 h 5287256"/>
              <a:gd name="connsiteX4" fmla="*/ 0 w 4383459"/>
              <a:gd name="connsiteY4" fmla="*/ 5287256 h 5287256"/>
              <a:gd name="connsiteX5" fmla="*/ 0 w 4383459"/>
              <a:gd name="connsiteY5" fmla="*/ 427769 h 5287256"/>
              <a:gd name="connsiteX6" fmla="*/ 132161 w 4383459"/>
              <a:gd name="connsiteY6" fmla="*/ 347480 h 5287256"/>
              <a:gd name="connsiteX7" fmla="*/ 1504462 w 4383459"/>
              <a:gd name="connsiteY7" fmla="*/ 0 h 5287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3459" h="5287256">
                <a:moveTo>
                  <a:pt x="1504462" y="0"/>
                </a:moveTo>
                <a:cubicBezTo>
                  <a:pt x="3094488" y="0"/>
                  <a:pt x="4383459" y="1288971"/>
                  <a:pt x="4383459" y="2878997"/>
                </a:cubicBezTo>
                <a:cubicBezTo>
                  <a:pt x="4383459" y="3872763"/>
                  <a:pt x="3879955" y="4748930"/>
                  <a:pt x="3114137" y="5266307"/>
                </a:cubicBezTo>
                <a:lnTo>
                  <a:pt x="3079653" y="5287256"/>
                </a:lnTo>
                <a:lnTo>
                  <a:pt x="0" y="5287256"/>
                </a:lnTo>
                <a:lnTo>
                  <a:pt x="0" y="427769"/>
                </a:lnTo>
                <a:lnTo>
                  <a:pt x="132161" y="347480"/>
                </a:lnTo>
                <a:cubicBezTo>
                  <a:pt x="540096" y="125876"/>
                  <a:pt x="1007579" y="0"/>
                  <a:pt x="1504462"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F0810290-E788-4DE3-B716-DBE58CC6A8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2946" y="0"/>
            <a:ext cx="4185112" cy="3170097"/>
          </a:xfrm>
          <a:custGeom>
            <a:avLst/>
            <a:gdLst>
              <a:gd name="connsiteX0" fmla="*/ 301225 w 4185112"/>
              <a:gd name="connsiteY0" fmla="*/ 0 h 3170097"/>
              <a:gd name="connsiteX1" fmla="*/ 3883887 w 4185112"/>
              <a:gd name="connsiteY1" fmla="*/ 0 h 3170097"/>
              <a:gd name="connsiteX2" fmla="*/ 3932552 w 4185112"/>
              <a:gd name="connsiteY2" fmla="*/ 80105 h 3170097"/>
              <a:gd name="connsiteX3" fmla="*/ 4185112 w 4185112"/>
              <a:gd name="connsiteY3" fmla="*/ 1077541 h 3170097"/>
              <a:gd name="connsiteX4" fmla="*/ 2092556 w 4185112"/>
              <a:gd name="connsiteY4" fmla="*/ 3170097 h 3170097"/>
              <a:gd name="connsiteX5" fmla="*/ 0 w 4185112"/>
              <a:gd name="connsiteY5" fmla="*/ 1077541 h 3170097"/>
              <a:gd name="connsiteX6" fmla="*/ 252561 w 4185112"/>
              <a:gd name="connsiteY6" fmla="*/ 80105 h 317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5112" h="3170097">
                <a:moveTo>
                  <a:pt x="301225" y="0"/>
                </a:moveTo>
                <a:lnTo>
                  <a:pt x="3883887" y="0"/>
                </a:lnTo>
                <a:lnTo>
                  <a:pt x="3932552" y="80105"/>
                </a:lnTo>
                <a:cubicBezTo>
                  <a:pt x="4093621" y="376606"/>
                  <a:pt x="4185112" y="716389"/>
                  <a:pt x="4185112" y="1077541"/>
                </a:cubicBezTo>
                <a:cubicBezTo>
                  <a:pt x="4185112" y="2233228"/>
                  <a:pt x="3248243" y="3170097"/>
                  <a:pt x="2092556" y="3170097"/>
                </a:cubicBezTo>
                <a:cubicBezTo>
                  <a:pt x="936869" y="3170097"/>
                  <a:pt x="0" y="2233228"/>
                  <a:pt x="0" y="1077541"/>
                </a:cubicBezTo>
                <a:cubicBezTo>
                  <a:pt x="0" y="716389"/>
                  <a:pt x="91491" y="376606"/>
                  <a:pt x="252561" y="80105"/>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picture containing drawing, food&#10;&#10;Description automatically generated">
            <a:extLst>
              <a:ext uri="{FF2B5EF4-FFF2-40B4-BE49-F238E27FC236}">
                <a16:creationId xmlns:a16="http://schemas.microsoft.com/office/drawing/2014/main" id="{A817DB0C-0D4C-CA42-9D64-5746B7983210}"/>
              </a:ext>
            </a:extLst>
          </p:cNvPr>
          <p:cNvPicPr>
            <a:picLocks noChangeAspect="1"/>
          </p:cNvPicPr>
          <p:nvPr/>
        </p:nvPicPr>
        <p:blipFill>
          <a:blip r:embed="rId4"/>
          <a:stretch>
            <a:fillRect/>
          </a:stretch>
        </p:blipFill>
        <p:spPr>
          <a:xfrm>
            <a:off x="5418595" y="466740"/>
            <a:ext cx="2754249" cy="1590578"/>
          </a:xfrm>
          <a:prstGeom prst="rect">
            <a:avLst/>
          </a:prstGeom>
        </p:spPr>
      </p:pic>
      <p:pic>
        <p:nvPicPr>
          <p:cNvPr id="4" name="Picture 3" descr="A close up of a sign&#10;&#10;Description automatically generated">
            <a:extLst>
              <a:ext uri="{FF2B5EF4-FFF2-40B4-BE49-F238E27FC236}">
                <a16:creationId xmlns:a16="http://schemas.microsoft.com/office/drawing/2014/main" id="{56DC6EAB-57CA-9E4C-BD2A-7374F75EDF30}"/>
              </a:ext>
            </a:extLst>
          </p:cNvPr>
          <p:cNvPicPr>
            <a:picLocks noChangeAspect="1"/>
          </p:cNvPicPr>
          <p:nvPr/>
        </p:nvPicPr>
        <p:blipFill>
          <a:blip r:embed="rId5"/>
          <a:stretch>
            <a:fillRect/>
          </a:stretch>
        </p:blipFill>
        <p:spPr>
          <a:xfrm>
            <a:off x="323181" y="2839031"/>
            <a:ext cx="3163437" cy="3163437"/>
          </a:xfrm>
          <a:prstGeom prst="rect">
            <a:avLst/>
          </a:prstGeom>
        </p:spPr>
      </p:pic>
    </p:spTree>
    <p:extLst>
      <p:ext uri="{BB962C8B-B14F-4D97-AF65-F5344CB8AC3E}">
        <p14:creationId xmlns:p14="http://schemas.microsoft.com/office/powerpoint/2010/main" val="22871659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Picture 131" descr="A close up of a device&#10;&#10;Description automatically generated">
            <a:extLst>
              <a:ext uri="{FF2B5EF4-FFF2-40B4-BE49-F238E27FC236}">
                <a16:creationId xmlns:a16="http://schemas.microsoft.com/office/drawing/2014/main" id="{15F4D0FC-FE94-7B4E-8E2C-1DCDA1D8DEDA}"/>
              </a:ext>
            </a:extLst>
          </p:cNvPr>
          <p:cNvPicPr>
            <a:picLocks noChangeAspect="1"/>
          </p:cNvPicPr>
          <p:nvPr/>
        </p:nvPicPr>
        <p:blipFill>
          <a:blip r:embed="rId2"/>
          <a:stretch>
            <a:fillRect/>
          </a:stretch>
        </p:blipFill>
        <p:spPr>
          <a:xfrm>
            <a:off x="3348703" y="661801"/>
            <a:ext cx="5386980" cy="3795749"/>
          </a:xfrm>
          <a:prstGeom prst="rect">
            <a:avLst/>
          </a:prstGeom>
        </p:spPr>
      </p:pic>
      <p:pic>
        <p:nvPicPr>
          <p:cNvPr id="148" name="Picture 147">
            <a:extLst>
              <a:ext uri="{FF2B5EF4-FFF2-40B4-BE49-F238E27FC236}">
                <a16:creationId xmlns:a16="http://schemas.microsoft.com/office/drawing/2014/main" id="{3B0D16B1-5A2A-0245-9155-43C9E0474FAF}"/>
              </a:ext>
            </a:extLst>
          </p:cNvPr>
          <p:cNvPicPr>
            <a:picLocks noChangeAspect="1"/>
          </p:cNvPicPr>
          <p:nvPr/>
        </p:nvPicPr>
        <p:blipFill>
          <a:blip r:embed="rId3"/>
          <a:stretch>
            <a:fillRect/>
          </a:stretch>
        </p:blipFill>
        <p:spPr>
          <a:xfrm>
            <a:off x="918809" y="4104794"/>
            <a:ext cx="745218" cy="606402"/>
          </a:xfrm>
          <a:prstGeom prst="rect">
            <a:avLst/>
          </a:prstGeom>
        </p:spPr>
      </p:pic>
      <p:sp>
        <p:nvSpPr>
          <p:cNvPr id="4" name="Rectangle 3">
            <a:extLst>
              <a:ext uri="{FF2B5EF4-FFF2-40B4-BE49-F238E27FC236}">
                <a16:creationId xmlns:a16="http://schemas.microsoft.com/office/drawing/2014/main" id="{6BC9814A-86BC-9447-92DE-7645EC01626B}"/>
              </a:ext>
            </a:extLst>
          </p:cNvPr>
          <p:cNvSpPr/>
          <p:nvPr/>
        </p:nvSpPr>
        <p:spPr>
          <a:xfrm>
            <a:off x="2013527" y="5299165"/>
            <a:ext cx="2093976" cy="822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6F80996-686D-1241-940B-08AA5CE2EB56}"/>
              </a:ext>
            </a:extLst>
          </p:cNvPr>
          <p:cNvSpPr/>
          <p:nvPr/>
        </p:nvSpPr>
        <p:spPr>
          <a:xfrm>
            <a:off x="4649006" y="5299165"/>
            <a:ext cx="84221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4D08FEA-E4EA-4545-BDDA-666BA544EFB0}"/>
              </a:ext>
            </a:extLst>
          </p:cNvPr>
          <p:cNvSpPr/>
          <p:nvPr/>
        </p:nvSpPr>
        <p:spPr>
          <a:xfrm>
            <a:off x="8756316" y="5287286"/>
            <a:ext cx="84221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B540D8B-490D-1D4D-A159-4E1205224E37}"/>
              </a:ext>
            </a:extLst>
          </p:cNvPr>
          <p:cNvSpPr/>
          <p:nvPr/>
        </p:nvSpPr>
        <p:spPr>
          <a:xfrm>
            <a:off x="6024801" y="5300958"/>
            <a:ext cx="84221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EDC6B72-1387-FA41-AA00-78675BAD07DE}"/>
              </a:ext>
            </a:extLst>
          </p:cNvPr>
          <p:cNvSpPr/>
          <p:nvPr/>
        </p:nvSpPr>
        <p:spPr>
          <a:xfrm>
            <a:off x="7411923" y="5300958"/>
            <a:ext cx="84221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E216C25D-F90A-8D49-9DCC-9342E1530D4B}"/>
              </a:ext>
            </a:extLst>
          </p:cNvPr>
          <p:cNvGrpSpPr/>
          <p:nvPr/>
        </p:nvGrpSpPr>
        <p:grpSpPr>
          <a:xfrm>
            <a:off x="4046915" y="5109364"/>
            <a:ext cx="652353" cy="457200"/>
            <a:chOff x="4901939" y="2888679"/>
            <a:chExt cx="652353" cy="457200"/>
          </a:xfrm>
        </p:grpSpPr>
        <p:sp>
          <p:nvSpPr>
            <p:cNvPr id="9" name="Rectangle 8">
              <a:extLst>
                <a:ext uri="{FF2B5EF4-FFF2-40B4-BE49-F238E27FC236}">
                  <a16:creationId xmlns:a16="http://schemas.microsoft.com/office/drawing/2014/main" id="{43EB7AF5-F4EC-AB45-8577-1E53BBB779B8}"/>
                </a:ext>
              </a:extLst>
            </p:cNvPr>
            <p:cNvSpPr/>
            <p:nvPr/>
          </p:nvSpPr>
          <p:spPr>
            <a:xfrm rot="2664936">
              <a:off x="4901939" y="3150218"/>
              <a:ext cx="27432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48C849C-564D-8D4A-9248-D5C33770AF2D}"/>
                </a:ext>
              </a:extLst>
            </p:cNvPr>
            <p:cNvSpPr/>
            <p:nvPr/>
          </p:nvSpPr>
          <p:spPr>
            <a:xfrm rot="18170153">
              <a:off x="4994112" y="3073965"/>
              <a:ext cx="45720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A658021-FEF5-534B-8200-4B956E2C9C72}"/>
                </a:ext>
              </a:extLst>
            </p:cNvPr>
            <p:cNvSpPr/>
            <p:nvPr/>
          </p:nvSpPr>
          <p:spPr>
            <a:xfrm rot="2490030">
              <a:off x="5279972" y="2981987"/>
              <a:ext cx="27432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C298D396-9B2A-1E42-88BC-EF2B00C8DF27}"/>
              </a:ext>
            </a:extLst>
          </p:cNvPr>
          <p:cNvGrpSpPr/>
          <p:nvPr/>
        </p:nvGrpSpPr>
        <p:grpSpPr>
          <a:xfrm>
            <a:off x="5438069" y="5114946"/>
            <a:ext cx="652353" cy="457200"/>
            <a:chOff x="4901939" y="2888679"/>
            <a:chExt cx="652353" cy="457200"/>
          </a:xfrm>
        </p:grpSpPr>
        <p:sp>
          <p:nvSpPr>
            <p:cNvPr id="15" name="Rectangle 14">
              <a:extLst>
                <a:ext uri="{FF2B5EF4-FFF2-40B4-BE49-F238E27FC236}">
                  <a16:creationId xmlns:a16="http://schemas.microsoft.com/office/drawing/2014/main" id="{646E6ED9-2549-8345-891A-FEFBB31EB1AD}"/>
                </a:ext>
              </a:extLst>
            </p:cNvPr>
            <p:cNvSpPr/>
            <p:nvPr/>
          </p:nvSpPr>
          <p:spPr>
            <a:xfrm rot="2664936">
              <a:off x="4901939" y="3150218"/>
              <a:ext cx="27432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F3F371B-9D45-2F4E-AC65-319C69E223A2}"/>
                </a:ext>
              </a:extLst>
            </p:cNvPr>
            <p:cNvSpPr/>
            <p:nvPr/>
          </p:nvSpPr>
          <p:spPr>
            <a:xfrm rot="18170153">
              <a:off x="4994112" y="3073965"/>
              <a:ext cx="45720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C64434C-FCEB-564F-AC0F-496FDC029699}"/>
                </a:ext>
              </a:extLst>
            </p:cNvPr>
            <p:cNvSpPr/>
            <p:nvPr/>
          </p:nvSpPr>
          <p:spPr>
            <a:xfrm rot="2490030">
              <a:off x="5279972" y="2981987"/>
              <a:ext cx="27432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7843EC2E-CA93-234B-BE79-8A56C2DD5445}"/>
              </a:ext>
            </a:extLst>
          </p:cNvPr>
          <p:cNvGrpSpPr/>
          <p:nvPr/>
        </p:nvGrpSpPr>
        <p:grpSpPr>
          <a:xfrm>
            <a:off x="6812480" y="5122401"/>
            <a:ext cx="652353" cy="457200"/>
            <a:chOff x="4901939" y="2888679"/>
            <a:chExt cx="652353" cy="457200"/>
          </a:xfrm>
        </p:grpSpPr>
        <p:sp>
          <p:nvSpPr>
            <p:cNvPr id="19" name="Rectangle 18">
              <a:extLst>
                <a:ext uri="{FF2B5EF4-FFF2-40B4-BE49-F238E27FC236}">
                  <a16:creationId xmlns:a16="http://schemas.microsoft.com/office/drawing/2014/main" id="{47E34FDF-E12F-2B42-957F-A080E9050544}"/>
                </a:ext>
              </a:extLst>
            </p:cNvPr>
            <p:cNvSpPr/>
            <p:nvPr/>
          </p:nvSpPr>
          <p:spPr>
            <a:xfrm rot="2664936">
              <a:off x="4901939" y="3150218"/>
              <a:ext cx="27432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53DE245-ED50-3F41-B91A-53DD395DEA94}"/>
                </a:ext>
              </a:extLst>
            </p:cNvPr>
            <p:cNvSpPr/>
            <p:nvPr/>
          </p:nvSpPr>
          <p:spPr>
            <a:xfrm rot="18170153">
              <a:off x="4994112" y="3073965"/>
              <a:ext cx="45720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139CA9F-7A6F-EA40-9A80-A38ACB788A6E}"/>
                </a:ext>
              </a:extLst>
            </p:cNvPr>
            <p:cNvSpPr/>
            <p:nvPr/>
          </p:nvSpPr>
          <p:spPr>
            <a:xfrm rot="2490030">
              <a:off x="5279972" y="2981987"/>
              <a:ext cx="27432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36B753FC-BD84-1844-81E9-D4ACA9507D75}"/>
              </a:ext>
            </a:extLst>
          </p:cNvPr>
          <p:cNvGrpSpPr/>
          <p:nvPr/>
        </p:nvGrpSpPr>
        <p:grpSpPr>
          <a:xfrm>
            <a:off x="8180422" y="5109364"/>
            <a:ext cx="652353" cy="457200"/>
            <a:chOff x="4901939" y="2888679"/>
            <a:chExt cx="652353" cy="457200"/>
          </a:xfrm>
        </p:grpSpPr>
        <p:sp>
          <p:nvSpPr>
            <p:cNvPr id="23" name="Rectangle 22">
              <a:extLst>
                <a:ext uri="{FF2B5EF4-FFF2-40B4-BE49-F238E27FC236}">
                  <a16:creationId xmlns:a16="http://schemas.microsoft.com/office/drawing/2014/main" id="{9F9DD15B-0FFD-5F45-97A0-88559A61AAAC}"/>
                </a:ext>
              </a:extLst>
            </p:cNvPr>
            <p:cNvSpPr/>
            <p:nvPr/>
          </p:nvSpPr>
          <p:spPr>
            <a:xfrm rot="2664936">
              <a:off x="4901939" y="3150218"/>
              <a:ext cx="27432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6385F43-2BB9-A944-A975-8738AD1F315A}"/>
                </a:ext>
              </a:extLst>
            </p:cNvPr>
            <p:cNvSpPr/>
            <p:nvPr/>
          </p:nvSpPr>
          <p:spPr>
            <a:xfrm rot="18170153">
              <a:off x="4994112" y="3073965"/>
              <a:ext cx="45720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32353B4-3F76-824D-BE74-193408D1C7C4}"/>
                </a:ext>
              </a:extLst>
            </p:cNvPr>
            <p:cNvSpPr/>
            <p:nvPr/>
          </p:nvSpPr>
          <p:spPr>
            <a:xfrm rot="2490030">
              <a:off x="5279972" y="2981987"/>
              <a:ext cx="27432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292861DC-6011-2F41-904E-7CF4C6101F82}"/>
              </a:ext>
            </a:extLst>
          </p:cNvPr>
          <p:cNvSpPr/>
          <p:nvPr/>
        </p:nvSpPr>
        <p:spPr>
          <a:xfrm>
            <a:off x="2005689" y="5133345"/>
            <a:ext cx="45719" cy="44416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5538A4D-D84A-4641-A6D3-4FAE4DFCDE7D}"/>
              </a:ext>
            </a:extLst>
          </p:cNvPr>
          <p:cNvSpPr/>
          <p:nvPr/>
        </p:nvSpPr>
        <p:spPr>
          <a:xfrm>
            <a:off x="2516653" y="5133345"/>
            <a:ext cx="45719" cy="44416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EDD73B8-12E4-FA48-92E1-283C1CAA4396}"/>
              </a:ext>
            </a:extLst>
          </p:cNvPr>
          <p:cNvSpPr/>
          <p:nvPr/>
        </p:nvSpPr>
        <p:spPr>
          <a:xfrm>
            <a:off x="3105113" y="5133345"/>
            <a:ext cx="45719" cy="44416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E4D24F4-90F7-C94B-8E4C-BBB8E1B53557}"/>
              </a:ext>
            </a:extLst>
          </p:cNvPr>
          <p:cNvSpPr/>
          <p:nvPr/>
        </p:nvSpPr>
        <p:spPr>
          <a:xfrm>
            <a:off x="3618879" y="5133345"/>
            <a:ext cx="45719" cy="44416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09B0CC30-792B-614D-92E5-BF33CDD91C49}"/>
              </a:ext>
            </a:extLst>
          </p:cNvPr>
          <p:cNvSpPr/>
          <p:nvPr/>
        </p:nvSpPr>
        <p:spPr>
          <a:xfrm>
            <a:off x="2423455" y="4519975"/>
            <a:ext cx="91440" cy="91440"/>
          </a:xfrm>
          <a:prstGeom prst="ellipse">
            <a:avLst/>
          </a:prstGeom>
          <a:solidFill>
            <a:srgbClr val="FFDB02"/>
          </a:solidFill>
          <a:ln>
            <a:solidFill>
              <a:srgbClr val="FFD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69B73FE-18F7-104E-8963-B42187BD3AE8}"/>
              </a:ext>
            </a:extLst>
          </p:cNvPr>
          <p:cNvSpPr/>
          <p:nvPr/>
        </p:nvSpPr>
        <p:spPr>
          <a:xfrm>
            <a:off x="2559229" y="4514859"/>
            <a:ext cx="91440" cy="91440"/>
          </a:xfrm>
          <a:prstGeom prst="ellipse">
            <a:avLst/>
          </a:prstGeom>
          <a:solidFill>
            <a:srgbClr val="FFDB02"/>
          </a:solidFill>
          <a:ln>
            <a:solidFill>
              <a:srgbClr val="FFD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AD1B468-5AB5-5043-80E5-98507C04DC71}"/>
              </a:ext>
            </a:extLst>
          </p:cNvPr>
          <p:cNvSpPr/>
          <p:nvPr/>
        </p:nvSpPr>
        <p:spPr>
          <a:xfrm>
            <a:off x="2343099" y="4639123"/>
            <a:ext cx="91440" cy="91440"/>
          </a:xfrm>
          <a:prstGeom prst="ellipse">
            <a:avLst/>
          </a:prstGeom>
          <a:solidFill>
            <a:srgbClr val="FFDB02"/>
          </a:solidFill>
          <a:ln>
            <a:solidFill>
              <a:srgbClr val="FFD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C471A4F-D0AE-3248-80C4-B0A9F085E0CD}"/>
              </a:ext>
            </a:extLst>
          </p:cNvPr>
          <p:cNvSpPr/>
          <p:nvPr/>
        </p:nvSpPr>
        <p:spPr>
          <a:xfrm>
            <a:off x="2492729" y="4639554"/>
            <a:ext cx="91440" cy="91440"/>
          </a:xfrm>
          <a:prstGeom prst="ellipse">
            <a:avLst/>
          </a:prstGeom>
          <a:solidFill>
            <a:srgbClr val="FFDB02"/>
          </a:solidFill>
          <a:ln>
            <a:solidFill>
              <a:srgbClr val="FFD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6EDB2C9-26A7-B94F-89A9-F4E6E4355C77}"/>
              </a:ext>
            </a:extLst>
          </p:cNvPr>
          <p:cNvSpPr/>
          <p:nvPr/>
        </p:nvSpPr>
        <p:spPr>
          <a:xfrm>
            <a:off x="2636816" y="4642753"/>
            <a:ext cx="91440" cy="91440"/>
          </a:xfrm>
          <a:prstGeom prst="ellipse">
            <a:avLst/>
          </a:prstGeom>
          <a:solidFill>
            <a:srgbClr val="FFDB02"/>
          </a:solidFill>
          <a:ln>
            <a:solidFill>
              <a:srgbClr val="FFD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B86B0E68-4CA6-164A-B399-66CE970D976C}"/>
              </a:ext>
            </a:extLst>
          </p:cNvPr>
          <p:cNvSpPr/>
          <p:nvPr/>
        </p:nvSpPr>
        <p:spPr>
          <a:xfrm>
            <a:off x="2410315" y="4932510"/>
            <a:ext cx="91440" cy="91440"/>
          </a:xfrm>
          <a:prstGeom prst="ellipse">
            <a:avLst/>
          </a:prstGeom>
          <a:solidFill>
            <a:srgbClr val="FFDB02"/>
          </a:solidFill>
          <a:ln>
            <a:solidFill>
              <a:srgbClr val="FFD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17D52A7-FBF0-304D-BBCF-CF94297C8236}"/>
              </a:ext>
            </a:extLst>
          </p:cNvPr>
          <p:cNvSpPr/>
          <p:nvPr/>
        </p:nvSpPr>
        <p:spPr>
          <a:xfrm>
            <a:off x="2546089" y="4927394"/>
            <a:ext cx="91440" cy="91440"/>
          </a:xfrm>
          <a:prstGeom prst="ellipse">
            <a:avLst/>
          </a:prstGeom>
          <a:solidFill>
            <a:srgbClr val="FFDB02"/>
          </a:solidFill>
          <a:ln>
            <a:solidFill>
              <a:srgbClr val="FFD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8026C8BB-A966-2448-8996-B7660919CB92}"/>
              </a:ext>
            </a:extLst>
          </p:cNvPr>
          <p:cNvSpPr/>
          <p:nvPr/>
        </p:nvSpPr>
        <p:spPr>
          <a:xfrm>
            <a:off x="2345725" y="4783641"/>
            <a:ext cx="91440" cy="91440"/>
          </a:xfrm>
          <a:prstGeom prst="ellipse">
            <a:avLst/>
          </a:prstGeom>
          <a:solidFill>
            <a:srgbClr val="FFDB02"/>
          </a:solidFill>
          <a:ln>
            <a:solidFill>
              <a:srgbClr val="FFD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D8CEE30-51CE-5847-A329-D93984C3BCA3}"/>
              </a:ext>
            </a:extLst>
          </p:cNvPr>
          <p:cNvSpPr/>
          <p:nvPr/>
        </p:nvSpPr>
        <p:spPr>
          <a:xfrm>
            <a:off x="2495355" y="4784072"/>
            <a:ext cx="91440" cy="91440"/>
          </a:xfrm>
          <a:prstGeom prst="ellipse">
            <a:avLst/>
          </a:prstGeom>
          <a:solidFill>
            <a:srgbClr val="FFDB02"/>
          </a:solidFill>
          <a:ln>
            <a:solidFill>
              <a:srgbClr val="FFD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1BAB0878-FD6C-DF49-9177-FA8EBE897CBE}"/>
              </a:ext>
            </a:extLst>
          </p:cNvPr>
          <p:cNvSpPr/>
          <p:nvPr/>
        </p:nvSpPr>
        <p:spPr>
          <a:xfrm>
            <a:off x="2639442" y="4787271"/>
            <a:ext cx="91440" cy="91440"/>
          </a:xfrm>
          <a:prstGeom prst="ellipse">
            <a:avLst/>
          </a:prstGeom>
          <a:solidFill>
            <a:srgbClr val="FFDB02"/>
          </a:solidFill>
          <a:ln>
            <a:solidFill>
              <a:srgbClr val="FFD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17E3ACAF-C31F-2E4E-85EA-0AFD8B16258A}"/>
              </a:ext>
            </a:extLst>
          </p:cNvPr>
          <p:cNvSpPr/>
          <p:nvPr/>
        </p:nvSpPr>
        <p:spPr>
          <a:xfrm>
            <a:off x="1915012" y="5848828"/>
            <a:ext cx="91440" cy="91440"/>
          </a:xfrm>
          <a:prstGeom prst="ellipse">
            <a:avLst/>
          </a:prstGeom>
          <a:solidFill>
            <a:srgbClr val="5EB7FF"/>
          </a:solidFill>
          <a:ln>
            <a:solidFill>
              <a:srgbClr val="5E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890F69C5-FECF-D249-A8BF-6C5209A0AFCB}"/>
              </a:ext>
            </a:extLst>
          </p:cNvPr>
          <p:cNvSpPr/>
          <p:nvPr/>
        </p:nvSpPr>
        <p:spPr>
          <a:xfrm>
            <a:off x="2050786" y="5843712"/>
            <a:ext cx="91440" cy="91440"/>
          </a:xfrm>
          <a:prstGeom prst="ellipse">
            <a:avLst/>
          </a:prstGeom>
          <a:solidFill>
            <a:srgbClr val="5EB7FF"/>
          </a:solidFill>
          <a:ln>
            <a:solidFill>
              <a:srgbClr val="5E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190B14AD-3232-074A-9879-881312179092}"/>
              </a:ext>
            </a:extLst>
          </p:cNvPr>
          <p:cNvSpPr/>
          <p:nvPr/>
        </p:nvSpPr>
        <p:spPr>
          <a:xfrm>
            <a:off x="1834656" y="5967976"/>
            <a:ext cx="91440" cy="91440"/>
          </a:xfrm>
          <a:prstGeom prst="ellipse">
            <a:avLst/>
          </a:prstGeom>
          <a:solidFill>
            <a:srgbClr val="5EB7FF"/>
          </a:solidFill>
          <a:ln>
            <a:solidFill>
              <a:srgbClr val="5E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D3D50F41-262C-1C43-9F03-0083ACAADD7D}"/>
              </a:ext>
            </a:extLst>
          </p:cNvPr>
          <p:cNvSpPr/>
          <p:nvPr/>
        </p:nvSpPr>
        <p:spPr>
          <a:xfrm>
            <a:off x="1984286" y="5968407"/>
            <a:ext cx="91440" cy="91440"/>
          </a:xfrm>
          <a:prstGeom prst="ellipse">
            <a:avLst/>
          </a:prstGeom>
          <a:solidFill>
            <a:srgbClr val="5EB7FF"/>
          </a:solidFill>
          <a:ln>
            <a:solidFill>
              <a:srgbClr val="5E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53522728-16D7-2A42-AEF8-016B459C485F}"/>
              </a:ext>
            </a:extLst>
          </p:cNvPr>
          <p:cNvSpPr/>
          <p:nvPr/>
        </p:nvSpPr>
        <p:spPr>
          <a:xfrm>
            <a:off x="2128373" y="5971606"/>
            <a:ext cx="91440" cy="91440"/>
          </a:xfrm>
          <a:prstGeom prst="ellipse">
            <a:avLst/>
          </a:prstGeom>
          <a:solidFill>
            <a:srgbClr val="5EB7FF"/>
          </a:solidFill>
          <a:ln>
            <a:solidFill>
              <a:srgbClr val="5E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A12D814F-F668-2B4C-B688-1E78279672EA}"/>
              </a:ext>
            </a:extLst>
          </p:cNvPr>
          <p:cNvSpPr/>
          <p:nvPr/>
        </p:nvSpPr>
        <p:spPr>
          <a:xfrm>
            <a:off x="1901872" y="6261363"/>
            <a:ext cx="91440" cy="91440"/>
          </a:xfrm>
          <a:prstGeom prst="ellipse">
            <a:avLst/>
          </a:prstGeom>
          <a:solidFill>
            <a:srgbClr val="5EB7FF"/>
          </a:solidFill>
          <a:ln>
            <a:solidFill>
              <a:srgbClr val="5E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1915E95-6B8D-5440-9539-B23A621F59FB}"/>
              </a:ext>
            </a:extLst>
          </p:cNvPr>
          <p:cNvSpPr/>
          <p:nvPr/>
        </p:nvSpPr>
        <p:spPr>
          <a:xfrm>
            <a:off x="2037646" y="6256247"/>
            <a:ext cx="91440" cy="91440"/>
          </a:xfrm>
          <a:prstGeom prst="ellipse">
            <a:avLst/>
          </a:prstGeom>
          <a:solidFill>
            <a:srgbClr val="5EB7FF"/>
          </a:solidFill>
          <a:ln>
            <a:solidFill>
              <a:srgbClr val="5E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6F887615-A919-9149-BB83-4497D3DA61AE}"/>
              </a:ext>
            </a:extLst>
          </p:cNvPr>
          <p:cNvSpPr/>
          <p:nvPr/>
        </p:nvSpPr>
        <p:spPr>
          <a:xfrm>
            <a:off x="1837282" y="6112494"/>
            <a:ext cx="91440" cy="91440"/>
          </a:xfrm>
          <a:prstGeom prst="ellipse">
            <a:avLst/>
          </a:prstGeom>
          <a:solidFill>
            <a:srgbClr val="5EB7FF"/>
          </a:solidFill>
          <a:ln>
            <a:solidFill>
              <a:srgbClr val="5E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DAF45A9E-6A12-C741-930E-C15949D11EAD}"/>
              </a:ext>
            </a:extLst>
          </p:cNvPr>
          <p:cNvSpPr/>
          <p:nvPr/>
        </p:nvSpPr>
        <p:spPr>
          <a:xfrm>
            <a:off x="1986912" y="6112925"/>
            <a:ext cx="91440" cy="91440"/>
          </a:xfrm>
          <a:prstGeom prst="ellipse">
            <a:avLst/>
          </a:prstGeom>
          <a:solidFill>
            <a:srgbClr val="5EB7FF"/>
          </a:solidFill>
          <a:ln>
            <a:solidFill>
              <a:srgbClr val="5E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15E2DDF4-D556-5943-983C-9459A0D055CB}"/>
              </a:ext>
            </a:extLst>
          </p:cNvPr>
          <p:cNvSpPr/>
          <p:nvPr/>
        </p:nvSpPr>
        <p:spPr>
          <a:xfrm>
            <a:off x="2130999" y="6116124"/>
            <a:ext cx="91440" cy="91440"/>
          </a:xfrm>
          <a:prstGeom prst="ellipse">
            <a:avLst/>
          </a:prstGeom>
          <a:solidFill>
            <a:srgbClr val="5EB7FF"/>
          </a:solidFill>
          <a:ln>
            <a:solidFill>
              <a:srgbClr val="5E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04B61495-0876-2940-9789-50A3B0A7F478}"/>
              </a:ext>
            </a:extLst>
          </p:cNvPr>
          <p:cNvSpPr/>
          <p:nvPr/>
        </p:nvSpPr>
        <p:spPr>
          <a:xfrm>
            <a:off x="3014436" y="4522673"/>
            <a:ext cx="91440" cy="91440"/>
          </a:xfrm>
          <a:prstGeom prst="ellipse">
            <a:avLst/>
          </a:prstGeom>
          <a:solidFill>
            <a:srgbClr val="FFBB00"/>
          </a:solidFill>
          <a:ln>
            <a:solidFill>
              <a:srgbClr val="FF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0E8A4252-52A5-5C4C-B2D5-BBFE6EA4E45A}"/>
              </a:ext>
            </a:extLst>
          </p:cNvPr>
          <p:cNvSpPr/>
          <p:nvPr/>
        </p:nvSpPr>
        <p:spPr>
          <a:xfrm>
            <a:off x="3150210" y="4517557"/>
            <a:ext cx="91440" cy="91440"/>
          </a:xfrm>
          <a:prstGeom prst="ellipse">
            <a:avLst/>
          </a:prstGeom>
          <a:solidFill>
            <a:srgbClr val="FFBB00"/>
          </a:solidFill>
          <a:ln>
            <a:solidFill>
              <a:srgbClr val="FF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F19BC38-8182-F04D-9B13-ABF6AA76E0F4}"/>
              </a:ext>
            </a:extLst>
          </p:cNvPr>
          <p:cNvSpPr/>
          <p:nvPr/>
        </p:nvSpPr>
        <p:spPr>
          <a:xfrm>
            <a:off x="2934080" y="4641821"/>
            <a:ext cx="91440" cy="91440"/>
          </a:xfrm>
          <a:prstGeom prst="ellipse">
            <a:avLst/>
          </a:prstGeom>
          <a:solidFill>
            <a:srgbClr val="FFBB00"/>
          </a:solidFill>
          <a:ln>
            <a:solidFill>
              <a:srgbClr val="FF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923BA734-8F2D-6844-921E-1CDA2A0BFA5F}"/>
              </a:ext>
            </a:extLst>
          </p:cNvPr>
          <p:cNvSpPr/>
          <p:nvPr/>
        </p:nvSpPr>
        <p:spPr>
          <a:xfrm>
            <a:off x="3083710" y="4642252"/>
            <a:ext cx="91440" cy="91440"/>
          </a:xfrm>
          <a:prstGeom prst="ellipse">
            <a:avLst/>
          </a:prstGeom>
          <a:solidFill>
            <a:srgbClr val="FFBB00"/>
          </a:solidFill>
          <a:ln>
            <a:solidFill>
              <a:srgbClr val="FF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447FF3C-C41E-224C-8530-442841F64697}"/>
              </a:ext>
            </a:extLst>
          </p:cNvPr>
          <p:cNvSpPr/>
          <p:nvPr/>
        </p:nvSpPr>
        <p:spPr>
          <a:xfrm>
            <a:off x="3227797" y="4645451"/>
            <a:ext cx="91440" cy="91440"/>
          </a:xfrm>
          <a:prstGeom prst="ellipse">
            <a:avLst/>
          </a:prstGeom>
          <a:solidFill>
            <a:srgbClr val="FFBB00"/>
          </a:solidFill>
          <a:ln>
            <a:solidFill>
              <a:srgbClr val="FF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37F9D7DA-009C-EB4A-8199-7A35DECAA608}"/>
              </a:ext>
            </a:extLst>
          </p:cNvPr>
          <p:cNvSpPr/>
          <p:nvPr/>
        </p:nvSpPr>
        <p:spPr>
          <a:xfrm>
            <a:off x="3001296" y="4935208"/>
            <a:ext cx="91440" cy="91440"/>
          </a:xfrm>
          <a:prstGeom prst="ellipse">
            <a:avLst/>
          </a:prstGeom>
          <a:solidFill>
            <a:srgbClr val="FFBB00"/>
          </a:solidFill>
          <a:ln>
            <a:solidFill>
              <a:srgbClr val="FF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F8E276F0-2C6C-CF49-B767-C8E2EA229B15}"/>
              </a:ext>
            </a:extLst>
          </p:cNvPr>
          <p:cNvSpPr/>
          <p:nvPr/>
        </p:nvSpPr>
        <p:spPr>
          <a:xfrm>
            <a:off x="3137070" y="4930092"/>
            <a:ext cx="91440" cy="91440"/>
          </a:xfrm>
          <a:prstGeom prst="ellipse">
            <a:avLst/>
          </a:prstGeom>
          <a:solidFill>
            <a:srgbClr val="FFBB00"/>
          </a:solidFill>
          <a:ln>
            <a:solidFill>
              <a:srgbClr val="FF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FDF817-A926-3D4B-8A5A-BC4A008B2868}"/>
              </a:ext>
            </a:extLst>
          </p:cNvPr>
          <p:cNvSpPr/>
          <p:nvPr/>
        </p:nvSpPr>
        <p:spPr>
          <a:xfrm>
            <a:off x="2936706" y="4786339"/>
            <a:ext cx="91440" cy="91440"/>
          </a:xfrm>
          <a:prstGeom prst="ellipse">
            <a:avLst/>
          </a:prstGeom>
          <a:solidFill>
            <a:srgbClr val="FFBB00"/>
          </a:solidFill>
          <a:ln>
            <a:solidFill>
              <a:srgbClr val="FF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F683BF26-C321-5841-992D-4EE3921C4519}"/>
              </a:ext>
            </a:extLst>
          </p:cNvPr>
          <p:cNvSpPr/>
          <p:nvPr/>
        </p:nvSpPr>
        <p:spPr>
          <a:xfrm>
            <a:off x="3086336" y="4786770"/>
            <a:ext cx="91440" cy="91440"/>
          </a:xfrm>
          <a:prstGeom prst="ellipse">
            <a:avLst/>
          </a:prstGeom>
          <a:solidFill>
            <a:srgbClr val="FFBB00"/>
          </a:solidFill>
          <a:ln>
            <a:solidFill>
              <a:srgbClr val="FF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70CD2733-8ACF-2B4C-8856-B435A7B09C0F}"/>
              </a:ext>
            </a:extLst>
          </p:cNvPr>
          <p:cNvSpPr/>
          <p:nvPr/>
        </p:nvSpPr>
        <p:spPr>
          <a:xfrm>
            <a:off x="3230423" y="4789969"/>
            <a:ext cx="91440" cy="91440"/>
          </a:xfrm>
          <a:prstGeom prst="ellipse">
            <a:avLst/>
          </a:prstGeom>
          <a:solidFill>
            <a:srgbClr val="FFBB00"/>
          </a:solidFill>
          <a:ln>
            <a:solidFill>
              <a:srgbClr val="FF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7062874E-3B54-F747-9F8F-964835E85020}"/>
              </a:ext>
            </a:extLst>
          </p:cNvPr>
          <p:cNvSpPr/>
          <p:nvPr/>
        </p:nvSpPr>
        <p:spPr>
          <a:xfrm>
            <a:off x="7774673" y="4519927"/>
            <a:ext cx="91440" cy="91440"/>
          </a:xfrm>
          <a:prstGeom prst="ellipse">
            <a:avLst/>
          </a:prstGeom>
          <a:solidFill>
            <a:srgbClr val="CB6608"/>
          </a:solidFill>
          <a:ln>
            <a:solidFill>
              <a:srgbClr val="CB66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63ABA6E1-95C5-0340-81EC-140D827D9A8D}"/>
              </a:ext>
            </a:extLst>
          </p:cNvPr>
          <p:cNvSpPr/>
          <p:nvPr/>
        </p:nvSpPr>
        <p:spPr>
          <a:xfrm>
            <a:off x="7694317" y="4639075"/>
            <a:ext cx="91440" cy="91440"/>
          </a:xfrm>
          <a:prstGeom prst="ellipse">
            <a:avLst/>
          </a:prstGeom>
          <a:solidFill>
            <a:srgbClr val="CB6608"/>
          </a:solidFill>
          <a:ln>
            <a:solidFill>
              <a:srgbClr val="CB66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33A5004D-83F6-BB49-8F5E-8E506DAF8170}"/>
              </a:ext>
            </a:extLst>
          </p:cNvPr>
          <p:cNvSpPr/>
          <p:nvPr/>
        </p:nvSpPr>
        <p:spPr>
          <a:xfrm>
            <a:off x="7843947" y="4639506"/>
            <a:ext cx="91440" cy="91440"/>
          </a:xfrm>
          <a:prstGeom prst="ellipse">
            <a:avLst/>
          </a:prstGeom>
          <a:solidFill>
            <a:srgbClr val="CB6608"/>
          </a:solidFill>
          <a:ln>
            <a:solidFill>
              <a:srgbClr val="CB66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2B7E4DC7-855D-9549-806E-B59FA6B1AD18}"/>
              </a:ext>
            </a:extLst>
          </p:cNvPr>
          <p:cNvSpPr/>
          <p:nvPr/>
        </p:nvSpPr>
        <p:spPr>
          <a:xfrm>
            <a:off x="7761533" y="4932462"/>
            <a:ext cx="91440" cy="91440"/>
          </a:xfrm>
          <a:prstGeom prst="ellipse">
            <a:avLst/>
          </a:prstGeom>
          <a:solidFill>
            <a:srgbClr val="CB6608"/>
          </a:solidFill>
          <a:ln>
            <a:solidFill>
              <a:srgbClr val="CB66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F3C58B6D-DE9E-E94A-9053-F07DC00AE52F}"/>
              </a:ext>
            </a:extLst>
          </p:cNvPr>
          <p:cNvSpPr/>
          <p:nvPr/>
        </p:nvSpPr>
        <p:spPr>
          <a:xfrm>
            <a:off x="7696943" y="4783593"/>
            <a:ext cx="91440" cy="91440"/>
          </a:xfrm>
          <a:prstGeom prst="ellipse">
            <a:avLst/>
          </a:prstGeom>
          <a:solidFill>
            <a:srgbClr val="CB6608"/>
          </a:solidFill>
          <a:ln>
            <a:solidFill>
              <a:srgbClr val="CB66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CEE1EA0C-44B4-0A4B-A45E-6CCB6A04A14D}"/>
              </a:ext>
            </a:extLst>
          </p:cNvPr>
          <p:cNvSpPr/>
          <p:nvPr/>
        </p:nvSpPr>
        <p:spPr>
          <a:xfrm>
            <a:off x="7846573" y="4784024"/>
            <a:ext cx="91440" cy="91440"/>
          </a:xfrm>
          <a:prstGeom prst="ellipse">
            <a:avLst/>
          </a:prstGeom>
          <a:solidFill>
            <a:srgbClr val="CB6608"/>
          </a:solidFill>
          <a:ln>
            <a:solidFill>
              <a:srgbClr val="CB66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1ACF76FF-73A8-7149-B04D-4EDFB02761FD}"/>
              </a:ext>
            </a:extLst>
          </p:cNvPr>
          <p:cNvSpPr/>
          <p:nvPr/>
        </p:nvSpPr>
        <p:spPr>
          <a:xfrm>
            <a:off x="5032892" y="5109364"/>
            <a:ext cx="45719" cy="44416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8A61B2EA-366F-1945-BC5A-F78BF51E044F}"/>
              </a:ext>
            </a:extLst>
          </p:cNvPr>
          <p:cNvSpPr/>
          <p:nvPr/>
        </p:nvSpPr>
        <p:spPr>
          <a:xfrm>
            <a:off x="6451128" y="5109364"/>
            <a:ext cx="45719" cy="44416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D8BE15F9-0977-4741-9217-69A48BB3BAA8}"/>
              </a:ext>
            </a:extLst>
          </p:cNvPr>
          <p:cNvSpPr/>
          <p:nvPr/>
        </p:nvSpPr>
        <p:spPr>
          <a:xfrm>
            <a:off x="7792704" y="5108518"/>
            <a:ext cx="45719" cy="44416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02BEE20B-0CFD-654F-9688-B17B03D1D91A}"/>
              </a:ext>
            </a:extLst>
          </p:cNvPr>
          <p:cNvSpPr/>
          <p:nvPr/>
        </p:nvSpPr>
        <p:spPr>
          <a:xfrm>
            <a:off x="9229031" y="5114094"/>
            <a:ext cx="45719" cy="44416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460ACC21-ABA0-9843-9EC5-1EDC35CCABF6}"/>
              </a:ext>
            </a:extLst>
          </p:cNvPr>
          <p:cNvSpPr/>
          <p:nvPr/>
        </p:nvSpPr>
        <p:spPr>
          <a:xfrm>
            <a:off x="4942215" y="4525938"/>
            <a:ext cx="91440" cy="91440"/>
          </a:xfrm>
          <a:prstGeom prst="ellipse">
            <a:avLst/>
          </a:prstGeom>
          <a:solidFill>
            <a:srgbClr val="FD8C00"/>
          </a:solidFill>
          <a:ln>
            <a:solidFill>
              <a:srgbClr val="FD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C2B40FC2-ED6E-2B45-AE22-EA10694C267C}"/>
              </a:ext>
            </a:extLst>
          </p:cNvPr>
          <p:cNvSpPr/>
          <p:nvPr/>
        </p:nvSpPr>
        <p:spPr>
          <a:xfrm>
            <a:off x="5077989" y="4520822"/>
            <a:ext cx="91440" cy="91440"/>
          </a:xfrm>
          <a:prstGeom prst="ellipse">
            <a:avLst/>
          </a:prstGeom>
          <a:solidFill>
            <a:srgbClr val="FD8C00"/>
          </a:solidFill>
          <a:ln>
            <a:solidFill>
              <a:srgbClr val="FD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16976396-EF67-7C4C-8D94-37E31C528879}"/>
              </a:ext>
            </a:extLst>
          </p:cNvPr>
          <p:cNvSpPr/>
          <p:nvPr/>
        </p:nvSpPr>
        <p:spPr>
          <a:xfrm>
            <a:off x="4861859" y="4645086"/>
            <a:ext cx="91440" cy="91440"/>
          </a:xfrm>
          <a:prstGeom prst="ellipse">
            <a:avLst/>
          </a:prstGeom>
          <a:solidFill>
            <a:srgbClr val="FD8C00"/>
          </a:solidFill>
          <a:ln>
            <a:solidFill>
              <a:srgbClr val="FD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2A9B6589-B571-FE4C-B585-9853B8AAFF41}"/>
              </a:ext>
            </a:extLst>
          </p:cNvPr>
          <p:cNvSpPr/>
          <p:nvPr/>
        </p:nvSpPr>
        <p:spPr>
          <a:xfrm>
            <a:off x="5011489" y="4645517"/>
            <a:ext cx="91440" cy="91440"/>
          </a:xfrm>
          <a:prstGeom prst="ellipse">
            <a:avLst/>
          </a:prstGeom>
          <a:solidFill>
            <a:srgbClr val="FD8C00"/>
          </a:solidFill>
          <a:ln>
            <a:solidFill>
              <a:srgbClr val="FD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7FC95E92-7E38-E94C-8EAC-61874F0675CF}"/>
              </a:ext>
            </a:extLst>
          </p:cNvPr>
          <p:cNvSpPr/>
          <p:nvPr/>
        </p:nvSpPr>
        <p:spPr>
          <a:xfrm>
            <a:off x="5155576" y="4648716"/>
            <a:ext cx="91440" cy="91440"/>
          </a:xfrm>
          <a:prstGeom prst="ellipse">
            <a:avLst/>
          </a:prstGeom>
          <a:solidFill>
            <a:srgbClr val="FD8C00"/>
          </a:solidFill>
          <a:ln>
            <a:solidFill>
              <a:srgbClr val="FD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F8E957EE-5B2F-9D42-A216-9510F1189A81}"/>
              </a:ext>
            </a:extLst>
          </p:cNvPr>
          <p:cNvSpPr/>
          <p:nvPr/>
        </p:nvSpPr>
        <p:spPr>
          <a:xfrm>
            <a:off x="4929075" y="4938473"/>
            <a:ext cx="91440" cy="91440"/>
          </a:xfrm>
          <a:prstGeom prst="ellipse">
            <a:avLst/>
          </a:prstGeom>
          <a:solidFill>
            <a:srgbClr val="FD8C00"/>
          </a:solidFill>
          <a:ln>
            <a:solidFill>
              <a:srgbClr val="FD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BD0E7977-131C-C241-BB22-0ED120F8529E}"/>
              </a:ext>
            </a:extLst>
          </p:cNvPr>
          <p:cNvSpPr/>
          <p:nvPr/>
        </p:nvSpPr>
        <p:spPr>
          <a:xfrm>
            <a:off x="5064849" y="4933357"/>
            <a:ext cx="91440" cy="91440"/>
          </a:xfrm>
          <a:prstGeom prst="ellipse">
            <a:avLst/>
          </a:prstGeom>
          <a:solidFill>
            <a:srgbClr val="FD8C00"/>
          </a:solidFill>
          <a:ln>
            <a:solidFill>
              <a:srgbClr val="FD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E30CEE5F-1780-B349-9EDB-7BF09C1DA26C}"/>
              </a:ext>
            </a:extLst>
          </p:cNvPr>
          <p:cNvSpPr/>
          <p:nvPr/>
        </p:nvSpPr>
        <p:spPr>
          <a:xfrm>
            <a:off x="4864485" y="4789604"/>
            <a:ext cx="91440" cy="91440"/>
          </a:xfrm>
          <a:prstGeom prst="ellipse">
            <a:avLst/>
          </a:prstGeom>
          <a:solidFill>
            <a:srgbClr val="FD8C00"/>
          </a:solidFill>
          <a:ln>
            <a:solidFill>
              <a:srgbClr val="FD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045E62E3-91F3-F04B-A301-9D99BC9B0433}"/>
              </a:ext>
            </a:extLst>
          </p:cNvPr>
          <p:cNvSpPr/>
          <p:nvPr/>
        </p:nvSpPr>
        <p:spPr>
          <a:xfrm>
            <a:off x="5014115" y="4790035"/>
            <a:ext cx="91440" cy="91440"/>
          </a:xfrm>
          <a:prstGeom prst="ellipse">
            <a:avLst/>
          </a:prstGeom>
          <a:solidFill>
            <a:srgbClr val="FD8C00"/>
          </a:solidFill>
          <a:ln>
            <a:solidFill>
              <a:srgbClr val="FD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AC381642-0A12-B042-984B-E765B685935C}"/>
              </a:ext>
            </a:extLst>
          </p:cNvPr>
          <p:cNvSpPr/>
          <p:nvPr/>
        </p:nvSpPr>
        <p:spPr>
          <a:xfrm>
            <a:off x="5158202" y="4793234"/>
            <a:ext cx="91440" cy="91440"/>
          </a:xfrm>
          <a:prstGeom prst="ellipse">
            <a:avLst/>
          </a:prstGeom>
          <a:solidFill>
            <a:srgbClr val="FD8C00"/>
          </a:solidFill>
          <a:ln>
            <a:solidFill>
              <a:srgbClr val="FD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CE5FBA97-AAD6-0142-BE71-A1C031DB2265}"/>
              </a:ext>
            </a:extLst>
          </p:cNvPr>
          <p:cNvSpPr/>
          <p:nvPr/>
        </p:nvSpPr>
        <p:spPr>
          <a:xfrm>
            <a:off x="3553121" y="4517000"/>
            <a:ext cx="91440" cy="91440"/>
          </a:xfrm>
          <a:prstGeom prst="ellipse">
            <a:avLst/>
          </a:prstGeom>
          <a:solidFill>
            <a:srgbClr val="FFA700"/>
          </a:solidFill>
          <a:ln>
            <a:solidFill>
              <a:srgbClr val="FFA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41A30D7C-2C8F-D348-A472-1E6D4CE3FB14}"/>
              </a:ext>
            </a:extLst>
          </p:cNvPr>
          <p:cNvSpPr/>
          <p:nvPr/>
        </p:nvSpPr>
        <p:spPr>
          <a:xfrm>
            <a:off x="3688895" y="4511884"/>
            <a:ext cx="91440" cy="91440"/>
          </a:xfrm>
          <a:prstGeom prst="ellipse">
            <a:avLst/>
          </a:prstGeom>
          <a:solidFill>
            <a:srgbClr val="FFA700"/>
          </a:solidFill>
          <a:ln>
            <a:solidFill>
              <a:srgbClr val="FFA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C7F71C52-D688-8C4C-959A-956007E7F890}"/>
              </a:ext>
            </a:extLst>
          </p:cNvPr>
          <p:cNvSpPr/>
          <p:nvPr/>
        </p:nvSpPr>
        <p:spPr>
          <a:xfrm>
            <a:off x="3472765" y="4636148"/>
            <a:ext cx="91440" cy="91440"/>
          </a:xfrm>
          <a:prstGeom prst="ellipse">
            <a:avLst/>
          </a:prstGeom>
          <a:solidFill>
            <a:srgbClr val="FFA700"/>
          </a:solidFill>
          <a:ln>
            <a:solidFill>
              <a:srgbClr val="FFA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6140C481-B43C-8D43-A10A-ACBE141210AA}"/>
              </a:ext>
            </a:extLst>
          </p:cNvPr>
          <p:cNvSpPr/>
          <p:nvPr/>
        </p:nvSpPr>
        <p:spPr>
          <a:xfrm>
            <a:off x="3622395" y="4636579"/>
            <a:ext cx="91440" cy="91440"/>
          </a:xfrm>
          <a:prstGeom prst="ellipse">
            <a:avLst/>
          </a:prstGeom>
          <a:solidFill>
            <a:srgbClr val="FFA700"/>
          </a:solidFill>
          <a:ln>
            <a:solidFill>
              <a:srgbClr val="FFA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D41A15BF-857A-D740-B618-315F4EC16F0E}"/>
              </a:ext>
            </a:extLst>
          </p:cNvPr>
          <p:cNvSpPr/>
          <p:nvPr/>
        </p:nvSpPr>
        <p:spPr>
          <a:xfrm>
            <a:off x="3766482" y="4639778"/>
            <a:ext cx="91440" cy="91440"/>
          </a:xfrm>
          <a:prstGeom prst="ellipse">
            <a:avLst/>
          </a:prstGeom>
          <a:solidFill>
            <a:srgbClr val="FFA700"/>
          </a:solidFill>
          <a:ln>
            <a:solidFill>
              <a:srgbClr val="FFA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F179B192-BC6B-C845-89CE-BD5F75570924}"/>
              </a:ext>
            </a:extLst>
          </p:cNvPr>
          <p:cNvSpPr/>
          <p:nvPr/>
        </p:nvSpPr>
        <p:spPr>
          <a:xfrm>
            <a:off x="3539981" y="4929535"/>
            <a:ext cx="91440" cy="91440"/>
          </a:xfrm>
          <a:prstGeom prst="ellipse">
            <a:avLst/>
          </a:prstGeom>
          <a:solidFill>
            <a:srgbClr val="FFA700"/>
          </a:solidFill>
          <a:ln>
            <a:solidFill>
              <a:srgbClr val="FFA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6D7D93C5-42E3-2A42-96E0-FC73E5130B27}"/>
              </a:ext>
            </a:extLst>
          </p:cNvPr>
          <p:cNvSpPr/>
          <p:nvPr/>
        </p:nvSpPr>
        <p:spPr>
          <a:xfrm>
            <a:off x="3675755" y="4924419"/>
            <a:ext cx="91440" cy="91440"/>
          </a:xfrm>
          <a:prstGeom prst="ellipse">
            <a:avLst/>
          </a:prstGeom>
          <a:solidFill>
            <a:srgbClr val="FFA700"/>
          </a:solidFill>
          <a:ln>
            <a:solidFill>
              <a:srgbClr val="FFA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4AD3AFC1-AF22-EF4E-B155-40FDB2D65BF2}"/>
              </a:ext>
            </a:extLst>
          </p:cNvPr>
          <p:cNvSpPr/>
          <p:nvPr/>
        </p:nvSpPr>
        <p:spPr>
          <a:xfrm>
            <a:off x="3475391" y="4780666"/>
            <a:ext cx="91440" cy="91440"/>
          </a:xfrm>
          <a:prstGeom prst="ellipse">
            <a:avLst/>
          </a:prstGeom>
          <a:solidFill>
            <a:srgbClr val="FFA700"/>
          </a:solidFill>
          <a:ln>
            <a:solidFill>
              <a:srgbClr val="FFA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B4D682B7-419D-6D4D-805C-0DD713AD3B74}"/>
              </a:ext>
            </a:extLst>
          </p:cNvPr>
          <p:cNvSpPr/>
          <p:nvPr/>
        </p:nvSpPr>
        <p:spPr>
          <a:xfrm>
            <a:off x="3625021" y="4781097"/>
            <a:ext cx="91440" cy="91440"/>
          </a:xfrm>
          <a:prstGeom prst="ellipse">
            <a:avLst/>
          </a:prstGeom>
          <a:solidFill>
            <a:srgbClr val="FFA700"/>
          </a:solidFill>
          <a:ln>
            <a:solidFill>
              <a:srgbClr val="FFA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130F2F7A-5EB0-4745-A852-7F97DEBB30DB}"/>
              </a:ext>
            </a:extLst>
          </p:cNvPr>
          <p:cNvSpPr/>
          <p:nvPr/>
        </p:nvSpPr>
        <p:spPr>
          <a:xfrm>
            <a:off x="3769108" y="4784296"/>
            <a:ext cx="91440" cy="91440"/>
          </a:xfrm>
          <a:prstGeom prst="ellipse">
            <a:avLst/>
          </a:prstGeom>
          <a:solidFill>
            <a:srgbClr val="FFA700"/>
          </a:solidFill>
          <a:ln>
            <a:solidFill>
              <a:srgbClr val="FFA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958C6AD6-2002-3845-B033-CF442D77E0F9}"/>
              </a:ext>
            </a:extLst>
          </p:cNvPr>
          <p:cNvSpPr/>
          <p:nvPr/>
        </p:nvSpPr>
        <p:spPr>
          <a:xfrm>
            <a:off x="6375914" y="5893678"/>
            <a:ext cx="91440" cy="91440"/>
          </a:xfrm>
          <a:prstGeom prst="ellipse">
            <a:avLst/>
          </a:prstGeom>
          <a:solidFill>
            <a:srgbClr val="38648B"/>
          </a:solidFill>
          <a:ln>
            <a:solidFill>
              <a:srgbClr val="386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5AC14A4E-4938-B541-83CB-0B7F073CD37C}"/>
              </a:ext>
            </a:extLst>
          </p:cNvPr>
          <p:cNvSpPr/>
          <p:nvPr/>
        </p:nvSpPr>
        <p:spPr>
          <a:xfrm>
            <a:off x="6511688" y="5888562"/>
            <a:ext cx="91440" cy="91440"/>
          </a:xfrm>
          <a:prstGeom prst="ellipse">
            <a:avLst/>
          </a:prstGeom>
          <a:solidFill>
            <a:srgbClr val="38648B"/>
          </a:solidFill>
          <a:ln>
            <a:solidFill>
              <a:srgbClr val="386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ABE527B0-D8DA-8744-B7B0-64540C270CDF}"/>
              </a:ext>
            </a:extLst>
          </p:cNvPr>
          <p:cNvSpPr/>
          <p:nvPr/>
        </p:nvSpPr>
        <p:spPr>
          <a:xfrm>
            <a:off x="6295558" y="6012826"/>
            <a:ext cx="91440" cy="91440"/>
          </a:xfrm>
          <a:prstGeom prst="ellipse">
            <a:avLst/>
          </a:prstGeom>
          <a:solidFill>
            <a:srgbClr val="38648B"/>
          </a:solidFill>
          <a:ln>
            <a:solidFill>
              <a:srgbClr val="386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146FAD52-3BAC-4E4F-BFEF-A9478334DF1A}"/>
              </a:ext>
            </a:extLst>
          </p:cNvPr>
          <p:cNvSpPr/>
          <p:nvPr/>
        </p:nvSpPr>
        <p:spPr>
          <a:xfrm>
            <a:off x="6445188" y="6013257"/>
            <a:ext cx="91440" cy="91440"/>
          </a:xfrm>
          <a:prstGeom prst="ellipse">
            <a:avLst/>
          </a:prstGeom>
          <a:solidFill>
            <a:srgbClr val="38648B"/>
          </a:solidFill>
          <a:ln>
            <a:solidFill>
              <a:srgbClr val="386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0A763C24-0751-EB4B-86F6-3435853C80EE}"/>
              </a:ext>
            </a:extLst>
          </p:cNvPr>
          <p:cNvSpPr/>
          <p:nvPr/>
        </p:nvSpPr>
        <p:spPr>
          <a:xfrm>
            <a:off x="6589275" y="6016456"/>
            <a:ext cx="91440" cy="91440"/>
          </a:xfrm>
          <a:prstGeom prst="ellipse">
            <a:avLst/>
          </a:prstGeom>
          <a:solidFill>
            <a:srgbClr val="38648B"/>
          </a:solidFill>
          <a:ln>
            <a:solidFill>
              <a:srgbClr val="386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36A6A38C-44D3-C045-A52A-6C97B78FD193}"/>
              </a:ext>
            </a:extLst>
          </p:cNvPr>
          <p:cNvSpPr/>
          <p:nvPr/>
        </p:nvSpPr>
        <p:spPr>
          <a:xfrm>
            <a:off x="6362774" y="6306213"/>
            <a:ext cx="91440" cy="91440"/>
          </a:xfrm>
          <a:prstGeom prst="ellipse">
            <a:avLst/>
          </a:prstGeom>
          <a:solidFill>
            <a:srgbClr val="38648B"/>
          </a:solidFill>
          <a:ln>
            <a:solidFill>
              <a:srgbClr val="386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A0DFE7BF-63AB-0545-8376-79667CF60A0F}"/>
              </a:ext>
            </a:extLst>
          </p:cNvPr>
          <p:cNvSpPr/>
          <p:nvPr/>
        </p:nvSpPr>
        <p:spPr>
          <a:xfrm>
            <a:off x="6498548" y="6301097"/>
            <a:ext cx="91440" cy="91440"/>
          </a:xfrm>
          <a:prstGeom prst="ellipse">
            <a:avLst/>
          </a:prstGeom>
          <a:solidFill>
            <a:srgbClr val="38648B"/>
          </a:solidFill>
          <a:ln>
            <a:solidFill>
              <a:srgbClr val="386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A2E3F101-5F30-5142-83E8-7872AE3E576B}"/>
              </a:ext>
            </a:extLst>
          </p:cNvPr>
          <p:cNvSpPr/>
          <p:nvPr/>
        </p:nvSpPr>
        <p:spPr>
          <a:xfrm>
            <a:off x="6298184" y="6157344"/>
            <a:ext cx="91440" cy="91440"/>
          </a:xfrm>
          <a:prstGeom prst="ellipse">
            <a:avLst/>
          </a:prstGeom>
          <a:solidFill>
            <a:srgbClr val="38648B"/>
          </a:solidFill>
          <a:ln>
            <a:solidFill>
              <a:srgbClr val="386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1D7CA209-6FC8-D844-B8F8-4FAB0223AA0B}"/>
              </a:ext>
            </a:extLst>
          </p:cNvPr>
          <p:cNvSpPr/>
          <p:nvPr/>
        </p:nvSpPr>
        <p:spPr>
          <a:xfrm>
            <a:off x="6447814" y="6157775"/>
            <a:ext cx="91440" cy="91440"/>
          </a:xfrm>
          <a:prstGeom prst="ellipse">
            <a:avLst/>
          </a:prstGeom>
          <a:solidFill>
            <a:srgbClr val="38648B"/>
          </a:solidFill>
          <a:ln>
            <a:solidFill>
              <a:srgbClr val="386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3891ABBF-8EF9-394C-8FFB-9121D2CF0CD6}"/>
              </a:ext>
            </a:extLst>
          </p:cNvPr>
          <p:cNvSpPr/>
          <p:nvPr/>
        </p:nvSpPr>
        <p:spPr>
          <a:xfrm>
            <a:off x="6591901" y="6160974"/>
            <a:ext cx="91440" cy="91440"/>
          </a:xfrm>
          <a:prstGeom prst="ellipse">
            <a:avLst/>
          </a:prstGeom>
          <a:solidFill>
            <a:srgbClr val="38648B"/>
          </a:solidFill>
          <a:ln>
            <a:solidFill>
              <a:srgbClr val="386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9EC55F09-C022-9C48-926F-BBEF3D1380C0}"/>
              </a:ext>
            </a:extLst>
          </p:cNvPr>
          <p:cNvSpPr/>
          <p:nvPr/>
        </p:nvSpPr>
        <p:spPr>
          <a:xfrm>
            <a:off x="9202666" y="4524264"/>
            <a:ext cx="91440" cy="91440"/>
          </a:xfrm>
          <a:prstGeom prst="ellipse">
            <a:avLst/>
          </a:prstGeom>
          <a:solidFill>
            <a:srgbClr val="864104"/>
          </a:solidFill>
          <a:ln>
            <a:solidFill>
              <a:srgbClr val="8641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8D3D0615-CEDA-2F49-93B7-0452CA3BFD0A}"/>
              </a:ext>
            </a:extLst>
          </p:cNvPr>
          <p:cNvSpPr/>
          <p:nvPr/>
        </p:nvSpPr>
        <p:spPr>
          <a:xfrm>
            <a:off x="9122310" y="4643412"/>
            <a:ext cx="91440" cy="91440"/>
          </a:xfrm>
          <a:prstGeom prst="ellipse">
            <a:avLst/>
          </a:prstGeom>
          <a:solidFill>
            <a:srgbClr val="864104"/>
          </a:solidFill>
          <a:ln>
            <a:solidFill>
              <a:srgbClr val="8641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82D56D3D-A42A-D942-8255-78F2FC85AD81}"/>
              </a:ext>
            </a:extLst>
          </p:cNvPr>
          <p:cNvSpPr/>
          <p:nvPr/>
        </p:nvSpPr>
        <p:spPr>
          <a:xfrm>
            <a:off x="9271940" y="4643843"/>
            <a:ext cx="91440" cy="91440"/>
          </a:xfrm>
          <a:prstGeom prst="ellipse">
            <a:avLst/>
          </a:prstGeom>
          <a:solidFill>
            <a:srgbClr val="864104"/>
          </a:solidFill>
          <a:ln>
            <a:solidFill>
              <a:srgbClr val="8641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86F460CF-0D0F-934E-99F7-00CCF43750B2}"/>
              </a:ext>
            </a:extLst>
          </p:cNvPr>
          <p:cNvSpPr/>
          <p:nvPr/>
        </p:nvSpPr>
        <p:spPr>
          <a:xfrm>
            <a:off x="9189526" y="4936799"/>
            <a:ext cx="91440" cy="91440"/>
          </a:xfrm>
          <a:prstGeom prst="ellipse">
            <a:avLst/>
          </a:prstGeom>
          <a:solidFill>
            <a:srgbClr val="864104"/>
          </a:solidFill>
          <a:ln>
            <a:solidFill>
              <a:srgbClr val="8641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3024566A-7EF8-D849-A909-63AE4F66DF87}"/>
              </a:ext>
            </a:extLst>
          </p:cNvPr>
          <p:cNvSpPr/>
          <p:nvPr/>
        </p:nvSpPr>
        <p:spPr>
          <a:xfrm>
            <a:off x="9124936" y="4787930"/>
            <a:ext cx="91440" cy="91440"/>
          </a:xfrm>
          <a:prstGeom prst="ellipse">
            <a:avLst/>
          </a:prstGeom>
          <a:solidFill>
            <a:srgbClr val="864104"/>
          </a:solidFill>
          <a:ln>
            <a:solidFill>
              <a:srgbClr val="8641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23C1405F-1825-914A-B334-5C72481662C7}"/>
              </a:ext>
            </a:extLst>
          </p:cNvPr>
          <p:cNvSpPr/>
          <p:nvPr/>
        </p:nvSpPr>
        <p:spPr>
          <a:xfrm>
            <a:off x="9274566" y="4788361"/>
            <a:ext cx="91440" cy="91440"/>
          </a:xfrm>
          <a:prstGeom prst="ellipse">
            <a:avLst/>
          </a:prstGeom>
          <a:solidFill>
            <a:srgbClr val="864104"/>
          </a:solidFill>
          <a:ln>
            <a:solidFill>
              <a:srgbClr val="8641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148" descr="A picture containing drawing&#10;&#10;Description automatically generated">
            <a:extLst>
              <a:ext uri="{FF2B5EF4-FFF2-40B4-BE49-F238E27FC236}">
                <a16:creationId xmlns:a16="http://schemas.microsoft.com/office/drawing/2014/main" id="{B05CB04A-A653-EF4B-A24A-4854DBBA5603}"/>
              </a:ext>
            </a:extLst>
          </p:cNvPr>
          <p:cNvPicPr>
            <a:picLocks noChangeAspect="1"/>
          </p:cNvPicPr>
          <p:nvPr/>
        </p:nvPicPr>
        <p:blipFill>
          <a:blip r:embed="rId4"/>
          <a:stretch>
            <a:fillRect/>
          </a:stretch>
        </p:blipFill>
        <p:spPr>
          <a:xfrm>
            <a:off x="690777" y="5823976"/>
            <a:ext cx="793374" cy="477121"/>
          </a:xfrm>
          <a:prstGeom prst="rect">
            <a:avLst/>
          </a:prstGeom>
        </p:spPr>
      </p:pic>
      <p:sp>
        <p:nvSpPr>
          <p:cNvPr id="150" name="TextBox 149">
            <a:extLst>
              <a:ext uri="{FF2B5EF4-FFF2-40B4-BE49-F238E27FC236}">
                <a16:creationId xmlns:a16="http://schemas.microsoft.com/office/drawing/2014/main" id="{B433DBF0-8A2E-C74A-A392-3268938EE3CD}"/>
              </a:ext>
            </a:extLst>
          </p:cNvPr>
          <p:cNvSpPr txBox="1"/>
          <p:nvPr/>
        </p:nvSpPr>
        <p:spPr>
          <a:xfrm>
            <a:off x="2267651" y="5577508"/>
            <a:ext cx="662496" cy="369332"/>
          </a:xfrm>
          <a:prstGeom prst="rect">
            <a:avLst/>
          </a:prstGeom>
          <a:noFill/>
        </p:spPr>
        <p:txBody>
          <a:bodyPr wrap="square" rtlCol="0">
            <a:spAutoFit/>
          </a:bodyPr>
          <a:lstStyle/>
          <a:p>
            <a:r>
              <a:rPr lang="en-US" dirty="0"/>
              <a:t>0hr</a:t>
            </a:r>
          </a:p>
        </p:txBody>
      </p:sp>
      <p:sp>
        <p:nvSpPr>
          <p:cNvPr id="151" name="TextBox 150">
            <a:extLst>
              <a:ext uri="{FF2B5EF4-FFF2-40B4-BE49-F238E27FC236}">
                <a16:creationId xmlns:a16="http://schemas.microsoft.com/office/drawing/2014/main" id="{1E9B7944-DD44-7D4B-8BE9-61356B19D423}"/>
              </a:ext>
            </a:extLst>
          </p:cNvPr>
          <p:cNvSpPr txBox="1"/>
          <p:nvPr/>
        </p:nvSpPr>
        <p:spPr>
          <a:xfrm>
            <a:off x="2796457" y="5586504"/>
            <a:ext cx="810657" cy="369332"/>
          </a:xfrm>
          <a:prstGeom prst="rect">
            <a:avLst/>
          </a:prstGeom>
          <a:noFill/>
        </p:spPr>
        <p:txBody>
          <a:bodyPr wrap="square" rtlCol="0">
            <a:spAutoFit/>
          </a:bodyPr>
          <a:lstStyle/>
          <a:p>
            <a:r>
              <a:rPr lang="en-US" dirty="0"/>
              <a:t>1/2hr</a:t>
            </a:r>
          </a:p>
        </p:txBody>
      </p:sp>
      <p:sp>
        <p:nvSpPr>
          <p:cNvPr id="153" name="TextBox 152">
            <a:extLst>
              <a:ext uri="{FF2B5EF4-FFF2-40B4-BE49-F238E27FC236}">
                <a16:creationId xmlns:a16="http://schemas.microsoft.com/office/drawing/2014/main" id="{718F9274-1BC5-FE47-9DA9-C47D08A0089A}"/>
              </a:ext>
            </a:extLst>
          </p:cNvPr>
          <p:cNvSpPr txBox="1"/>
          <p:nvPr/>
        </p:nvSpPr>
        <p:spPr>
          <a:xfrm>
            <a:off x="-141987" y="3842949"/>
            <a:ext cx="3025531" cy="369332"/>
          </a:xfrm>
          <a:prstGeom prst="rect">
            <a:avLst/>
          </a:prstGeom>
          <a:noFill/>
        </p:spPr>
        <p:txBody>
          <a:bodyPr wrap="square" rtlCol="0">
            <a:spAutoFit/>
          </a:bodyPr>
          <a:lstStyle/>
          <a:p>
            <a:pPr algn="ctr"/>
            <a:r>
              <a:rPr lang="en-US" dirty="0"/>
              <a:t>Acute Exercise Cohorts</a:t>
            </a:r>
          </a:p>
        </p:txBody>
      </p:sp>
      <p:sp>
        <p:nvSpPr>
          <p:cNvPr id="154" name="TextBox 153">
            <a:extLst>
              <a:ext uri="{FF2B5EF4-FFF2-40B4-BE49-F238E27FC236}">
                <a16:creationId xmlns:a16="http://schemas.microsoft.com/office/drawing/2014/main" id="{0580FD25-51F3-5F45-A8DD-E964D416072F}"/>
              </a:ext>
            </a:extLst>
          </p:cNvPr>
          <p:cNvSpPr txBox="1"/>
          <p:nvPr/>
        </p:nvSpPr>
        <p:spPr>
          <a:xfrm>
            <a:off x="-196418" y="6388468"/>
            <a:ext cx="3025531" cy="369332"/>
          </a:xfrm>
          <a:prstGeom prst="rect">
            <a:avLst/>
          </a:prstGeom>
          <a:noFill/>
        </p:spPr>
        <p:txBody>
          <a:bodyPr wrap="square" rtlCol="0">
            <a:spAutoFit/>
          </a:bodyPr>
          <a:lstStyle/>
          <a:p>
            <a:pPr algn="ctr"/>
            <a:r>
              <a:rPr lang="en-US" dirty="0"/>
              <a:t>Sedentary Cohorts</a:t>
            </a:r>
          </a:p>
        </p:txBody>
      </p:sp>
      <p:sp>
        <p:nvSpPr>
          <p:cNvPr id="155" name="TextBox 154">
            <a:extLst>
              <a:ext uri="{FF2B5EF4-FFF2-40B4-BE49-F238E27FC236}">
                <a16:creationId xmlns:a16="http://schemas.microsoft.com/office/drawing/2014/main" id="{D64F2A59-96E7-D341-8863-B3C96466447C}"/>
              </a:ext>
            </a:extLst>
          </p:cNvPr>
          <p:cNvSpPr txBox="1"/>
          <p:nvPr/>
        </p:nvSpPr>
        <p:spPr>
          <a:xfrm>
            <a:off x="3504887" y="5598644"/>
            <a:ext cx="550903" cy="369332"/>
          </a:xfrm>
          <a:prstGeom prst="rect">
            <a:avLst/>
          </a:prstGeom>
          <a:noFill/>
        </p:spPr>
        <p:txBody>
          <a:bodyPr wrap="square" rtlCol="0">
            <a:spAutoFit/>
          </a:bodyPr>
          <a:lstStyle/>
          <a:p>
            <a:r>
              <a:rPr lang="en-US" dirty="0"/>
              <a:t>1hr</a:t>
            </a:r>
          </a:p>
        </p:txBody>
      </p:sp>
      <p:sp>
        <p:nvSpPr>
          <p:cNvPr id="158" name="Rectangle 157">
            <a:extLst>
              <a:ext uri="{FF2B5EF4-FFF2-40B4-BE49-F238E27FC236}">
                <a16:creationId xmlns:a16="http://schemas.microsoft.com/office/drawing/2014/main" id="{0A089CCC-652A-C248-AC80-54E12637BBE8}"/>
              </a:ext>
            </a:extLst>
          </p:cNvPr>
          <p:cNvSpPr/>
          <p:nvPr/>
        </p:nvSpPr>
        <p:spPr>
          <a:xfrm>
            <a:off x="2051586" y="5202671"/>
            <a:ext cx="457200" cy="10160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TextBox 158">
            <a:extLst>
              <a:ext uri="{FF2B5EF4-FFF2-40B4-BE49-F238E27FC236}">
                <a16:creationId xmlns:a16="http://schemas.microsoft.com/office/drawing/2014/main" id="{22A7F313-0740-5548-845A-D6D2496083BD}"/>
              </a:ext>
            </a:extLst>
          </p:cNvPr>
          <p:cNvSpPr txBox="1"/>
          <p:nvPr/>
        </p:nvSpPr>
        <p:spPr>
          <a:xfrm>
            <a:off x="4896780" y="5586504"/>
            <a:ext cx="625172" cy="369332"/>
          </a:xfrm>
          <a:prstGeom prst="rect">
            <a:avLst/>
          </a:prstGeom>
          <a:noFill/>
        </p:spPr>
        <p:txBody>
          <a:bodyPr wrap="square" rtlCol="0">
            <a:spAutoFit/>
          </a:bodyPr>
          <a:lstStyle/>
          <a:p>
            <a:r>
              <a:rPr lang="en-US" dirty="0"/>
              <a:t>4hr</a:t>
            </a:r>
          </a:p>
        </p:txBody>
      </p:sp>
      <p:sp>
        <p:nvSpPr>
          <p:cNvPr id="160" name="TextBox 159">
            <a:extLst>
              <a:ext uri="{FF2B5EF4-FFF2-40B4-BE49-F238E27FC236}">
                <a16:creationId xmlns:a16="http://schemas.microsoft.com/office/drawing/2014/main" id="{02FEA8D9-3BDC-014A-B7CD-BD72B80BF0ED}"/>
              </a:ext>
            </a:extLst>
          </p:cNvPr>
          <p:cNvSpPr txBox="1"/>
          <p:nvPr/>
        </p:nvSpPr>
        <p:spPr>
          <a:xfrm>
            <a:off x="6322725" y="5554608"/>
            <a:ext cx="696345" cy="369332"/>
          </a:xfrm>
          <a:prstGeom prst="rect">
            <a:avLst/>
          </a:prstGeom>
          <a:noFill/>
        </p:spPr>
        <p:txBody>
          <a:bodyPr wrap="square" rtlCol="0">
            <a:spAutoFit/>
          </a:bodyPr>
          <a:lstStyle/>
          <a:p>
            <a:r>
              <a:rPr lang="en-US" dirty="0"/>
              <a:t>7hr</a:t>
            </a:r>
          </a:p>
        </p:txBody>
      </p:sp>
      <p:sp>
        <p:nvSpPr>
          <p:cNvPr id="161" name="TextBox 160">
            <a:extLst>
              <a:ext uri="{FF2B5EF4-FFF2-40B4-BE49-F238E27FC236}">
                <a16:creationId xmlns:a16="http://schemas.microsoft.com/office/drawing/2014/main" id="{B2C84521-2279-5749-B341-AF8CD6664886}"/>
              </a:ext>
            </a:extLst>
          </p:cNvPr>
          <p:cNvSpPr txBox="1"/>
          <p:nvPr/>
        </p:nvSpPr>
        <p:spPr>
          <a:xfrm>
            <a:off x="7607530" y="5566353"/>
            <a:ext cx="726989" cy="369332"/>
          </a:xfrm>
          <a:prstGeom prst="rect">
            <a:avLst/>
          </a:prstGeom>
          <a:noFill/>
        </p:spPr>
        <p:txBody>
          <a:bodyPr wrap="square" rtlCol="0">
            <a:spAutoFit/>
          </a:bodyPr>
          <a:lstStyle/>
          <a:p>
            <a:r>
              <a:rPr lang="en-US" dirty="0"/>
              <a:t>24hr</a:t>
            </a:r>
          </a:p>
        </p:txBody>
      </p:sp>
      <p:sp>
        <p:nvSpPr>
          <p:cNvPr id="162" name="TextBox 161">
            <a:extLst>
              <a:ext uri="{FF2B5EF4-FFF2-40B4-BE49-F238E27FC236}">
                <a16:creationId xmlns:a16="http://schemas.microsoft.com/office/drawing/2014/main" id="{A8DE831A-7999-124D-882F-0FEFDF91EC9D}"/>
              </a:ext>
            </a:extLst>
          </p:cNvPr>
          <p:cNvSpPr txBox="1"/>
          <p:nvPr/>
        </p:nvSpPr>
        <p:spPr>
          <a:xfrm>
            <a:off x="9068537" y="5555749"/>
            <a:ext cx="664626" cy="369332"/>
          </a:xfrm>
          <a:prstGeom prst="rect">
            <a:avLst/>
          </a:prstGeom>
          <a:noFill/>
        </p:spPr>
        <p:txBody>
          <a:bodyPr wrap="square" rtlCol="0">
            <a:spAutoFit/>
          </a:bodyPr>
          <a:lstStyle/>
          <a:p>
            <a:r>
              <a:rPr lang="en-US" dirty="0"/>
              <a:t>48hr</a:t>
            </a:r>
          </a:p>
        </p:txBody>
      </p:sp>
      <p:sp>
        <p:nvSpPr>
          <p:cNvPr id="135" name="Oval 134">
            <a:extLst>
              <a:ext uri="{FF2B5EF4-FFF2-40B4-BE49-F238E27FC236}">
                <a16:creationId xmlns:a16="http://schemas.microsoft.com/office/drawing/2014/main" id="{A518BBF1-1A3E-E24A-9B41-892E19B79D6F}"/>
              </a:ext>
            </a:extLst>
          </p:cNvPr>
          <p:cNvSpPr/>
          <p:nvPr/>
        </p:nvSpPr>
        <p:spPr>
          <a:xfrm>
            <a:off x="6435733" y="4519928"/>
            <a:ext cx="91440" cy="91440"/>
          </a:xfrm>
          <a:prstGeom prst="ellipse">
            <a:avLst/>
          </a:prstGeom>
          <a:solidFill>
            <a:srgbClr val="EE7408"/>
          </a:solidFill>
          <a:ln>
            <a:solidFill>
              <a:srgbClr val="FD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F417E0F1-A43B-C64D-AB48-8B6CE4CE680F}"/>
              </a:ext>
            </a:extLst>
          </p:cNvPr>
          <p:cNvSpPr/>
          <p:nvPr/>
        </p:nvSpPr>
        <p:spPr>
          <a:xfrm>
            <a:off x="6355377" y="4639076"/>
            <a:ext cx="91440" cy="91440"/>
          </a:xfrm>
          <a:prstGeom prst="ellipse">
            <a:avLst/>
          </a:prstGeom>
          <a:solidFill>
            <a:srgbClr val="EE7408"/>
          </a:solidFill>
          <a:ln>
            <a:solidFill>
              <a:srgbClr val="FD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CE2C7E3D-C351-B94D-B3E9-673622534DF3}"/>
              </a:ext>
            </a:extLst>
          </p:cNvPr>
          <p:cNvSpPr/>
          <p:nvPr/>
        </p:nvSpPr>
        <p:spPr>
          <a:xfrm>
            <a:off x="6505007" y="4639507"/>
            <a:ext cx="91440" cy="91440"/>
          </a:xfrm>
          <a:prstGeom prst="ellipse">
            <a:avLst/>
          </a:prstGeom>
          <a:solidFill>
            <a:srgbClr val="EE7408"/>
          </a:solidFill>
          <a:ln>
            <a:solidFill>
              <a:srgbClr val="FD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CF7EC2C7-0BDD-D847-A4D9-632BAA4813CF}"/>
              </a:ext>
            </a:extLst>
          </p:cNvPr>
          <p:cNvSpPr/>
          <p:nvPr/>
        </p:nvSpPr>
        <p:spPr>
          <a:xfrm>
            <a:off x="6422593" y="4932463"/>
            <a:ext cx="91440" cy="91440"/>
          </a:xfrm>
          <a:prstGeom prst="ellipse">
            <a:avLst/>
          </a:prstGeom>
          <a:solidFill>
            <a:srgbClr val="EE7408"/>
          </a:solidFill>
          <a:ln>
            <a:solidFill>
              <a:srgbClr val="FD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2D9DA7CB-9EA7-8A4D-ADD0-315258B5C980}"/>
              </a:ext>
            </a:extLst>
          </p:cNvPr>
          <p:cNvSpPr/>
          <p:nvPr/>
        </p:nvSpPr>
        <p:spPr>
          <a:xfrm>
            <a:off x="6358003" y="4783594"/>
            <a:ext cx="91440" cy="91440"/>
          </a:xfrm>
          <a:prstGeom prst="ellipse">
            <a:avLst/>
          </a:prstGeom>
          <a:solidFill>
            <a:srgbClr val="EE7408"/>
          </a:solidFill>
          <a:ln>
            <a:solidFill>
              <a:srgbClr val="FD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615CF85A-28DF-0141-B79D-700F26764341}"/>
              </a:ext>
            </a:extLst>
          </p:cNvPr>
          <p:cNvSpPr/>
          <p:nvPr/>
        </p:nvSpPr>
        <p:spPr>
          <a:xfrm>
            <a:off x="6507633" y="4784025"/>
            <a:ext cx="91440" cy="91440"/>
          </a:xfrm>
          <a:prstGeom prst="ellipse">
            <a:avLst/>
          </a:prstGeom>
          <a:solidFill>
            <a:srgbClr val="EE7408"/>
          </a:solidFill>
          <a:ln>
            <a:solidFill>
              <a:srgbClr val="FD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Title 1">
            <a:extLst>
              <a:ext uri="{FF2B5EF4-FFF2-40B4-BE49-F238E27FC236}">
                <a16:creationId xmlns:a16="http://schemas.microsoft.com/office/drawing/2014/main" id="{1E6C7F07-3ECB-FD49-8FEB-68A1767EA035}"/>
              </a:ext>
            </a:extLst>
          </p:cNvPr>
          <p:cNvSpPr txBox="1">
            <a:spLocks/>
          </p:cNvSpPr>
          <p:nvPr/>
        </p:nvSpPr>
        <p:spPr>
          <a:xfrm>
            <a:off x="0" y="-326177"/>
            <a:ext cx="121005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Control Groups Demonstrate Differential Counts</a:t>
            </a:r>
          </a:p>
        </p:txBody>
      </p:sp>
      <p:sp>
        <p:nvSpPr>
          <p:cNvPr id="2" name="Oval 1">
            <a:extLst>
              <a:ext uri="{FF2B5EF4-FFF2-40B4-BE49-F238E27FC236}">
                <a16:creationId xmlns:a16="http://schemas.microsoft.com/office/drawing/2014/main" id="{0B9BF225-B06D-5547-B2FC-6C021C537355}"/>
              </a:ext>
            </a:extLst>
          </p:cNvPr>
          <p:cNvSpPr/>
          <p:nvPr/>
        </p:nvSpPr>
        <p:spPr>
          <a:xfrm>
            <a:off x="1736682" y="5773555"/>
            <a:ext cx="575659" cy="674530"/>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FE0FADEE-E48E-8745-A33E-33CA98BEE2A1}"/>
              </a:ext>
            </a:extLst>
          </p:cNvPr>
          <p:cNvSpPr/>
          <p:nvPr/>
        </p:nvSpPr>
        <p:spPr>
          <a:xfrm>
            <a:off x="6199487" y="5824241"/>
            <a:ext cx="575659" cy="674530"/>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4" name="Straight Connector 133">
            <a:extLst>
              <a:ext uri="{FF2B5EF4-FFF2-40B4-BE49-F238E27FC236}">
                <a16:creationId xmlns:a16="http://schemas.microsoft.com/office/drawing/2014/main" id="{2E287238-EEB0-9D4F-8640-3255B84D2DF1}"/>
              </a:ext>
            </a:extLst>
          </p:cNvPr>
          <p:cNvCxnSpPr>
            <a:cxnSpLocks/>
            <a:endCxn id="2" idx="0"/>
          </p:cNvCxnSpPr>
          <p:nvPr/>
        </p:nvCxnSpPr>
        <p:spPr>
          <a:xfrm flipH="1">
            <a:off x="2024512" y="3995057"/>
            <a:ext cx="1755823" cy="1778498"/>
          </a:xfrm>
          <a:prstGeom prst="line">
            <a:avLst/>
          </a:prstGeom>
          <a:ln w="19050">
            <a:solidFill>
              <a:schemeClr val="tx1"/>
            </a:solidFill>
            <a:prstDash val="dash"/>
            <a:headEnd type="triangl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D28021D-C973-6F43-91B0-3DE047C9FFF5}"/>
              </a:ext>
            </a:extLst>
          </p:cNvPr>
          <p:cNvCxnSpPr>
            <a:cxnSpLocks/>
            <a:stCxn id="152" idx="4"/>
            <a:endCxn id="133" idx="1"/>
          </p:cNvCxnSpPr>
          <p:nvPr/>
        </p:nvCxnSpPr>
        <p:spPr>
          <a:xfrm>
            <a:off x="4372121" y="1741362"/>
            <a:ext cx="1911669" cy="4181662"/>
          </a:xfrm>
          <a:prstGeom prst="line">
            <a:avLst/>
          </a:prstGeom>
          <a:ln w="19050">
            <a:solidFill>
              <a:schemeClr val="tx1"/>
            </a:solidFill>
            <a:prstDash val="dash"/>
            <a:headEnd type="triangle"/>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E0F73304-40E7-A94C-AB8F-7DE6B56EEA8D}"/>
              </a:ext>
            </a:extLst>
          </p:cNvPr>
          <p:cNvSpPr/>
          <p:nvPr/>
        </p:nvSpPr>
        <p:spPr>
          <a:xfrm>
            <a:off x="3713835" y="3305528"/>
            <a:ext cx="341955" cy="799266"/>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3D78DFC9-F315-0445-8EB6-AACD44800072}"/>
              </a:ext>
            </a:extLst>
          </p:cNvPr>
          <p:cNvSpPr/>
          <p:nvPr/>
        </p:nvSpPr>
        <p:spPr>
          <a:xfrm>
            <a:off x="4201143" y="942096"/>
            <a:ext cx="341955" cy="799266"/>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3003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60AE0-04A7-E44C-8C62-264C0C550091}"/>
              </a:ext>
            </a:extLst>
          </p:cNvPr>
          <p:cNvSpPr>
            <a:spLocks noGrp="1"/>
          </p:cNvSpPr>
          <p:nvPr>
            <p:ph type="title"/>
          </p:nvPr>
        </p:nvSpPr>
        <p:spPr>
          <a:xfrm>
            <a:off x="694909" y="-43592"/>
            <a:ext cx="10515600" cy="1325563"/>
          </a:xfrm>
        </p:spPr>
        <p:txBody>
          <a:bodyPr/>
          <a:lstStyle/>
          <a:p>
            <a:pPr algn="ctr"/>
            <a:r>
              <a:rPr lang="en-US" dirty="0"/>
              <a:t>Two Time Frames:</a:t>
            </a:r>
            <a:br>
              <a:rPr lang="en-US" dirty="0"/>
            </a:br>
            <a:r>
              <a:rPr lang="en-US" dirty="0"/>
              <a:t>Time Post Exercise &amp; Circadian Time</a:t>
            </a:r>
          </a:p>
        </p:txBody>
      </p:sp>
      <p:pic>
        <p:nvPicPr>
          <p:cNvPr id="4" name="Picture 3">
            <a:extLst>
              <a:ext uri="{FF2B5EF4-FFF2-40B4-BE49-F238E27FC236}">
                <a16:creationId xmlns:a16="http://schemas.microsoft.com/office/drawing/2014/main" id="{02C8695D-D05E-A643-892E-24E3C0F4594E}"/>
              </a:ext>
            </a:extLst>
          </p:cNvPr>
          <p:cNvPicPr/>
          <p:nvPr/>
        </p:nvPicPr>
        <p:blipFill>
          <a:blip r:embed="rId3"/>
          <a:stretch>
            <a:fillRect/>
          </a:stretch>
        </p:blipFill>
        <p:spPr>
          <a:xfrm>
            <a:off x="1322829" y="1383515"/>
            <a:ext cx="9317462" cy="3942586"/>
          </a:xfrm>
          <a:prstGeom prst="rect">
            <a:avLst/>
          </a:prstGeom>
          <a:ln>
            <a:solidFill>
              <a:schemeClr val="accent1"/>
            </a:solidFill>
          </a:ln>
        </p:spPr>
      </p:pic>
      <p:sp>
        <p:nvSpPr>
          <p:cNvPr id="3" name="TextBox 2">
            <a:extLst>
              <a:ext uri="{FF2B5EF4-FFF2-40B4-BE49-F238E27FC236}">
                <a16:creationId xmlns:a16="http://schemas.microsoft.com/office/drawing/2014/main" id="{3FB39026-D973-5945-828D-6CDBE5A008B9}"/>
              </a:ext>
            </a:extLst>
          </p:cNvPr>
          <p:cNvSpPr txBox="1"/>
          <p:nvPr/>
        </p:nvSpPr>
        <p:spPr>
          <a:xfrm>
            <a:off x="1752600" y="5522976"/>
            <a:ext cx="5416296" cy="1200329"/>
          </a:xfrm>
          <a:prstGeom prst="rect">
            <a:avLst/>
          </a:prstGeom>
          <a:noFill/>
        </p:spPr>
        <p:txBody>
          <a:bodyPr wrap="square" rtlCol="0">
            <a:spAutoFit/>
          </a:bodyPr>
          <a:lstStyle/>
          <a:p>
            <a:r>
              <a:rPr lang="en-US" dirty="0"/>
              <a:t>End of Event (Exercise/Control)</a:t>
            </a:r>
          </a:p>
          <a:p>
            <a:r>
              <a:rPr lang="en-US" dirty="0"/>
              <a:t>Time Between Event and Death</a:t>
            </a:r>
          </a:p>
          <a:p>
            <a:r>
              <a:rPr lang="en-US" dirty="0"/>
              <a:t>Time Between Event and Death ( &gt;=24 </a:t>
            </a:r>
            <a:r>
              <a:rPr lang="en-US" dirty="0" err="1"/>
              <a:t>hrs</a:t>
            </a:r>
            <a:r>
              <a:rPr lang="en-US" dirty="0"/>
              <a:t> )</a:t>
            </a:r>
          </a:p>
          <a:p>
            <a:endParaRPr lang="en-US" dirty="0"/>
          </a:p>
        </p:txBody>
      </p:sp>
      <p:pic>
        <p:nvPicPr>
          <p:cNvPr id="8" name="Picture 7">
            <a:extLst>
              <a:ext uri="{FF2B5EF4-FFF2-40B4-BE49-F238E27FC236}">
                <a16:creationId xmlns:a16="http://schemas.microsoft.com/office/drawing/2014/main" id="{EC605966-BB2C-3044-A6F4-C45B005EF347}"/>
              </a:ext>
            </a:extLst>
          </p:cNvPr>
          <p:cNvPicPr>
            <a:picLocks noChangeAspect="1"/>
          </p:cNvPicPr>
          <p:nvPr/>
        </p:nvPicPr>
        <p:blipFill>
          <a:blip r:embed="rId4"/>
          <a:stretch>
            <a:fillRect/>
          </a:stretch>
        </p:blipFill>
        <p:spPr>
          <a:xfrm>
            <a:off x="802184" y="5802623"/>
            <a:ext cx="990600" cy="279400"/>
          </a:xfrm>
          <a:prstGeom prst="rect">
            <a:avLst/>
          </a:prstGeom>
        </p:spPr>
      </p:pic>
      <p:pic>
        <p:nvPicPr>
          <p:cNvPr id="11" name="Picture 10" descr="A picture containing clock, meter&#10;&#10;Description automatically generated">
            <a:extLst>
              <a:ext uri="{FF2B5EF4-FFF2-40B4-BE49-F238E27FC236}">
                <a16:creationId xmlns:a16="http://schemas.microsoft.com/office/drawing/2014/main" id="{4892AFAC-7023-8B45-8AB4-7FE560DE8610}"/>
              </a:ext>
            </a:extLst>
          </p:cNvPr>
          <p:cNvPicPr>
            <a:picLocks noChangeAspect="1"/>
          </p:cNvPicPr>
          <p:nvPr/>
        </p:nvPicPr>
        <p:blipFill>
          <a:blip r:embed="rId5"/>
          <a:stretch>
            <a:fillRect/>
          </a:stretch>
        </p:blipFill>
        <p:spPr>
          <a:xfrm>
            <a:off x="1030504" y="6112141"/>
            <a:ext cx="800100" cy="330200"/>
          </a:xfrm>
          <a:prstGeom prst="rect">
            <a:avLst/>
          </a:prstGeom>
        </p:spPr>
      </p:pic>
      <p:pic>
        <p:nvPicPr>
          <p:cNvPr id="13" name="Picture 12" descr="A close up of a logo&#10;&#10;Description automatically generated">
            <a:extLst>
              <a:ext uri="{FF2B5EF4-FFF2-40B4-BE49-F238E27FC236}">
                <a16:creationId xmlns:a16="http://schemas.microsoft.com/office/drawing/2014/main" id="{46973CC4-804F-5747-AA7C-1D902D2B0C10}"/>
              </a:ext>
            </a:extLst>
          </p:cNvPr>
          <p:cNvPicPr>
            <a:picLocks noChangeAspect="1"/>
          </p:cNvPicPr>
          <p:nvPr/>
        </p:nvPicPr>
        <p:blipFill>
          <a:blip r:embed="rId6"/>
          <a:stretch>
            <a:fillRect/>
          </a:stretch>
        </p:blipFill>
        <p:spPr>
          <a:xfrm>
            <a:off x="1430554" y="5536195"/>
            <a:ext cx="317500" cy="342900"/>
          </a:xfrm>
          <a:prstGeom prst="rect">
            <a:avLst/>
          </a:prstGeom>
        </p:spPr>
      </p:pic>
      <p:pic>
        <p:nvPicPr>
          <p:cNvPr id="15" name="Picture 14">
            <a:extLst>
              <a:ext uri="{FF2B5EF4-FFF2-40B4-BE49-F238E27FC236}">
                <a16:creationId xmlns:a16="http://schemas.microsoft.com/office/drawing/2014/main" id="{CB660C89-F64D-C947-AB30-E01F7079F2C9}"/>
              </a:ext>
            </a:extLst>
          </p:cNvPr>
          <p:cNvPicPr>
            <a:picLocks noChangeAspect="1"/>
          </p:cNvPicPr>
          <p:nvPr/>
        </p:nvPicPr>
        <p:blipFill>
          <a:blip r:embed="rId7"/>
          <a:stretch>
            <a:fillRect/>
          </a:stretch>
        </p:blipFill>
        <p:spPr>
          <a:xfrm>
            <a:off x="884454" y="5949136"/>
            <a:ext cx="863600" cy="190500"/>
          </a:xfrm>
          <a:prstGeom prst="rect">
            <a:avLst/>
          </a:prstGeom>
        </p:spPr>
      </p:pic>
      <p:pic>
        <p:nvPicPr>
          <p:cNvPr id="17" name="Picture 16" descr="A picture containing table, airplane&#10;&#10;Description automatically generated">
            <a:extLst>
              <a:ext uri="{FF2B5EF4-FFF2-40B4-BE49-F238E27FC236}">
                <a16:creationId xmlns:a16="http://schemas.microsoft.com/office/drawing/2014/main" id="{3C616C2B-AE83-624F-B287-48C0092F262B}"/>
              </a:ext>
            </a:extLst>
          </p:cNvPr>
          <p:cNvPicPr>
            <a:picLocks noChangeAspect="1"/>
          </p:cNvPicPr>
          <p:nvPr/>
        </p:nvPicPr>
        <p:blipFill>
          <a:blip r:embed="rId8"/>
          <a:stretch>
            <a:fillRect/>
          </a:stretch>
        </p:blipFill>
        <p:spPr>
          <a:xfrm>
            <a:off x="1151154" y="5559121"/>
            <a:ext cx="330200" cy="304800"/>
          </a:xfrm>
          <a:prstGeom prst="rect">
            <a:avLst/>
          </a:prstGeom>
        </p:spPr>
      </p:pic>
    </p:spTree>
    <p:extLst>
      <p:ext uri="{BB962C8B-B14F-4D97-AF65-F5344CB8AC3E}">
        <p14:creationId xmlns:p14="http://schemas.microsoft.com/office/powerpoint/2010/main" val="1077986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 up of text on a white background&#10;&#10;Description automatically generated">
            <a:extLst>
              <a:ext uri="{FF2B5EF4-FFF2-40B4-BE49-F238E27FC236}">
                <a16:creationId xmlns:a16="http://schemas.microsoft.com/office/drawing/2014/main" id="{1204EBC8-7125-3040-B793-CDAEB1779C57}"/>
              </a:ext>
            </a:extLst>
          </p:cNvPr>
          <p:cNvPicPr>
            <a:picLocks noChangeAspect="1"/>
          </p:cNvPicPr>
          <p:nvPr/>
        </p:nvPicPr>
        <p:blipFill>
          <a:blip r:embed="rId2"/>
          <a:stretch>
            <a:fillRect/>
          </a:stretch>
        </p:blipFill>
        <p:spPr>
          <a:xfrm>
            <a:off x="319681" y="2677884"/>
            <a:ext cx="5515064" cy="3897993"/>
          </a:xfrm>
          <a:prstGeom prst="rect">
            <a:avLst/>
          </a:prstGeom>
        </p:spPr>
      </p:pic>
      <p:sp>
        <p:nvSpPr>
          <p:cNvPr id="14" name="Content Placeholder 2">
            <a:extLst>
              <a:ext uri="{FF2B5EF4-FFF2-40B4-BE49-F238E27FC236}">
                <a16:creationId xmlns:a16="http://schemas.microsoft.com/office/drawing/2014/main" id="{9549943D-4871-1F4F-B4BE-78A82329C8D0}"/>
              </a:ext>
            </a:extLst>
          </p:cNvPr>
          <p:cNvSpPr>
            <a:spLocks noGrp="1"/>
          </p:cNvSpPr>
          <p:nvPr>
            <p:ph idx="1"/>
          </p:nvPr>
        </p:nvSpPr>
        <p:spPr>
          <a:xfrm>
            <a:off x="115748" y="1094282"/>
            <a:ext cx="11691256" cy="1325562"/>
          </a:xfrm>
        </p:spPr>
        <p:txBody>
          <a:bodyPr anchor="b">
            <a:normAutofit fontScale="77500" lnSpcReduction="20000"/>
          </a:bodyPr>
          <a:lstStyle/>
          <a:p>
            <a:pPr marL="0" indent="0">
              <a:buNone/>
            </a:pPr>
            <a:r>
              <a:rPr lang="en-US" dirty="0"/>
              <a:t>       </a:t>
            </a:r>
            <a:r>
              <a:rPr lang="en-US" sz="3800" dirty="0"/>
              <a:t>Same data used to disentangle the two effects</a:t>
            </a:r>
          </a:p>
          <a:p>
            <a:pPr marL="0" indent="0">
              <a:buNone/>
            </a:pPr>
            <a:r>
              <a:rPr lang="en-US" sz="3800" dirty="0"/>
              <a:t>     Best modeled with 2 different time frames </a:t>
            </a:r>
          </a:p>
          <a:p>
            <a:pPr marL="0" indent="0">
              <a:buNone/>
            </a:pPr>
            <a:r>
              <a:rPr lang="en-US" sz="3800" dirty="0"/>
              <a:t>     Shuffle and rescale the x-axes</a:t>
            </a:r>
          </a:p>
        </p:txBody>
      </p:sp>
      <p:pic>
        <p:nvPicPr>
          <p:cNvPr id="16" name="Picture 15" descr="A screenshot of a cell phone&#10;&#10;Description automatically generated">
            <a:extLst>
              <a:ext uri="{FF2B5EF4-FFF2-40B4-BE49-F238E27FC236}">
                <a16:creationId xmlns:a16="http://schemas.microsoft.com/office/drawing/2014/main" id="{96267809-5D2A-0540-967A-7EBA0C22DC9C}"/>
              </a:ext>
            </a:extLst>
          </p:cNvPr>
          <p:cNvPicPr>
            <a:picLocks noChangeAspect="1"/>
          </p:cNvPicPr>
          <p:nvPr/>
        </p:nvPicPr>
        <p:blipFill>
          <a:blip r:embed="rId3"/>
          <a:stretch>
            <a:fillRect/>
          </a:stretch>
        </p:blipFill>
        <p:spPr>
          <a:xfrm>
            <a:off x="6095999" y="2677884"/>
            <a:ext cx="5515065" cy="3897993"/>
          </a:xfrm>
          <a:prstGeom prst="rect">
            <a:avLst/>
          </a:prstGeom>
        </p:spPr>
      </p:pic>
      <p:sp>
        <p:nvSpPr>
          <p:cNvPr id="17" name="Title 1">
            <a:extLst>
              <a:ext uri="{FF2B5EF4-FFF2-40B4-BE49-F238E27FC236}">
                <a16:creationId xmlns:a16="http://schemas.microsoft.com/office/drawing/2014/main" id="{10DEBE4A-4A84-2C49-8BDB-9932DA6A406A}"/>
              </a:ext>
            </a:extLst>
          </p:cNvPr>
          <p:cNvSpPr>
            <a:spLocks noGrp="1"/>
          </p:cNvSpPr>
          <p:nvPr>
            <p:ph type="title"/>
          </p:nvPr>
        </p:nvSpPr>
        <p:spPr>
          <a:xfrm>
            <a:off x="838199" y="0"/>
            <a:ext cx="10515600" cy="1325563"/>
          </a:xfrm>
        </p:spPr>
        <p:txBody>
          <a:bodyPr/>
          <a:lstStyle/>
          <a:p>
            <a:pPr algn="ctr"/>
            <a:r>
              <a:rPr lang="en-US" dirty="0"/>
              <a:t>Measuring Exercised &amp; Circadian Effects</a:t>
            </a:r>
          </a:p>
        </p:txBody>
      </p:sp>
      <p:sp>
        <p:nvSpPr>
          <p:cNvPr id="2" name="Rectangle 1">
            <a:extLst>
              <a:ext uri="{FF2B5EF4-FFF2-40B4-BE49-F238E27FC236}">
                <a16:creationId xmlns:a16="http://schemas.microsoft.com/office/drawing/2014/main" id="{A757A63F-8112-C449-9CA5-7764BF260849}"/>
              </a:ext>
            </a:extLst>
          </p:cNvPr>
          <p:cNvSpPr/>
          <p:nvPr/>
        </p:nvSpPr>
        <p:spPr>
          <a:xfrm>
            <a:off x="1648668" y="6395745"/>
            <a:ext cx="2068643" cy="329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671AFB6-CEFA-A843-B2EF-8FFBE977412B}"/>
              </a:ext>
            </a:extLst>
          </p:cNvPr>
          <p:cNvSpPr txBox="1"/>
          <p:nvPr/>
        </p:nvSpPr>
        <p:spPr>
          <a:xfrm>
            <a:off x="1204709" y="6377162"/>
            <a:ext cx="2407920" cy="369332"/>
          </a:xfrm>
          <a:prstGeom prst="rect">
            <a:avLst/>
          </a:prstGeom>
          <a:noFill/>
        </p:spPr>
        <p:txBody>
          <a:bodyPr wrap="square" rtlCol="0">
            <a:spAutoFit/>
          </a:bodyPr>
          <a:lstStyle/>
          <a:p>
            <a:pPr algn="ctr"/>
            <a:r>
              <a:rPr lang="en-US" dirty="0">
                <a:highlight>
                  <a:srgbClr val="FFFF00"/>
                </a:highlight>
              </a:rPr>
              <a:t>Hours Post Exercise</a:t>
            </a:r>
          </a:p>
        </p:txBody>
      </p:sp>
      <p:sp>
        <p:nvSpPr>
          <p:cNvPr id="8" name="Rectangle 7">
            <a:extLst>
              <a:ext uri="{FF2B5EF4-FFF2-40B4-BE49-F238E27FC236}">
                <a16:creationId xmlns:a16="http://schemas.microsoft.com/office/drawing/2014/main" id="{A65B0A76-2507-4F4E-8851-E5D28FC358BE}"/>
              </a:ext>
            </a:extLst>
          </p:cNvPr>
          <p:cNvSpPr/>
          <p:nvPr/>
        </p:nvSpPr>
        <p:spPr>
          <a:xfrm>
            <a:off x="7622748" y="6410985"/>
            <a:ext cx="2068643" cy="329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C636130-02F1-0D44-BE8E-815A9ABA463E}"/>
              </a:ext>
            </a:extLst>
          </p:cNvPr>
          <p:cNvSpPr txBox="1"/>
          <p:nvPr/>
        </p:nvSpPr>
        <p:spPr>
          <a:xfrm>
            <a:off x="7005694" y="6405950"/>
            <a:ext cx="2407920" cy="369332"/>
          </a:xfrm>
          <a:prstGeom prst="rect">
            <a:avLst/>
          </a:prstGeom>
          <a:noFill/>
        </p:spPr>
        <p:txBody>
          <a:bodyPr wrap="square" rtlCol="0">
            <a:spAutoFit/>
          </a:bodyPr>
          <a:lstStyle/>
          <a:p>
            <a:pPr algn="ctr"/>
            <a:r>
              <a:rPr lang="en-US" dirty="0">
                <a:highlight>
                  <a:srgbClr val="FFFF00"/>
                </a:highlight>
              </a:rPr>
              <a:t>Time of Day</a:t>
            </a:r>
          </a:p>
        </p:txBody>
      </p:sp>
    </p:spTree>
    <p:extLst>
      <p:ext uri="{BB962C8B-B14F-4D97-AF65-F5344CB8AC3E}">
        <p14:creationId xmlns:p14="http://schemas.microsoft.com/office/powerpoint/2010/main" val="3919561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D2072-CF7F-E141-9C0C-31AB66F9E7EC}"/>
              </a:ext>
            </a:extLst>
          </p:cNvPr>
          <p:cNvSpPr>
            <a:spLocks noGrp="1"/>
          </p:cNvSpPr>
          <p:nvPr>
            <p:ph type="title"/>
          </p:nvPr>
        </p:nvSpPr>
        <p:spPr/>
        <p:txBody>
          <a:bodyPr/>
          <a:lstStyle/>
          <a:p>
            <a:pPr algn="ctr"/>
            <a:r>
              <a:rPr lang="en-US" dirty="0"/>
              <a:t>Measuring Exercised &amp; Circadian Effects</a:t>
            </a:r>
          </a:p>
        </p:txBody>
      </p:sp>
      <p:sp>
        <p:nvSpPr>
          <p:cNvPr id="3" name="Content Placeholder 2">
            <a:extLst>
              <a:ext uri="{FF2B5EF4-FFF2-40B4-BE49-F238E27FC236}">
                <a16:creationId xmlns:a16="http://schemas.microsoft.com/office/drawing/2014/main" id="{5FA29F23-FD5D-AE4A-9F1C-624D33F0E89B}"/>
              </a:ext>
            </a:extLst>
          </p:cNvPr>
          <p:cNvSpPr>
            <a:spLocks noGrp="1"/>
          </p:cNvSpPr>
          <p:nvPr>
            <p:ph idx="1"/>
          </p:nvPr>
        </p:nvSpPr>
        <p:spPr>
          <a:xfrm>
            <a:off x="228601" y="1760312"/>
            <a:ext cx="11691256" cy="3546476"/>
          </a:xfrm>
        </p:spPr>
        <p:txBody>
          <a:bodyPr>
            <a:normAutofit/>
          </a:bodyPr>
          <a:lstStyle/>
          <a:p>
            <a:r>
              <a:rPr lang="en-US" dirty="0"/>
              <a:t>Circadian patterns may interfere with detection of exercise response</a:t>
            </a:r>
          </a:p>
          <a:p>
            <a:r>
              <a:rPr lang="en-US" dirty="0"/>
              <a:t>Difficult to disentangle the two effects</a:t>
            </a:r>
          </a:p>
          <a:p>
            <a:pPr lvl="1"/>
            <a:r>
              <a:rPr lang="en-US" dirty="0"/>
              <a:t>Seven sampling points for the Exercised group</a:t>
            </a:r>
          </a:p>
          <a:p>
            <a:pPr lvl="1"/>
            <a:r>
              <a:rPr lang="en-US" dirty="0"/>
              <a:t>Two for the Control group</a:t>
            </a:r>
          </a:p>
          <a:p>
            <a:r>
              <a:rPr lang="en-US" dirty="0"/>
              <a:t>Which effect is dominant? </a:t>
            </a:r>
          </a:p>
          <a:p>
            <a:pPr lvl="1"/>
            <a:r>
              <a:rPr lang="en-US" dirty="0"/>
              <a:t>Avoid seeking Yes/No answers</a:t>
            </a:r>
          </a:p>
          <a:p>
            <a:pPr lvl="1"/>
            <a:r>
              <a:rPr lang="en-US" dirty="0"/>
              <a:t>Depends on the gene and the tissue</a:t>
            </a:r>
          </a:p>
        </p:txBody>
      </p:sp>
    </p:spTree>
    <p:extLst>
      <p:ext uri="{BB962C8B-B14F-4D97-AF65-F5344CB8AC3E}">
        <p14:creationId xmlns:p14="http://schemas.microsoft.com/office/powerpoint/2010/main" val="3313253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8E0C09C7-BA8C-2245-8ED3-5CDB8C13BA2C}"/>
              </a:ext>
            </a:extLst>
          </p:cNvPr>
          <p:cNvPicPr>
            <a:picLocks noChangeAspect="1"/>
          </p:cNvPicPr>
          <p:nvPr/>
        </p:nvPicPr>
        <p:blipFill>
          <a:blip r:embed="rId3"/>
          <a:stretch>
            <a:fillRect/>
          </a:stretch>
        </p:blipFill>
        <p:spPr>
          <a:xfrm>
            <a:off x="6195418" y="2621977"/>
            <a:ext cx="5676901" cy="4009805"/>
          </a:xfrm>
          <a:prstGeom prst="rect">
            <a:avLst/>
          </a:prstGeom>
        </p:spPr>
      </p:pic>
      <p:pic>
        <p:nvPicPr>
          <p:cNvPr id="3" name="Picture 2" descr="A close up of a device&#10;&#10;Description automatically generated">
            <a:extLst>
              <a:ext uri="{FF2B5EF4-FFF2-40B4-BE49-F238E27FC236}">
                <a16:creationId xmlns:a16="http://schemas.microsoft.com/office/drawing/2014/main" id="{55941117-2C6C-E941-84CA-5FD4F9A4AE96}"/>
              </a:ext>
            </a:extLst>
          </p:cNvPr>
          <p:cNvPicPr>
            <a:picLocks noChangeAspect="1"/>
          </p:cNvPicPr>
          <p:nvPr/>
        </p:nvPicPr>
        <p:blipFill>
          <a:blip r:embed="rId4"/>
          <a:stretch>
            <a:fillRect/>
          </a:stretch>
        </p:blipFill>
        <p:spPr>
          <a:xfrm>
            <a:off x="181063" y="2621976"/>
            <a:ext cx="5386980" cy="3795749"/>
          </a:xfrm>
          <a:prstGeom prst="rect">
            <a:avLst/>
          </a:prstGeom>
        </p:spPr>
      </p:pic>
      <p:sp>
        <p:nvSpPr>
          <p:cNvPr id="10" name="Title 1">
            <a:extLst>
              <a:ext uri="{FF2B5EF4-FFF2-40B4-BE49-F238E27FC236}">
                <a16:creationId xmlns:a16="http://schemas.microsoft.com/office/drawing/2014/main" id="{D5862AE3-D6F4-774B-9CDD-A849392EE0FB}"/>
              </a:ext>
            </a:extLst>
          </p:cNvPr>
          <p:cNvSpPr>
            <a:spLocks noGrp="1"/>
          </p:cNvSpPr>
          <p:nvPr>
            <p:ph type="title"/>
          </p:nvPr>
        </p:nvSpPr>
        <p:spPr>
          <a:xfrm>
            <a:off x="838200" y="1"/>
            <a:ext cx="10515600" cy="983688"/>
          </a:xfrm>
        </p:spPr>
        <p:txBody>
          <a:bodyPr/>
          <a:lstStyle/>
          <a:p>
            <a:pPr algn="ctr"/>
            <a:r>
              <a:rPr lang="en-US" dirty="0"/>
              <a:t>The Goal of this Analysis</a:t>
            </a:r>
          </a:p>
        </p:txBody>
      </p:sp>
      <p:sp>
        <p:nvSpPr>
          <p:cNvPr id="12" name="Content Placeholder 2">
            <a:extLst>
              <a:ext uri="{FF2B5EF4-FFF2-40B4-BE49-F238E27FC236}">
                <a16:creationId xmlns:a16="http://schemas.microsoft.com/office/drawing/2014/main" id="{D5F47E11-CD03-7347-9D4E-9AF0D0C77B04}"/>
              </a:ext>
            </a:extLst>
          </p:cNvPr>
          <p:cNvSpPr>
            <a:spLocks noGrp="1"/>
          </p:cNvSpPr>
          <p:nvPr>
            <p:ph idx="1"/>
          </p:nvPr>
        </p:nvSpPr>
        <p:spPr>
          <a:xfrm>
            <a:off x="181063" y="762000"/>
            <a:ext cx="11691256" cy="1859975"/>
          </a:xfrm>
        </p:spPr>
        <p:txBody>
          <a:bodyPr>
            <a:normAutofit fontScale="92500" lnSpcReduction="20000"/>
          </a:bodyPr>
          <a:lstStyle/>
          <a:p>
            <a:pPr marL="0" indent="0">
              <a:buNone/>
            </a:pPr>
            <a:r>
              <a:rPr lang="en-US" dirty="0"/>
              <a:t>   We model contribution of circadian &amp; exercise effects</a:t>
            </a:r>
          </a:p>
          <a:p>
            <a:pPr lvl="1"/>
            <a:r>
              <a:rPr lang="en-US" dirty="0"/>
              <a:t>Compare variance explained by circadian effects &amp; exercise effects</a:t>
            </a:r>
          </a:p>
          <a:p>
            <a:pPr lvl="1"/>
            <a:r>
              <a:rPr lang="en-US" dirty="0"/>
              <a:t>We present </a:t>
            </a:r>
            <a:r>
              <a:rPr lang="en-US" b="1" u="sng" dirty="0"/>
              <a:t>experiments in data</a:t>
            </a:r>
          </a:p>
          <a:p>
            <a:pPr marL="0" indent="0">
              <a:buNone/>
            </a:pPr>
            <a:r>
              <a:rPr lang="en-US" dirty="0"/>
              <a:t>   We summarize results for each gene across 15 tissues</a:t>
            </a:r>
          </a:p>
          <a:p>
            <a:pPr marL="0" indent="0">
              <a:buNone/>
            </a:pPr>
            <a:r>
              <a:rPr lang="en-US" dirty="0"/>
              <a:t>   Potentially differentiate circadian rhythm &amp; responsive to exercise</a:t>
            </a:r>
          </a:p>
          <a:p>
            <a:endParaRPr lang="en-US" dirty="0"/>
          </a:p>
        </p:txBody>
      </p:sp>
      <p:sp>
        <p:nvSpPr>
          <p:cNvPr id="6" name="Rectangle 5">
            <a:extLst>
              <a:ext uri="{FF2B5EF4-FFF2-40B4-BE49-F238E27FC236}">
                <a16:creationId xmlns:a16="http://schemas.microsoft.com/office/drawing/2014/main" id="{65387132-BA27-7E43-9E46-1284BB2E3969}"/>
              </a:ext>
            </a:extLst>
          </p:cNvPr>
          <p:cNvSpPr/>
          <p:nvPr/>
        </p:nvSpPr>
        <p:spPr>
          <a:xfrm>
            <a:off x="7622748" y="6485935"/>
            <a:ext cx="2068643" cy="329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drawing&#10;&#10;Description automatically generated">
            <a:extLst>
              <a:ext uri="{FF2B5EF4-FFF2-40B4-BE49-F238E27FC236}">
                <a16:creationId xmlns:a16="http://schemas.microsoft.com/office/drawing/2014/main" id="{20484239-F2B3-9A48-9027-D3EE0806375C}"/>
              </a:ext>
            </a:extLst>
          </p:cNvPr>
          <p:cNvPicPr>
            <a:picLocks noChangeAspect="1"/>
          </p:cNvPicPr>
          <p:nvPr/>
        </p:nvPicPr>
        <p:blipFill>
          <a:blip r:embed="rId5"/>
          <a:stretch>
            <a:fillRect/>
          </a:stretch>
        </p:blipFill>
        <p:spPr>
          <a:xfrm>
            <a:off x="8050957" y="6444070"/>
            <a:ext cx="800100" cy="203200"/>
          </a:xfrm>
          <a:prstGeom prst="rect">
            <a:avLst/>
          </a:prstGeom>
        </p:spPr>
      </p:pic>
    </p:spTree>
    <p:extLst>
      <p:ext uri="{BB962C8B-B14F-4D97-AF65-F5344CB8AC3E}">
        <p14:creationId xmlns:p14="http://schemas.microsoft.com/office/powerpoint/2010/main" val="2242687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32113C4B-341B-DC4D-871E-D4AFB5B19BCC}"/>
              </a:ext>
            </a:extLst>
          </p:cNvPr>
          <p:cNvCxnSpPr>
            <a:cxnSpLocks/>
          </p:cNvCxnSpPr>
          <p:nvPr/>
        </p:nvCxnSpPr>
        <p:spPr>
          <a:xfrm flipH="1" flipV="1">
            <a:off x="3930750" y="1356601"/>
            <a:ext cx="24271" cy="2789981"/>
          </a:xfrm>
          <a:prstGeom prst="line">
            <a:avLst/>
          </a:prstGeom>
          <a:ln w="19050">
            <a:tailEnd type="non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D2C1FD8B-57A4-3D4A-877F-81B5F6B97608}"/>
              </a:ext>
            </a:extLst>
          </p:cNvPr>
          <p:cNvSpPr/>
          <p:nvPr/>
        </p:nvSpPr>
        <p:spPr>
          <a:xfrm>
            <a:off x="4558959" y="862434"/>
            <a:ext cx="2590801" cy="98833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7557555-12E6-7643-87DA-A7F7F474EE5F}"/>
              </a:ext>
            </a:extLst>
          </p:cNvPr>
          <p:cNvSpPr txBox="1"/>
          <p:nvPr/>
        </p:nvSpPr>
        <p:spPr>
          <a:xfrm>
            <a:off x="4442424" y="880362"/>
            <a:ext cx="2823878" cy="954107"/>
          </a:xfrm>
          <a:prstGeom prst="rect">
            <a:avLst/>
          </a:prstGeom>
          <a:noFill/>
        </p:spPr>
        <p:txBody>
          <a:bodyPr wrap="square" rtlCol="0">
            <a:spAutoFit/>
          </a:bodyPr>
          <a:lstStyle/>
          <a:p>
            <a:pPr algn="ctr"/>
            <a:r>
              <a:rPr lang="en-US" sz="2800" dirty="0"/>
              <a:t>Model Circadian Rhythm</a:t>
            </a:r>
          </a:p>
        </p:txBody>
      </p:sp>
      <p:sp>
        <p:nvSpPr>
          <p:cNvPr id="36" name="Rectangle 35">
            <a:extLst>
              <a:ext uri="{FF2B5EF4-FFF2-40B4-BE49-F238E27FC236}">
                <a16:creationId xmlns:a16="http://schemas.microsoft.com/office/drawing/2014/main" id="{712F8F66-5695-444C-BB8A-7759DC37061D}"/>
              </a:ext>
            </a:extLst>
          </p:cNvPr>
          <p:cNvSpPr/>
          <p:nvPr/>
        </p:nvSpPr>
        <p:spPr>
          <a:xfrm>
            <a:off x="4558959" y="3669530"/>
            <a:ext cx="2590801" cy="98833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29BD766B-B287-A046-9DB7-0BBBEE5B5D88}"/>
              </a:ext>
            </a:extLst>
          </p:cNvPr>
          <p:cNvSpPr txBox="1"/>
          <p:nvPr/>
        </p:nvSpPr>
        <p:spPr>
          <a:xfrm>
            <a:off x="4424495" y="3669529"/>
            <a:ext cx="2823878" cy="954107"/>
          </a:xfrm>
          <a:prstGeom prst="rect">
            <a:avLst/>
          </a:prstGeom>
          <a:noFill/>
        </p:spPr>
        <p:txBody>
          <a:bodyPr wrap="square" rtlCol="0">
            <a:spAutoFit/>
          </a:bodyPr>
          <a:lstStyle/>
          <a:p>
            <a:pPr algn="ctr"/>
            <a:r>
              <a:rPr lang="en-US" sz="2800" dirty="0"/>
              <a:t>Model Acute Exercise</a:t>
            </a:r>
          </a:p>
        </p:txBody>
      </p:sp>
      <p:sp>
        <p:nvSpPr>
          <p:cNvPr id="40" name="Rectangle 39">
            <a:extLst>
              <a:ext uri="{FF2B5EF4-FFF2-40B4-BE49-F238E27FC236}">
                <a16:creationId xmlns:a16="http://schemas.microsoft.com/office/drawing/2014/main" id="{A7DFDC8D-9A32-234B-B1BF-937C5A51E26C}"/>
              </a:ext>
            </a:extLst>
          </p:cNvPr>
          <p:cNvSpPr/>
          <p:nvPr/>
        </p:nvSpPr>
        <p:spPr>
          <a:xfrm>
            <a:off x="7690328" y="2473894"/>
            <a:ext cx="3035738" cy="98833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195645F3-0269-7E47-A199-F113A71B0DB8}"/>
              </a:ext>
            </a:extLst>
          </p:cNvPr>
          <p:cNvSpPr txBox="1"/>
          <p:nvPr/>
        </p:nvSpPr>
        <p:spPr>
          <a:xfrm>
            <a:off x="7675012" y="2482756"/>
            <a:ext cx="3051054" cy="954107"/>
          </a:xfrm>
          <a:prstGeom prst="rect">
            <a:avLst/>
          </a:prstGeom>
          <a:noFill/>
        </p:spPr>
        <p:txBody>
          <a:bodyPr wrap="square" rtlCol="0">
            <a:spAutoFit/>
          </a:bodyPr>
          <a:lstStyle/>
          <a:p>
            <a:pPr algn="ctr"/>
            <a:r>
              <a:rPr lang="en-US" sz="2800" dirty="0"/>
              <a:t>Variance Explained</a:t>
            </a:r>
          </a:p>
          <a:p>
            <a:pPr algn="ctr"/>
            <a:r>
              <a:rPr lang="en-US" sz="2800" dirty="0"/>
              <a:t>By Models</a:t>
            </a:r>
          </a:p>
        </p:txBody>
      </p:sp>
      <p:sp>
        <p:nvSpPr>
          <p:cNvPr id="42" name="Rectangle 41">
            <a:extLst>
              <a:ext uri="{FF2B5EF4-FFF2-40B4-BE49-F238E27FC236}">
                <a16:creationId xmlns:a16="http://schemas.microsoft.com/office/drawing/2014/main" id="{F4D0DFCC-64FA-1D4E-9510-BC01CF2EB2C8}"/>
              </a:ext>
            </a:extLst>
          </p:cNvPr>
          <p:cNvSpPr/>
          <p:nvPr/>
        </p:nvSpPr>
        <p:spPr>
          <a:xfrm>
            <a:off x="4912146" y="0"/>
            <a:ext cx="1821054" cy="855553"/>
          </a:xfrm>
          <a:prstGeom prst="rect">
            <a:avLst/>
          </a:prstGeom>
          <a:solidFill>
            <a:schemeClr val="accent4">
              <a:lumMod val="20000"/>
              <a:lumOff val="80000"/>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C90AF920-886B-4F4E-82BA-F61ADCAC03AA}"/>
              </a:ext>
            </a:extLst>
          </p:cNvPr>
          <p:cNvSpPr txBox="1"/>
          <p:nvPr/>
        </p:nvSpPr>
        <p:spPr>
          <a:xfrm>
            <a:off x="4869147" y="117795"/>
            <a:ext cx="1821054" cy="646331"/>
          </a:xfrm>
          <a:prstGeom prst="rect">
            <a:avLst/>
          </a:prstGeom>
          <a:noFill/>
        </p:spPr>
        <p:txBody>
          <a:bodyPr wrap="square" rtlCol="0" anchor="ctr">
            <a:spAutoFit/>
          </a:bodyPr>
          <a:lstStyle/>
          <a:p>
            <a:pPr algn="ctr"/>
            <a:r>
              <a:rPr lang="en-US" dirty="0"/>
              <a:t>Tissue Specific</a:t>
            </a:r>
          </a:p>
          <a:p>
            <a:pPr algn="ctr"/>
            <a:r>
              <a:rPr lang="en-US" b="1" dirty="0"/>
              <a:t>Gene Specific</a:t>
            </a:r>
          </a:p>
        </p:txBody>
      </p:sp>
      <p:sp>
        <p:nvSpPr>
          <p:cNvPr id="47" name="Rectangle 46">
            <a:extLst>
              <a:ext uri="{FF2B5EF4-FFF2-40B4-BE49-F238E27FC236}">
                <a16:creationId xmlns:a16="http://schemas.microsoft.com/office/drawing/2014/main" id="{2A3FE65F-97A1-414B-A336-C665AEF7B65E}"/>
              </a:ext>
            </a:extLst>
          </p:cNvPr>
          <p:cNvSpPr/>
          <p:nvPr/>
        </p:nvSpPr>
        <p:spPr>
          <a:xfrm>
            <a:off x="8290244" y="1945262"/>
            <a:ext cx="1821054" cy="530060"/>
          </a:xfrm>
          <a:prstGeom prst="rect">
            <a:avLst/>
          </a:prstGeom>
          <a:solidFill>
            <a:schemeClr val="accent4">
              <a:lumMod val="20000"/>
              <a:lumOff val="80000"/>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41406CE4-F462-B34B-96F8-CFDC2FC3D822}"/>
              </a:ext>
            </a:extLst>
          </p:cNvPr>
          <p:cNvSpPr txBox="1"/>
          <p:nvPr/>
        </p:nvSpPr>
        <p:spPr>
          <a:xfrm>
            <a:off x="8290244" y="2034907"/>
            <a:ext cx="1821054" cy="369332"/>
          </a:xfrm>
          <a:prstGeom prst="rect">
            <a:avLst/>
          </a:prstGeom>
          <a:noFill/>
        </p:spPr>
        <p:txBody>
          <a:bodyPr wrap="square" rtlCol="0" anchor="ctr">
            <a:spAutoFit/>
          </a:bodyPr>
          <a:lstStyle/>
          <a:p>
            <a:pPr algn="ctr"/>
            <a:r>
              <a:rPr lang="en-US" dirty="0"/>
              <a:t>Tissue Specific</a:t>
            </a:r>
          </a:p>
        </p:txBody>
      </p:sp>
      <p:cxnSp>
        <p:nvCxnSpPr>
          <p:cNvPr id="51" name="Straight Connector 50">
            <a:extLst>
              <a:ext uri="{FF2B5EF4-FFF2-40B4-BE49-F238E27FC236}">
                <a16:creationId xmlns:a16="http://schemas.microsoft.com/office/drawing/2014/main" id="{487C93B4-7CB6-A949-8FDA-05165B86DBDA}"/>
              </a:ext>
            </a:extLst>
          </p:cNvPr>
          <p:cNvCxnSpPr>
            <a:cxnSpLocks/>
          </p:cNvCxnSpPr>
          <p:nvPr/>
        </p:nvCxnSpPr>
        <p:spPr>
          <a:xfrm>
            <a:off x="7472481" y="2974404"/>
            <a:ext cx="217847" cy="0"/>
          </a:xfrm>
          <a:prstGeom prst="line">
            <a:avLst/>
          </a:prstGeom>
          <a:ln w="19050">
            <a:tailEnd type="triangle" w="lg"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3B2D83F-EB8D-A449-AD67-8AA18915E387}"/>
              </a:ext>
            </a:extLst>
          </p:cNvPr>
          <p:cNvCxnSpPr>
            <a:cxnSpLocks/>
            <a:endCxn id="32" idx="1"/>
          </p:cNvCxnSpPr>
          <p:nvPr/>
        </p:nvCxnSpPr>
        <p:spPr>
          <a:xfrm flipV="1">
            <a:off x="3930750" y="1357416"/>
            <a:ext cx="511674" cy="4814"/>
          </a:xfrm>
          <a:prstGeom prst="line">
            <a:avLst/>
          </a:prstGeom>
          <a:ln w="19050">
            <a:tailEnd type="triangl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FBB8584-4821-4845-A385-4A757720F027}"/>
              </a:ext>
            </a:extLst>
          </p:cNvPr>
          <p:cNvCxnSpPr>
            <a:cxnSpLocks/>
          </p:cNvCxnSpPr>
          <p:nvPr/>
        </p:nvCxnSpPr>
        <p:spPr>
          <a:xfrm flipV="1">
            <a:off x="3939717" y="4163370"/>
            <a:ext cx="511674" cy="4814"/>
          </a:xfrm>
          <a:prstGeom prst="line">
            <a:avLst/>
          </a:prstGeom>
          <a:ln w="19050">
            <a:tailEnd type="triangl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BE26502-9C1C-E444-9E45-DD53585D8D11}"/>
              </a:ext>
            </a:extLst>
          </p:cNvPr>
          <p:cNvCxnSpPr>
            <a:cxnSpLocks/>
          </p:cNvCxnSpPr>
          <p:nvPr/>
        </p:nvCxnSpPr>
        <p:spPr>
          <a:xfrm flipH="1" flipV="1">
            <a:off x="7469415" y="1356600"/>
            <a:ext cx="1" cy="2832118"/>
          </a:xfrm>
          <a:prstGeom prst="line">
            <a:avLst/>
          </a:prstGeom>
          <a:ln w="19050">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0207457-AA07-2440-96FE-5324693C629E}"/>
              </a:ext>
            </a:extLst>
          </p:cNvPr>
          <p:cNvCxnSpPr>
            <a:cxnSpLocks/>
          </p:cNvCxnSpPr>
          <p:nvPr/>
        </p:nvCxnSpPr>
        <p:spPr>
          <a:xfrm>
            <a:off x="7164623" y="4170789"/>
            <a:ext cx="307858" cy="0"/>
          </a:xfrm>
          <a:prstGeom prst="line">
            <a:avLst/>
          </a:prstGeom>
          <a:ln w="19050">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3BE2874-BD02-954D-8482-8244C0381E23}"/>
              </a:ext>
            </a:extLst>
          </p:cNvPr>
          <p:cNvCxnSpPr>
            <a:cxnSpLocks/>
          </p:cNvCxnSpPr>
          <p:nvPr/>
        </p:nvCxnSpPr>
        <p:spPr>
          <a:xfrm>
            <a:off x="7166160" y="1356600"/>
            <a:ext cx="307858" cy="0"/>
          </a:xfrm>
          <a:prstGeom prst="line">
            <a:avLst/>
          </a:prstGeom>
          <a:ln w="19050">
            <a:tailEnd type="none" w="lg" len="med"/>
          </a:ln>
        </p:spPr>
        <p:style>
          <a:lnRef idx="1">
            <a:schemeClr val="accent1"/>
          </a:lnRef>
          <a:fillRef idx="0">
            <a:schemeClr val="accent1"/>
          </a:fillRef>
          <a:effectRef idx="0">
            <a:schemeClr val="accent1"/>
          </a:effectRef>
          <a:fontRef idx="minor">
            <a:schemeClr val="tx1"/>
          </a:fontRef>
        </p:style>
      </p:cxnSp>
      <p:pic>
        <p:nvPicPr>
          <p:cNvPr id="5" name="Picture 4" descr="A close up of a map&#10;&#10;Description automatically generated">
            <a:extLst>
              <a:ext uri="{FF2B5EF4-FFF2-40B4-BE49-F238E27FC236}">
                <a16:creationId xmlns:a16="http://schemas.microsoft.com/office/drawing/2014/main" id="{D906821F-F415-7245-B99D-F91BCE776C1F}"/>
              </a:ext>
            </a:extLst>
          </p:cNvPr>
          <p:cNvPicPr>
            <a:picLocks noChangeAspect="1"/>
          </p:cNvPicPr>
          <p:nvPr/>
        </p:nvPicPr>
        <p:blipFill>
          <a:blip r:embed="rId3"/>
          <a:stretch>
            <a:fillRect/>
          </a:stretch>
        </p:blipFill>
        <p:spPr>
          <a:xfrm>
            <a:off x="4762430" y="4669536"/>
            <a:ext cx="2120486" cy="1789160"/>
          </a:xfrm>
          <a:prstGeom prst="rect">
            <a:avLst/>
          </a:prstGeom>
        </p:spPr>
      </p:pic>
      <p:pic>
        <p:nvPicPr>
          <p:cNvPr id="7" name="Picture 6" descr="A close up of a map&#10;&#10;Description automatically generated">
            <a:extLst>
              <a:ext uri="{FF2B5EF4-FFF2-40B4-BE49-F238E27FC236}">
                <a16:creationId xmlns:a16="http://schemas.microsoft.com/office/drawing/2014/main" id="{858F73FC-26B5-4448-8859-43D3D7E0CA37}"/>
              </a:ext>
            </a:extLst>
          </p:cNvPr>
          <p:cNvPicPr>
            <a:picLocks noChangeAspect="1"/>
          </p:cNvPicPr>
          <p:nvPr/>
        </p:nvPicPr>
        <p:blipFill>
          <a:blip r:embed="rId4"/>
          <a:stretch>
            <a:fillRect/>
          </a:stretch>
        </p:blipFill>
        <p:spPr>
          <a:xfrm>
            <a:off x="4684666" y="1927673"/>
            <a:ext cx="2182507" cy="1564816"/>
          </a:xfrm>
          <a:prstGeom prst="rect">
            <a:avLst/>
          </a:prstGeom>
        </p:spPr>
      </p:pic>
      <p:pic>
        <p:nvPicPr>
          <p:cNvPr id="27" name="Picture 26" descr="A screenshot of a cell phone&#10;&#10;Description automatically generated">
            <a:extLst>
              <a:ext uri="{FF2B5EF4-FFF2-40B4-BE49-F238E27FC236}">
                <a16:creationId xmlns:a16="http://schemas.microsoft.com/office/drawing/2014/main" id="{AF262A89-30F0-0245-83CB-A6510401EE4C}"/>
              </a:ext>
            </a:extLst>
          </p:cNvPr>
          <p:cNvPicPr>
            <a:picLocks noChangeAspect="1"/>
          </p:cNvPicPr>
          <p:nvPr/>
        </p:nvPicPr>
        <p:blipFill>
          <a:blip r:embed="rId5"/>
          <a:stretch>
            <a:fillRect/>
          </a:stretch>
        </p:blipFill>
        <p:spPr>
          <a:xfrm>
            <a:off x="7813360" y="3487850"/>
            <a:ext cx="2664748" cy="2087559"/>
          </a:xfrm>
          <a:prstGeom prst="rect">
            <a:avLst/>
          </a:prstGeom>
        </p:spPr>
      </p:pic>
      <p:pic>
        <p:nvPicPr>
          <p:cNvPr id="28" name="Picture 27" descr="A picture containing food&#10;&#10;Description automatically generated">
            <a:extLst>
              <a:ext uri="{FF2B5EF4-FFF2-40B4-BE49-F238E27FC236}">
                <a16:creationId xmlns:a16="http://schemas.microsoft.com/office/drawing/2014/main" id="{A50ABFCD-CA59-A34C-82D0-42D8A4D7961C}"/>
              </a:ext>
            </a:extLst>
          </p:cNvPr>
          <p:cNvPicPr>
            <a:picLocks noChangeAspect="1"/>
          </p:cNvPicPr>
          <p:nvPr/>
        </p:nvPicPr>
        <p:blipFill>
          <a:blip r:embed="rId6"/>
          <a:stretch>
            <a:fillRect/>
          </a:stretch>
        </p:blipFill>
        <p:spPr>
          <a:xfrm>
            <a:off x="1791802" y="4941752"/>
            <a:ext cx="1551079" cy="1517977"/>
          </a:xfrm>
          <a:prstGeom prst="rect">
            <a:avLst/>
          </a:prstGeom>
        </p:spPr>
      </p:pic>
      <p:sp>
        <p:nvSpPr>
          <p:cNvPr id="33" name="Rectangle 32">
            <a:extLst>
              <a:ext uri="{FF2B5EF4-FFF2-40B4-BE49-F238E27FC236}">
                <a16:creationId xmlns:a16="http://schemas.microsoft.com/office/drawing/2014/main" id="{CF188EB6-19B4-674F-9CCA-9A31DEC175FA}"/>
              </a:ext>
            </a:extLst>
          </p:cNvPr>
          <p:cNvSpPr/>
          <p:nvPr/>
        </p:nvSpPr>
        <p:spPr>
          <a:xfrm>
            <a:off x="1464683" y="3245434"/>
            <a:ext cx="2187388" cy="59167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F525AD8F-1A66-024A-87C2-1F524A11A934}"/>
              </a:ext>
            </a:extLst>
          </p:cNvPr>
          <p:cNvSpPr txBox="1"/>
          <p:nvPr/>
        </p:nvSpPr>
        <p:spPr>
          <a:xfrm>
            <a:off x="1590189" y="3281294"/>
            <a:ext cx="1954306" cy="523220"/>
          </a:xfrm>
          <a:prstGeom prst="rect">
            <a:avLst/>
          </a:prstGeom>
          <a:noFill/>
        </p:spPr>
        <p:txBody>
          <a:bodyPr wrap="square" rtlCol="0">
            <a:spAutoFit/>
          </a:bodyPr>
          <a:lstStyle/>
          <a:p>
            <a:pPr algn="ctr"/>
            <a:r>
              <a:rPr lang="en-US" sz="2800" dirty="0" err="1"/>
              <a:t>RNASeq</a:t>
            </a:r>
            <a:r>
              <a:rPr lang="en-US" sz="2800" dirty="0"/>
              <a:t> QC</a:t>
            </a:r>
          </a:p>
        </p:txBody>
      </p:sp>
      <p:sp>
        <p:nvSpPr>
          <p:cNvPr id="35" name="Rectangle 34">
            <a:extLst>
              <a:ext uri="{FF2B5EF4-FFF2-40B4-BE49-F238E27FC236}">
                <a16:creationId xmlns:a16="http://schemas.microsoft.com/office/drawing/2014/main" id="{7FEA1380-54DF-1645-A4B9-ECC4D69CD1C6}"/>
              </a:ext>
            </a:extLst>
          </p:cNvPr>
          <p:cNvSpPr/>
          <p:nvPr/>
        </p:nvSpPr>
        <p:spPr>
          <a:xfrm>
            <a:off x="1610091" y="2709374"/>
            <a:ext cx="1821054" cy="530060"/>
          </a:xfrm>
          <a:prstGeom prst="rect">
            <a:avLst/>
          </a:prstGeom>
          <a:solidFill>
            <a:schemeClr val="accent4">
              <a:lumMod val="20000"/>
              <a:lumOff val="80000"/>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E7EE1D03-F138-9645-B819-9C774ABECFAD}"/>
              </a:ext>
            </a:extLst>
          </p:cNvPr>
          <p:cNvSpPr txBox="1"/>
          <p:nvPr/>
        </p:nvSpPr>
        <p:spPr>
          <a:xfrm>
            <a:off x="1610091" y="2799019"/>
            <a:ext cx="1821054" cy="369332"/>
          </a:xfrm>
          <a:prstGeom prst="rect">
            <a:avLst/>
          </a:prstGeom>
          <a:noFill/>
        </p:spPr>
        <p:txBody>
          <a:bodyPr wrap="square" rtlCol="0" anchor="ctr">
            <a:spAutoFit/>
          </a:bodyPr>
          <a:lstStyle/>
          <a:p>
            <a:pPr algn="ctr"/>
            <a:r>
              <a:rPr lang="en-US" dirty="0"/>
              <a:t>Tissue Specific</a:t>
            </a:r>
          </a:p>
        </p:txBody>
      </p:sp>
      <p:cxnSp>
        <p:nvCxnSpPr>
          <p:cNvPr id="39" name="Straight Connector 38">
            <a:extLst>
              <a:ext uri="{FF2B5EF4-FFF2-40B4-BE49-F238E27FC236}">
                <a16:creationId xmlns:a16="http://schemas.microsoft.com/office/drawing/2014/main" id="{5D5F8E81-B7B2-EC4B-9B12-D541C81A3247}"/>
              </a:ext>
            </a:extLst>
          </p:cNvPr>
          <p:cNvCxnSpPr>
            <a:cxnSpLocks/>
          </p:cNvCxnSpPr>
          <p:nvPr/>
        </p:nvCxnSpPr>
        <p:spPr>
          <a:xfrm flipV="1">
            <a:off x="3720405" y="3463341"/>
            <a:ext cx="199648" cy="6000"/>
          </a:xfrm>
          <a:prstGeom prst="line">
            <a:avLst/>
          </a:prstGeom>
          <a:ln w="19050">
            <a:tailEnd type="triangl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C7AA851-0FC6-304C-86B6-146455612024}"/>
              </a:ext>
            </a:extLst>
          </p:cNvPr>
          <p:cNvSpPr txBox="1"/>
          <p:nvPr/>
        </p:nvSpPr>
        <p:spPr>
          <a:xfrm>
            <a:off x="1610091" y="3934691"/>
            <a:ext cx="2041980" cy="923330"/>
          </a:xfrm>
          <a:prstGeom prst="rect">
            <a:avLst/>
          </a:prstGeom>
          <a:noFill/>
        </p:spPr>
        <p:txBody>
          <a:bodyPr wrap="square" rtlCol="0">
            <a:spAutoFit/>
          </a:bodyPr>
          <a:lstStyle/>
          <a:p>
            <a:pPr marL="285750" indent="-285750">
              <a:buFont typeface="Arial" panose="020B0604020202020204" pitchFamily="34" charset="0"/>
              <a:buChar char="•"/>
            </a:pPr>
            <a:r>
              <a:rPr lang="en-US" dirty="0"/>
              <a:t>Process Counts</a:t>
            </a:r>
          </a:p>
          <a:p>
            <a:pPr marL="285750" indent="-285750">
              <a:buFont typeface="Arial" panose="020B0604020202020204" pitchFamily="34" charset="0"/>
              <a:buChar char="•"/>
            </a:pPr>
            <a:r>
              <a:rPr lang="en-US" dirty="0"/>
              <a:t>Process Samples</a:t>
            </a:r>
          </a:p>
          <a:p>
            <a:pPr marL="285750" indent="-285750">
              <a:buFont typeface="Arial" panose="020B0604020202020204" pitchFamily="34" charset="0"/>
              <a:buChar char="•"/>
            </a:pPr>
            <a:r>
              <a:rPr lang="en-US" dirty="0"/>
              <a:t>PCA Analysis</a:t>
            </a:r>
          </a:p>
        </p:txBody>
      </p:sp>
      <p:sp>
        <p:nvSpPr>
          <p:cNvPr id="4" name="TextBox 3">
            <a:extLst>
              <a:ext uri="{FF2B5EF4-FFF2-40B4-BE49-F238E27FC236}">
                <a16:creationId xmlns:a16="http://schemas.microsoft.com/office/drawing/2014/main" id="{3E74AB50-9F9F-E849-8D72-A4F44DC3098F}"/>
              </a:ext>
            </a:extLst>
          </p:cNvPr>
          <p:cNvSpPr txBox="1"/>
          <p:nvPr/>
        </p:nvSpPr>
        <p:spPr>
          <a:xfrm>
            <a:off x="213360" y="117795"/>
            <a:ext cx="3706693" cy="1200329"/>
          </a:xfrm>
          <a:prstGeom prst="rect">
            <a:avLst/>
          </a:prstGeom>
          <a:noFill/>
        </p:spPr>
        <p:txBody>
          <a:bodyPr wrap="square" rtlCol="0">
            <a:spAutoFit/>
          </a:bodyPr>
          <a:lstStyle/>
          <a:p>
            <a:pPr algn="ctr"/>
            <a:r>
              <a:rPr lang="en-US" sz="3600" dirty="0"/>
              <a:t>Data Foraging</a:t>
            </a:r>
          </a:p>
          <a:p>
            <a:pPr algn="ctr"/>
            <a:r>
              <a:rPr lang="en-US" sz="3600" dirty="0"/>
              <a:t>Stage 1  </a:t>
            </a:r>
          </a:p>
        </p:txBody>
      </p:sp>
      <p:pic>
        <p:nvPicPr>
          <p:cNvPr id="44" name="Picture 43" descr="A picture containing drawing&#10;&#10;Description automatically generated">
            <a:extLst>
              <a:ext uri="{FF2B5EF4-FFF2-40B4-BE49-F238E27FC236}">
                <a16:creationId xmlns:a16="http://schemas.microsoft.com/office/drawing/2014/main" id="{B1B5D35D-C9E6-9B47-821A-2D89FA83A22A}"/>
              </a:ext>
            </a:extLst>
          </p:cNvPr>
          <p:cNvPicPr>
            <a:picLocks noChangeAspect="1"/>
          </p:cNvPicPr>
          <p:nvPr/>
        </p:nvPicPr>
        <p:blipFill>
          <a:blip r:embed="rId7"/>
          <a:stretch>
            <a:fillRect/>
          </a:stretch>
        </p:blipFill>
        <p:spPr>
          <a:xfrm>
            <a:off x="5609117" y="3396767"/>
            <a:ext cx="490483" cy="124567"/>
          </a:xfrm>
          <a:prstGeom prst="rect">
            <a:avLst/>
          </a:prstGeom>
        </p:spPr>
      </p:pic>
    </p:spTree>
    <p:extLst>
      <p:ext uri="{BB962C8B-B14F-4D97-AF65-F5344CB8AC3E}">
        <p14:creationId xmlns:p14="http://schemas.microsoft.com/office/powerpoint/2010/main" val="2009925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32113C4B-341B-DC4D-871E-D4AFB5B19BCC}"/>
              </a:ext>
            </a:extLst>
          </p:cNvPr>
          <p:cNvCxnSpPr>
            <a:cxnSpLocks/>
          </p:cNvCxnSpPr>
          <p:nvPr/>
        </p:nvCxnSpPr>
        <p:spPr>
          <a:xfrm flipH="1" flipV="1">
            <a:off x="3930750" y="1356601"/>
            <a:ext cx="24271" cy="2789981"/>
          </a:xfrm>
          <a:prstGeom prst="line">
            <a:avLst/>
          </a:prstGeom>
          <a:ln w="19050">
            <a:tailEnd type="non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D2C1FD8B-57A4-3D4A-877F-81B5F6B97608}"/>
              </a:ext>
            </a:extLst>
          </p:cNvPr>
          <p:cNvSpPr/>
          <p:nvPr/>
        </p:nvSpPr>
        <p:spPr>
          <a:xfrm>
            <a:off x="4558959" y="862434"/>
            <a:ext cx="2590801" cy="98833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7557555-12E6-7643-87DA-A7F7F474EE5F}"/>
              </a:ext>
            </a:extLst>
          </p:cNvPr>
          <p:cNvSpPr txBox="1"/>
          <p:nvPr/>
        </p:nvSpPr>
        <p:spPr>
          <a:xfrm>
            <a:off x="4442424" y="880362"/>
            <a:ext cx="2823878" cy="954107"/>
          </a:xfrm>
          <a:prstGeom prst="rect">
            <a:avLst/>
          </a:prstGeom>
          <a:noFill/>
        </p:spPr>
        <p:txBody>
          <a:bodyPr wrap="square" rtlCol="0">
            <a:spAutoFit/>
          </a:bodyPr>
          <a:lstStyle/>
          <a:p>
            <a:pPr algn="ctr"/>
            <a:r>
              <a:rPr lang="en-US" sz="2800" dirty="0"/>
              <a:t>Model Circadian Rhythm</a:t>
            </a:r>
          </a:p>
        </p:txBody>
      </p:sp>
      <p:sp>
        <p:nvSpPr>
          <p:cNvPr id="36" name="Rectangle 35">
            <a:extLst>
              <a:ext uri="{FF2B5EF4-FFF2-40B4-BE49-F238E27FC236}">
                <a16:creationId xmlns:a16="http://schemas.microsoft.com/office/drawing/2014/main" id="{712F8F66-5695-444C-BB8A-7759DC37061D}"/>
              </a:ext>
            </a:extLst>
          </p:cNvPr>
          <p:cNvSpPr/>
          <p:nvPr/>
        </p:nvSpPr>
        <p:spPr>
          <a:xfrm>
            <a:off x="4558959" y="3669530"/>
            <a:ext cx="2590801" cy="98833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29BD766B-B287-A046-9DB7-0BBBEE5B5D88}"/>
              </a:ext>
            </a:extLst>
          </p:cNvPr>
          <p:cNvSpPr txBox="1"/>
          <p:nvPr/>
        </p:nvSpPr>
        <p:spPr>
          <a:xfrm>
            <a:off x="4424495" y="3669529"/>
            <a:ext cx="2823878" cy="954107"/>
          </a:xfrm>
          <a:prstGeom prst="rect">
            <a:avLst/>
          </a:prstGeom>
          <a:noFill/>
        </p:spPr>
        <p:txBody>
          <a:bodyPr wrap="square" rtlCol="0">
            <a:spAutoFit/>
          </a:bodyPr>
          <a:lstStyle/>
          <a:p>
            <a:pPr algn="ctr"/>
            <a:r>
              <a:rPr lang="en-US" sz="2800" dirty="0"/>
              <a:t>Model Acute Exercise</a:t>
            </a:r>
          </a:p>
        </p:txBody>
      </p:sp>
      <p:sp>
        <p:nvSpPr>
          <p:cNvPr id="40" name="Rectangle 39">
            <a:extLst>
              <a:ext uri="{FF2B5EF4-FFF2-40B4-BE49-F238E27FC236}">
                <a16:creationId xmlns:a16="http://schemas.microsoft.com/office/drawing/2014/main" id="{A7DFDC8D-9A32-234B-B1BF-937C5A51E26C}"/>
              </a:ext>
            </a:extLst>
          </p:cNvPr>
          <p:cNvSpPr/>
          <p:nvPr/>
        </p:nvSpPr>
        <p:spPr>
          <a:xfrm>
            <a:off x="7690328" y="2473894"/>
            <a:ext cx="3035738" cy="98833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195645F3-0269-7E47-A199-F113A71B0DB8}"/>
              </a:ext>
            </a:extLst>
          </p:cNvPr>
          <p:cNvSpPr txBox="1"/>
          <p:nvPr/>
        </p:nvSpPr>
        <p:spPr>
          <a:xfrm>
            <a:off x="7675012" y="2482756"/>
            <a:ext cx="3051054" cy="954107"/>
          </a:xfrm>
          <a:prstGeom prst="rect">
            <a:avLst/>
          </a:prstGeom>
          <a:noFill/>
        </p:spPr>
        <p:txBody>
          <a:bodyPr wrap="square" rtlCol="0">
            <a:spAutoFit/>
          </a:bodyPr>
          <a:lstStyle/>
          <a:p>
            <a:pPr algn="ctr"/>
            <a:r>
              <a:rPr lang="en-US" sz="2800" dirty="0"/>
              <a:t>Variance Explained</a:t>
            </a:r>
          </a:p>
          <a:p>
            <a:pPr algn="ctr"/>
            <a:r>
              <a:rPr lang="en-US" sz="2800" dirty="0"/>
              <a:t>By Models</a:t>
            </a:r>
          </a:p>
        </p:txBody>
      </p:sp>
      <p:sp>
        <p:nvSpPr>
          <p:cNvPr id="42" name="Rectangle 41">
            <a:extLst>
              <a:ext uri="{FF2B5EF4-FFF2-40B4-BE49-F238E27FC236}">
                <a16:creationId xmlns:a16="http://schemas.microsoft.com/office/drawing/2014/main" id="{F4D0DFCC-64FA-1D4E-9510-BC01CF2EB2C8}"/>
              </a:ext>
            </a:extLst>
          </p:cNvPr>
          <p:cNvSpPr/>
          <p:nvPr/>
        </p:nvSpPr>
        <p:spPr>
          <a:xfrm>
            <a:off x="4912146" y="0"/>
            <a:ext cx="1821054" cy="855553"/>
          </a:xfrm>
          <a:prstGeom prst="rect">
            <a:avLst/>
          </a:prstGeom>
          <a:solidFill>
            <a:schemeClr val="accent4">
              <a:lumMod val="20000"/>
              <a:lumOff val="80000"/>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C90AF920-886B-4F4E-82BA-F61ADCAC03AA}"/>
              </a:ext>
            </a:extLst>
          </p:cNvPr>
          <p:cNvSpPr txBox="1"/>
          <p:nvPr/>
        </p:nvSpPr>
        <p:spPr>
          <a:xfrm>
            <a:off x="4869147" y="117795"/>
            <a:ext cx="1821054" cy="646331"/>
          </a:xfrm>
          <a:prstGeom prst="rect">
            <a:avLst/>
          </a:prstGeom>
          <a:noFill/>
        </p:spPr>
        <p:txBody>
          <a:bodyPr wrap="square" rtlCol="0" anchor="ctr">
            <a:spAutoFit/>
          </a:bodyPr>
          <a:lstStyle/>
          <a:p>
            <a:pPr algn="ctr"/>
            <a:r>
              <a:rPr lang="en-US" dirty="0"/>
              <a:t>Tissue Specific</a:t>
            </a:r>
          </a:p>
          <a:p>
            <a:pPr algn="ctr"/>
            <a:r>
              <a:rPr lang="en-US" b="1" dirty="0"/>
              <a:t>Gene Specific</a:t>
            </a:r>
          </a:p>
        </p:txBody>
      </p:sp>
      <p:sp>
        <p:nvSpPr>
          <p:cNvPr id="47" name="Rectangle 46">
            <a:extLst>
              <a:ext uri="{FF2B5EF4-FFF2-40B4-BE49-F238E27FC236}">
                <a16:creationId xmlns:a16="http://schemas.microsoft.com/office/drawing/2014/main" id="{2A3FE65F-97A1-414B-A336-C665AEF7B65E}"/>
              </a:ext>
            </a:extLst>
          </p:cNvPr>
          <p:cNvSpPr/>
          <p:nvPr/>
        </p:nvSpPr>
        <p:spPr>
          <a:xfrm>
            <a:off x="8290244" y="1945262"/>
            <a:ext cx="1821054" cy="530060"/>
          </a:xfrm>
          <a:prstGeom prst="rect">
            <a:avLst/>
          </a:prstGeom>
          <a:solidFill>
            <a:schemeClr val="accent4">
              <a:lumMod val="20000"/>
              <a:lumOff val="80000"/>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41406CE4-F462-B34B-96F8-CFDC2FC3D822}"/>
              </a:ext>
            </a:extLst>
          </p:cNvPr>
          <p:cNvSpPr txBox="1"/>
          <p:nvPr/>
        </p:nvSpPr>
        <p:spPr>
          <a:xfrm>
            <a:off x="8290244" y="2034907"/>
            <a:ext cx="1821054" cy="369332"/>
          </a:xfrm>
          <a:prstGeom prst="rect">
            <a:avLst/>
          </a:prstGeom>
          <a:noFill/>
        </p:spPr>
        <p:txBody>
          <a:bodyPr wrap="square" rtlCol="0" anchor="ctr">
            <a:spAutoFit/>
          </a:bodyPr>
          <a:lstStyle/>
          <a:p>
            <a:pPr algn="ctr"/>
            <a:r>
              <a:rPr lang="en-US" dirty="0"/>
              <a:t>Tissue Specific</a:t>
            </a:r>
          </a:p>
        </p:txBody>
      </p:sp>
      <p:cxnSp>
        <p:nvCxnSpPr>
          <p:cNvPr id="51" name="Straight Connector 50">
            <a:extLst>
              <a:ext uri="{FF2B5EF4-FFF2-40B4-BE49-F238E27FC236}">
                <a16:creationId xmlns:a16="http://schemas.microsoft.com/office/drawing/2014/main" id="{487C93B4-7CB6-A949-8FDA-05165B86DBDA}"/>
              </a:ext>
            </a:extLst>
          </p:cNvPr>
          <p:cNvCxnSpPr>
            <a:cxnSpLocks/>
          </p:cNvCxnSpPr>
          <p:nvPr/>
        </p:nvCxnSpPr>
        <p:spPr>
          <a:xfrm>
            <a:off x="7472481" y="2974404"/>
            <a:ext cx="217847" cy="0"/>
          </a:xfrm>
          <a:prstGeom prst="line">
            <a:avLst/>
          </a:prstGeom>
          <a:ln w="19050">
            <a:tailEnd type="triangle" w="lg"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3B2D83F-EB8D-A449-AD67-8AA18915E387}"/>
              </a:ext>
            </a:extLst>
          </p:cNvPr>
          <p:cNvCxnSpPr>
            <a:cxnSpLocks/>
            <a:endCxn id="32" idx="1"/>
          </p:cNvCxnSpPr>
          <p:nvPr/>
        </p:nvCxnSpPr>
        <p:spPr>
          <a:xfrm flipV="1">
            <a:off x="3930750" y="1357416"/>
            <a:ext cx="511674" cy="4814"/>
          </a:xfrm>
          <a:prstGeom prst="line">
            <a:avLst/>
          </a:prstGeom>
          <a:ln w="19050">
            <a:tailEnd type="triangl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FBB8584-4821-4845-A385-4A757720F027}"/>
              </a:ext>
            </a:extLst>
          </p:cNvPr>
          <p:cNvCxnSpPr>
            <a:cxnSpLocks/>
          </p:cNvCxnSpPr>
          <p:nvPr/>
        </p:nvCxnSpPr>
        <p:spPr>
          <a:xfrm flipV="1">
            <a:off x="3939717" y="4163370"/>
            <a:ext cx="511674" cy="4814"/>
          </a:xfrm>
          <a:prstGeom prst="line">
            <a:avLst/>
          </a:prstGeom>
          <a:ln w="19050">
            <a:tailEnd type="triangl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BE26502-9C1C-E444-9E45-DD53585D8D11}"/>
              </a:ext>
            </a:extLst>
          </p:cNvPr>
          <p:cNvCxnSpPr>
            <a:cxnSpLocks/>
          </p:cNvCxnSpPr>
          <p:nvPr/>
        </p:nvCxnSpPr>
        <p:spPr>
          <a:xfrm flipH="1" flipV="1">
            <a:off x="7469415" y="1356600"/>
            <a:ext cx="1" cy="2832118"/>
          </a:xfrm>
          <a:prstGeom prst="line">
            <a:avLst/>
          </a:prstGeom>
          <a:ln w="19050">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0207457-AA07-2440-96FE-5324693C629E}"/>
              </a:ext>
            </a:extLst>
          </p:cNvPr>
          <p:cNvCxnSpPr>
            <a:cxnSpLocks/>
          </p:cNvCxnSpPr>
          <p:nvPr/>
        </p:nvCxnSpPr>
        <p:spPr>
          <a:xfrm>
            <a:off x="7164623" y="4170789"/>
            <a:ext cx="307858" cy="0"/>
          </a:xfrm>
          <a:prstGeom prst="line">
            <a:avLst/>
          </a:prstGeom>
          <a:ln w="19050">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3BE2874-BD02-954D-8482-8244C0381E23}"/>
              </a:ext>
            </a:extLst>
          </p:cNvPr>
          <p:cNvCxnSpPr>
            <a:cxnSpLocks/>
          </p:cNvCxnSpPr>
          <p:nvPr/>
        </p:nvCxnSpPr>
        <p:spPr>
          <a:xfrm>
            <a:off x="7166160" y="1356600"/>
            <a:ext cx="307858" cy="0"/>
          </a:xfrm>
          <a:prstGeom prst="line">
            <a:avLst/>
          </a:prstGeom>
          <a:ln w="19050">
            <a:tailEnd type="none" w="lg" len="med"/>
          </a:ln>
        </p:spPr>
        <p:style>
          <a:lnRef idx="1">
            <a:schemeClr val="accent1"/>
          </a:lnRef>
          <a:fillRef idx="0">
            <a:schemeClr val="accent1"/>
          </a:fillRef>
          <a:effectRef idx="0">
            <a:schemeClr val="accent1"/>
          </a:effectRef>
          <a:fontRef idx="minor">
            <a:schemeClr val="tx1"/>
          </a:fontRef>
        </p:style>
      </p:cxnSp>
      <p:pic>
        <p:nvPicPr>
          <p:cNvPr id="5" name="Picture 4" descr="A close up of a map&#10;&#10;Description automatically generated">
            <a:extLst>
              <a:ext uri="{FF2B5EF4-FFF2-40B4-BE49-F238E27FC236}">
                <a16:creationId xmlns:a16="http://schemas.microsoft.com/office/drawing/2014/main" id="{D906821F-F415-7245-B99D-F91BCE776C1F}"/>
              </a:ext>
            </a:extLst>
          </p:cNvPr>
          <p:cNvPicPr>
            <a:picLocks noChangeAspect="1"/>
          </p:cNvPicPr>
          <p:nvPr/>
        </p:nvPicPr>
        <p:blipFill>
          <a:blip r:embed="rId3"/>
          <a:stretch>
            <a:fillRect/>
          </a:stretch>
        </p:blipFill>
        <p:spPr>
          <a:xfrm>
            <a:off x="4762430" y="4669536"/>
            <a:ext cx="2120486" cy="1789160"/>
          </a:xfrm>
          <a:prstGeom prst="rect">
            <a:avLst/>
          </a:prstGeom>
        </p:spPr>
      </p:pic>
      <p:pic>
        <p:nvPicPr>
          <p:cNvPr id="7" name="Picture 6" descr="A close up of a map&#10;&#10;Description automatically generated">
            <a:extLst>
              <a:ext uri="{FF2B5EF4-FFF2-40B4-BE49-F238E27FC236}">
                <a16:creationId xmlns:a16="http://schemas.microsoft.com/office/drawing/2014/main" id="{858F73FC-26B5-4448-8859-43D3D7E0CA37}"/>
              </a:ext>
            </a:extLst>
          </p:cNvPr>
          <p:cNvPicPr>
            <a:picLocks noChangeAspect="1"/>
          </p:cNvPicPr>
          <p:nvPr/>
        </p:nvPicPr>
        <p:blipFill>
          <a:blip r:embed="rId4"/>
          <a:stretch>
            <a:fillRect/>
          </a:stretch>
        </p:blipFill>
        <p:spPr>
          <a:xfrm>
            <a:off x="4684666" y="1927673"/>
            <a:ext cx="2182507" cy="1564816"/>
          </a:xfrm>
          <a:prstGeom prst="rect">
            <a:avLst/>
          </a:prstGeom>
        </p:spPr>
      </p:pic>
      <p:pic>
        <p:nvPicPr>
          <p:cNvPr id="27" name="Picture 26" descr="A screenshot of a cell phone&#10;&#10;Description automatically generated">
            <a:extLst>
              <a:ext uri="{FF2B5EF4-FFF2-40B4-BE49-F238E27FC236}">
                <a16:creationId xmlns:a16="http://schemas.microsoft.com/office/drawing/2014/main" id="{AF262A89-30F0-0245-83CB-A6510401EE4C}"/>
              </a:ext>
            </a:extLst>
          </p:cNvPr>
          <p:cNvPicPr>
            <a:picLocks noChangeAspect="1"/>
          </p:cNvPicPr>
          <p:nvPr/>
        </p:nvPicPr>
        <p:blipFill>
          <a:blip r:embed="rId5"/>
          <a:stretch>
            <a:fillRect/>
          </a:stretch>
        </p:blipFill>
        <p:spPr>
          <a:xfrm>
            <a:off x="7813360" y="3487850"/>
            <a:ext cx="2664748" cy="2087559"/>
          </a:xfrm>
          <a:prstGeom prst="rect">
            <a:avLst/>
          </a:prstGeom>
        </p:spPr>
      </p:pic>
      <p:pic>
        <p:nvPicPr>
          <p:cNvPr id="28" name="Picture 27" descr="A picture containing food&#10;&#10;Description automatically generated">
            <a:extLst>
              <a:ext uri="{FF2B5EF4-FFF2-40B4-BE49-F238E27FC236}">
                <a16:creationId xmlns:a16="http://schemas.microsoft.com/office/drawing/2014/main" id="{A50ABFCD-CA59-A34C-82D0-42D8A4D7961C}"/>
              </a:ext>
            </a:extLst>
          </p:cNvPr>
          <p:cNvPicPr>
            <a:picLocks noChangeAspect="1"/>
          </p:cNvPicPr>
          <p:nvPr/>
        </p:nvPicPr>
        <p:blipFill>
          <a:blip r:embed="rId6"/>
          <a:stretch>
            <a:fillRect/>
          </a:stretch>
        </p:blipFill>
        <p:spPr>
          <a:xfrm>
            <a:off x="1791802" y="4941752"/>
            <a:ext cx="1551079" cy="1517977"/>
          </a:xfrm>
          <a:prstGeom prst="rect">
            <a:avLst/>
          </a:prstGeom>
        </p:spPr>
      </p:pic>
      <p:sp>
        <p:nvSpPr>
          <p:cNvPr id="33" name="Rectangle 32">
            <a:extLst>
              <a:ext uri="{FF2B5EF4-FFF2-40B4-BE49-F238E27FC236}">
                <a16:creationId xmlns:a16="http://schemas.microsoft.com/office/drawing/2014/main" id="{CF188EB6-19B4-674F-9CCA-9A31DEC175FA}"/>
              </a:ext>
            </a:extLst>
          </p:cNvPr>
          <p:cNvSpPr/>
          <p:nvPr/>
        </p:nvSpPr>
        <p:spPr>
          <a:xfrm>
            <a:off x="1464683" y="3245434"/>
            <a:ext cx="2187388" cy="59167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F525AD8F-1A66-024A-87C2-1F524A11A934}"/>
              </a:ext>
            </a:extLst>
          </p:cNvPr>
          <p:cNvSpPr txBox="1"/>
          <p:nvPr/>
        </p:nvSpPr>
        <p:spPr>
          <a:xfrm>
            <a:off x="1590189" y="3281294"/>
            <a:ext cx="1954306" cy="523220"/>
          </a:xfrm>
          <a:prstGeom prst="rect">
            <a:avLst/>
          </a:prstGeom>
          <a:noFill/>
        </p:spPr>
        <p:txBody>
          <a:bodyPr wrap="square" rtlCol="0">
            <a:spAutoFit/>
          </a:bodyPr>
          <a:lstStyle/>
          <a:p>
            <a:pPr algn="ctr"/>
            <a:r>
              <a:rPr lang="en-US" sz="2800" dirty="0" err="1"/>
              <a:t>RNASeq</a:t>
            </a:r>
            <a:r>
              <a:rPr lang="en-US" sz="2800" dirty="0"/>
              <a:t> QC</a:t>
            </a:r>
          </a:p>
        </p:txBody>
      </p:sp>
      <p:sp>
        <p:nvSpPr>
          <p:cNvPr id="35" name="Rectangle 34">
            <a:extLst>
              <a:ext uri="{FF2B5EF4-FFF2-40B4-BE49-F238E27FC236}">
                <a16:creationId xmlns:a16="http://schemas.microsoft.com/office/drawing/2014/main" id="{7FEA1380-54DF-1645-A4B9-ECC4D69CD1C6}"/>
              </a:ext>
            </a:extLst>
          </p:cNvPr>
          <p:cNvSpPr/>
          <p:nvPr/>
        </p:nvSpPr>
        <p:spPr>
          <a:xfrm>
            <a:off x="1610091" y="2709374"/>
            <a:ext cx="1821054" cy="530060"/>
          </a:xfrm>
          <a:prstGeom prst="rect">
            <a:avLst/>
          </a:prstGeom>
          <a:solidFill>
            <a:schemeClr val="accent4">
              <a:lumMod val="20000"/>
              <a:lumOff val="80000"/>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E7EE1D03-F138-9645-B819-9C774ABECFAD}"/>
              </a:ext>
            </a:extLst>
          </p:cNvPr>
          <p:cNvSpPr txBox="1"/>
          <p:nvPr/>
        </p:nvSpPr>
        <p:spPr>
          <a:xfrm>
            <a:off x="1610091" y="2799019"/>
            <a:ext cx="1821054" cy="369332"/>
          </a:xfrm>
          <a:prstGeom prst="rect">
            <a:avLst/>
          </a:prstGeom>
          <a:noFill/>
        </p:spPr>
        <p:txBody>
          <a:bodyPr wrap="square" rtlCol="0" anchor="ctr">
            <a:spAutoFit/>
          </a:bodyPr>
          <a:lstStyle/>
          <a:p>
            <a:pPr algn="ctr"/>
            <a:r>
              <a:rPr lang="en-US" dirty="0"/>
              <a:t>Tissue Specific</a:t>
            </a:r>
          </a:p>
        </p:txBody>
      </p:sp>
      <p:cxnSp>
        <p:nvCxnSpPr>
          <p:cNvPr id="39" name="Straight Connector 38">
            <a:extLst>
              <a:ext uri="{FF2B5EF4-FFF2-40B4-BE49-F238E27FC236}">
                <a16:creationId xmlns:a16="http://schemas.microsoft.com/office/drawing/2014/main" id="{5D5F8E81-B7B2-EC4B-9B12-D541C81A3247}"/>
              </a:ext>
            </a:extLst>
          </p:cNvPr>
          <p:cNvCxnSpPr>
            <a:cxnSpLocks/>
          </p:cNvCxnSpPr>
          <p:nvPr/>
        </p:nvCxnSpPr>
        <p:spPr>
          <a:xfrm flipV="1">
            <a:off x="3720405" y="3463341"/>
            <a:ext cx="199648" cy="6000"/>
          </a:xfrm>
          <a:prstGeom prst="line">
            <a:avLst/>
          </a:prstGeom>
          <a:ln w="19050">
            <a:tailEnd type="triangl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C7AA851-0FC6-304C-86B6-146455612024}"/>
              </a:ext>
            </a:extLst>
          </p:cNvPr>
          <p:cNvSpPr txBox="1"/>
          <p:nvPr/>
        </p:nvSpPr>
        <p:spPr>
          <a:xfrm>
            <a:off x="1610091" y="3934691"/>
            <a:ext cx="2041980" cy="923330"/>
          </a:xfrm>
          <a:prstGeom prst="rect">
            <a:avLst/>
          </a:prstGeom>
          <a:noFill/>
        </p:spPr>
        <p:txBody>
          <a:bodyPr wrap="square" rtlCol="0">
            <a:spAutoFit/>
          </a:bodyPr>
          <a:lstStyle/>
          <a:p>
            <a:pPr marL="285750" indent="-285750">
              <a:buFont typeface="Arial" panose="020B0604020202020204" pitchFamily="34" charset="0"/>
              <a:buChar char="•"/>
            </a:pPr>
            <a:r>
              <a:rPr lang="en-US" dirty="0"/>
              <a:t>Process Counts</a:t>
            </a:r>
          </a:p>
          <a:p>
            <a:pPr marL="285750" indent="-285750">
              <a:buFont typeface="Arial" panose="020B0604020202020204" pitchFamily="34" charset="0"/>
              <a:buChar char="•"/>
            </a:pPr>
            <a:r>
              <a:rPr lang="en-US" dirty="0"/>
              <a:t>Process Samples</a:t>
            </a:r>
          </a:p>
          <a:p>
            <a:pPr marL="285750" indent="-285750">
              <a:buFont typeface="Arial" panose="020B0604020202020204" pitchFamily="34" charset="0"/>
              <a:buChar char="•"/>
            </a:pPr>
            <a:r>
              <a:rPr lang="en-US" dirty="0"/>
              <a:t>PCA Analysis</a:t>
            </a:r>
          </a:p>
        </p:txBody>
      </p:sp>
      <p:sp>
        <p:nvSpPr>
          <p:cNvPr id="30" name="Rectangle 29">
            <a:extLst>
              <a:ext uri="{FF2B5EF4-FFF2-40B4-BE49-F238E27FC236}">
                <a16:creationId xmlns:a16="http://schemas.microsoft.com/office/drawing/2014/main" id="{02EFF6D8-5B61-8842-930E-4D7D4A1C8168}"/>
              </a:ext>
            </a:extLst>
          </p:cNvPr>
          <p:cNvSpPr/>
          <p:nvPr/>
        </p:nvSpPr>
        <p:spPr>
          <a:xfrm>
            <a:off x="0" y="-6001"/>
            <a:ext cx="3916900" cy="2569789"/>
          </a:xfrm>
          <a:prstGeom prst="rect">
            <a:avLst/>
          </a:prstGeom>
          <a:solidFill>
            <a:schemeClr val="bg2">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descr="A picture containing drawing&#10;&#10;Description automatically generated">
            <a:extLst>
              <a:ext uri="{FF2B5EF4-FFF2-40B4-BE49-F238E27FC236}">
                <a16:creationId xmlns:a16="http://schemas.microsoft.com/office/drawing/2014/main" id="{297B4BBC-02EE-CC4A-8902-6201B149C720}"/>
              </a:ext>
            </a:extLst>
          </p:cNvPr>
          <p:cNvPicPr>
            <a:picLocks noChangeAspect="1"/>
          </p:cNvPicPr>
          <p:nvPr/>
        </p:nvPicPr>
        <p:blipFill>
          <a:blip r:embed="rId7"/>
          <a:stretch>
            <a:fillRect/>
          </a:stretch>
        </p:blipFill>
        <p:spPr>
          <a:xfrm>
            <a:off x="5609117" y="3396767"/>
            <a:ext cx="490483" cy="124567"/>
          </a:xfrm>
          <a:prstGeom prst="rect">
            <a:avLst/>
          </a:prstGeom>
        </p:spPr>
      </p:pic>
      <p:sp>
        <p:nvSpPr>
          <p:cNvPr id="44" name="Rectangle 43">
            <a:extLst>
              <a:ext uri="{FF2B5EF4-FFF2-40B4-BE49-F238E27FC236}">
                <a16:creationId xmlns:a16="http://schemas.microsoft.com/office/drawing/2014/main" id="{466D5022-4CC5-EF47-B43E-2F06ADD1C5DA}"/>
              </a:ext>
            </a:extLst>
          </p:cNvPr>
          <p:cNvSpPr/>
          <p:nvPr/>
        </p:nvSpPr>
        <p:spPr>
          <a:xfrm>
            <a:off x="-6849" y="2548548"/>
            <a:ext cx="1328354" cy="4309452"/>
          </a:xfrm>
          <a:prstGeom prst="rect">
            <a:avLst/>
          </a:prstGeom>
          <a:solidFill>
            <a:schemeClr val="bg2">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84C9BBC2-9D9C-BA43-9686-81CD90721C0E}"/>
              </a:ext>
            </a:extLst>
          </p:cNvPr>
          <p:cNvSpPr/>
          <p:nvPr/>
        </p:nvSpPr>
        <p:spPr>
          <a:xfrm>
            <a:off x="3920053" y="0"/>
            <a:ext cx="8271947" cy="6858000"/>
          </a:xfrm>
          <a:prstGeom prst="rect">
            <a:avLst/>
          </a:prstGeom>
          <a:solidFill>
            <a:schemeClr val="bg2">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8264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D33E6-3468-C644-9D74-084F2BC4D951}"/>
              </a:ext>
            </a:extLst>
          </p:cNvPr>
          <p:cNvSpPr>
            <a:spLocks noGrp="1"/>
          </p:cNvSpPr>
          <p:nvPr>
            <p:ph type="title"/>
          </p:nvPr>
        </p:nvSpPr>
        <p:spPr>
          <a:xfrm>
            <a:off x="838200" y="-202914"/>
            <a:ext cx="10515600" cy="1325563"/>
          </a:xfrm>
        </p:spPr>
        <p:txBody>
          <a:bodyPr/>
          <a:lstStyle/>
          <a:p>
            <a:pPr algn="ctr"/>
            <a:r>
              <a:rPr lang="en-US" dirty="0"/>
              <a:t>Count Processing</a:t>
            </a:r>
          </a:p>
        </p:txBody>
      </p:sp>
      <p:pic>
        <p:nvPicPr>
          <p:cNvPr id="4" name="Picture 3" descr="A screenshot of a cell phone&#10;&#10;Description automatically generated">
            <a:extLst>
              <a:ext uri="{FF2B5EF4-FFF2-40B4-BE49-F238E27FC236}">
                <a16:creationId xmlns:a16="http://schemas.microsoft.com/office/drawing/2014/main" id="{3AF5C42A-9CDD-FF44-BBCA-CC2697B00267}"/>
              </a:ext>
            </a:extLst>
          </p:cNvPr>
          <p:cNvPicPr>
            <a:picLocks noChangeAspect="1"/>
          </p:cNvPicPr>
          <p:nvPr/>
        </p:nvPicPr>
        <p:blipFill>
          <a:blip r:embed="rId2"/>
          <a:stretch>
            <a:fillRect/>
          </a:stretch>
        </p:blipFill>
        <p:spPr>
          <a:xfrm>
            <a:off x="6096000" y="1045955"/>
            <a:ext cx="5689706" cy="5075985"/>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B7C98027-F30B-AD4C-9FDC-21D1F78A4EE3}"/>
              </a:ext>
            </a:extLst>
          </p:cNvPr>
          <p:cNvPicPr>
            <a:picLocks noChangeAspect="1"/>
          </p:cNvPicPr>
          <p:nvPr/>
        </p:nvPicPr>
        <p:blipFill>
          <a:blip r:embed="rId3"/>
          <a:stretch>
            <a:fillRect/>
          </a:stretch>
        </p:blipFill>
        <p:spPr>
          <a:xfrm>
            <a:off x="149804" y="1246910"/>
            <a:ext cx="5903587" cy="4479012"/>
          </a:xfrm>
          <a:prstGeom prst="rect">
            <a:avLst/>
          </a:prstGeom>
        </p:spPr>
      </p:pic>
    </p:spTree>
    <p:extLst>
      <p:ext uri="{BB962C8B-B14F-4D97-AF65-F5344CB8AC3E}">
        <p14:creationId xmlns:p14="http://schemas.microsoft.com/office/powerpoint/2010/main" val="39283825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AF5E0-6FF0-2D40-9B01-EC831727031A}"/>
              </a:ext>
            </a:extLst>
          </p:cNvPr>
          <p:cNvSpPr>
            <a:spLocks noGrp="1"/>
          </p:cNvSpPr>
          <p:nvPr>
            <p:ph type="title"/>
          </p:nvPr>
        </p:nvSpPr>
        <p:spPr>
          <a:xfrm>
            <a:off x="838200" y="0"/>
            <a:ext cx="10515600" cy="1325563"/>
          </a:xfrm>
        </p:spPr>
        <p:txBody>
          <a:bodyPr/>
          <a:lstStyle/>
          <a:p>
            <a:pPr algn="ctr"/>
            <a:r>
              <a:rPr lang="en-US" dirty="0"/>
              <a:t>Sample Processing</a:t>
            </a:r>
          </a:p>
        </p:txBody>
      </p:sp>
      <p:pic>
        <p:nvPicPr>
          <p:cNvPr id="5" name="Picture 4">
            <a:extLst>
              <a:ext uri="{FF2B5EF4-FFF2-40B4-BE49-F238E27FC236}">
                <a16:creationId xmlns:a16="http://schemas.microsoft.com/office/drawing/2014/main" id="{A25AEE9B-85F1-6C4F-9BE0-A872F2E60727}"/>
              </a:ext>
            </a:extLst>
          </p:cNvPr>
          <p:cNvPicPr>
            <a:picLocks noChangeAspect="1"/>
          </p:cNvPicPr>
          <p:nvPr/>
        </p:nvPicPr>
        <p:blipFill>
          <a:blip r:embed="rId3"/>
          <a:stretch>
            <a:fillRect/>
          </a:stretch>
        </p:blipFill>
        <p:spPr>
          <a:xfrm>
            <a:off x="1408430" y="1310323"/>
            <a:ext cx="9249408" cy="5020056"/>
          </a:xfrm>
          <a:prstGeom prst="rect">
            <a:avLst/>
          </a:prstGeom>
        </p:spPr>
      </p:pic>
      <p:sp>
        <p:nvSpPr>
          <p:cNvPr id="3" name="Rectangle 2">
            <a:extLst>
              <a:ext uri="{FF2B5EF4-FFF2-40B4-BE49-F238E27FC236}">
                <a16:creationId xmlns:a16="http://schemas.microsoft.com/office/drawing/2014/main" id="{98E550BF-4DFC-384D-8603-D449BCF5E723}"/>
              </a:ext>
            </a:extLst>
          </p:cNvPr>
          <p:cNvSpPr/>
          <p:nvPr/>
        </p:nvSpPr>
        <p:spPr>
          <a:xfrm>
            <a:off x="6074228" y="4604657"/>
            <a:ext cx="1589314"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7403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1906C-99CE-CE49-A9E3-000045323F79}"/>
              </a:ext>
            </a:extLst>
          </p:cNvPr>
          <p:cNvSpPr>
            <a:spLocks noGrp="1"/>
          </p:cNvSpPr>
          <p:nvPr>
            <p:ph type="title"/>
          </p:nvPr>
        </p:nvSpPr>
        <p:spPr>
          <a:xfrm>
            <a:off x="838200" y="15241"/>
            <a:ext cx="10515600" cy="1538288"/>
          </a:xfrm>
        </p:spPr>
        <p:txBody>
          <a:bodyPr/>
          <a:lstStyle/>
          <a:p>
            <a:pPr algn="ctr"/>
            <a:r>
              <a:rPr lang="en-US" dirty="0"/>
              <a:t>Global View in PCA of </a:t>
            </a:r>
            <a:br>
              <a:rPr lang="en-US" dirty="0"/>
            </a:br>
            <a:r>
              <a:rPr lang="en-US" dirty="0"/>
              <a:t>All Animals in One Tissue</a:t>
            </a:r>
          </a:p>
        </p:txBody>
      </p:sp>
      <p:pic>
        <p:nvPicPr>
          <p:cNvPr id="4" name="Picture 3">
            <a:extLst>
              <a:ext uri="{FF2B5EF4-FFF2-40B4-BE49-F238E27FC236}">
                <a16:creationId xmlns:a16="http://schemas.microsoft.com/office/drawing/2014/main" id="{355C3CA0-DFEC-DB46-A075-45762328F489}"/>
              </a:ext>
            </a:extLst>
          </p:cNvPr>
          <p:cNvPicPr>
            <a:picLocks noChangeAspect="1"/>
          </p:cNvPicPr>
          <p:nvPr/>
        </p:nvPicPr>
        <p:blipFill>
          <a:blip r:embed="rId3"/>
          <a:stretch>
            <a:fillRect/>
          </a:stretch>
        </p:blipFill>
        <p:spPr>
          <a:xfrm>
            <a:off x="3332416" y="1381467"/>
            <a:ext cx="5797729" cy="5000271"/>
          </a:xfrm>
          <a:prstGeom prst="rect">
            <a:avLst/>
          </a:prstGeom>
        </p:spPr>
      </p:pic>
    </p:spTree>
    <p:extLst>
      <p:ext uri="{BB962C8B-B14F-4D97-AF65-F5344CB8AC3E}">
        <p14:creationId xmlns:p14="http://schemas.microsoft.com/office/powerpoint/2010/main" val="741337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2D526-E20B-9A46-8E25-E5C5BABBF9D2}"/>
              </a:ext>
            </a:extLst>
          </p:cNvPr>
          <p:cNvSpPr>
            <a:spLocks noGrp="1"/>
          </p:cNvSpPr>
          <p:nvPr>
            <p:ph type="title"/>
          </p:nvPr>
        </p:nvSpPr>
        <p:spPr/>
        <p:txBody>
          <a:bodyPr/>
          <a:lstStyle/>
          <a:p>
            <a:pPr algn="ctr"/>
            <a:r>
              <a:rPr lang="en-US" dirty="0"/>
              <a:t>Today’s Talk</a:t>
            </a:r>
          </a:p>
        </p:txBody>
      </p:sp>
      <p:sp>
        <p:nvSpPr>
          <p:cNvPr id="3" name="Content Placeholder 2">
            <a:extLst>
              <a:ext uri="{FF2B5EF4-FFF2-40B4-BE49-F238E27FC236}">
                <a16:creationId xmlns:a16="http://schemas.microsoft.com/office/drawing/2014/main" id="{B13842E5-A3BE-2943-BFA5-A5F4CFC63057}"/>
              </a:ext>
            </a:extLst>
          </p:cNvPr>
          <p:cNvSpPr>
            <a:spLocks noGrp="1"/>
          </p:cNvSpPr>
          <p:nvPr>
            <p:ph idx="1"/>
          </p:nvPr>
        </p:nvSpPr>
        <p:spPr>
          <a:xfrm>
            <a:off x="511628" y="1836511"/>
            <a:ext cx="11005457" cy="4351338"/>
          </a:xfrm>
        </p:spPr>
        <p:txBody>
          <a:bodyPr/>
          <a:lstStyle/>
          <a:p>
            <a:pPr marL="514350" indent="-514350">
              <a:buFont typeface="+mj-lt"/>
              <a:buAutoNum type="arabicPeriod"/>
            </a:pPr>
            <a:r>
              <a:rPr lang="en-US" dirty="0"/>
              <a:t>Purpose and Design of Study</a:t>
            </a:r>
          </a:p>
          <a:p>
            <a:pPr lvl="1"/>
            <a:r>
              <a:rPr lang="en-US" dirty="0"/>
              <a:t>Measurement of Exercise Response</a:t>
            </a:r>
          </a:p>
          <a:p>
            <a:pPr marL="514350" indent="-514350">
              <a:buFont typeface="+mj-lt"/>
              <a:buAutoNum type="arabicPeriod"/>
            </a:pPr>
            <a:r>
              <a:rPr lang="en-US" dirty="0"/>
              <a:t>The Problem: Confounding</a:t>
            </a:r>
          </a:p>
          <a:p>
            <a:pPr lvl="1"/>
            <a:r>
              <a:rPr lang="en-US" dirty="0"/>
              <a:t>Circadian Effects on Gene Expression</a:t>
            </a:r>
          </a:p>
          <a:p>
            <a:pPr marL="514350" indent="-514350">
              <a:buFont typeface="+mj-lt"/>
              <a:buAutoNum type="arabicPeriod"/>
            </a:pPr>
            <a:r>
              <a:rPr lang="en-US" dirty="0"/>
              <a:t>Simultaneous Measurement of Exercise &amp; Circadian Pattern</a:t>
            </a:r>
          </a:p>
          <a:p>
            <a:pPr lvl="1"/>
            <a:r>
              <a:rPr lang="en-US" dirty="0"/>
              <a:t>Joint Modeling</a:t>
            </a:r>
          </a:p>
        </p:txBody>
      </p:sp>
    </p:spTree>
    <p:extLst>
      <p:ext uri="{BB962C8B-B14F-4D97-AF65-F5344CB8AC3E}">
        <p14:creationId xmlns:p14="http://schemas.microsoft.com/office/powerpoint/2010/main" val="33950553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1906C-99CE-CE49-A9E3-000045323F79}"/>
              </a:ext>
            </a:extLst>
          </p:cNvPr>
          <p:cNvSpPr>
            <a:spLocks noGrp="1"/>
          </p:cNvSpPr>
          <p:nvPr>
            <p:ph type="title"/>
          </p:nvPr>
        </p:nvSpPr>
        <p:spPr>
          <a:xfrm>
            <a:off x="838200" y="15241"/>
            <a:ext cx="10515600" cy="1538288"/>
          </a:xfrm>
        </p:spPr>
        <p:txBody>
          <a:bodyPr/>
          <a:lstStyle/>
          <a:p>
            <a:pPr algn="ctr"/>
            <a:r>
              <a:rPr lang="en-US" dirty="0"/>
              <a:t>Global View in PCA of </a:t>
            </a:r>
            <a:br>
              <a:rPr lang="en-US" dirty="0"/>
            </a:br>
            <a:r>
              <a:rPr lang="en-US" dirty="0"/>
              <a:t>All Animals in One Tissue</a:t>
            </a:r>
          </a:p>
        </p:txBody>
      </p:sp>
      <p:pic>
        <p:nvPicPr>
          <p:cNvPr id="4" name="Picture 3">
            <a:extLst>
              <a:ext uri="{FF2B5EF4-FFF2-40B4-BE49-F238E27FC236}">
                <a16:creationId xmlns:a16="http://schemas.microsoft.com/office/drawing/2014/main" id="{355C3CA0-DFEC-DB46-A075-45762328F489}"/>
              </a:ext>
            </a:extLst>
          </p:cNvPr>
          <p:cNvPicPr>
            <a:picLocks noChangeAspect="1"/>
          </p:cNvPicPr>
          <p:nvPr/>
        </p:nvPicPr>
        <p:blipFill>
          <a:blip r:embed="rId3"/>
          <a:stretch>
            <a:fillRect/>
          </a:stretch>
        </p:blipFill>
        <p:spPr>
          <a:xfrm>
            <a:off x="3332416" y="1381467"/>
            <a:ext cx="5797729" cy="5000271"/>
          </a:xfrm>
          <a:prstGeom prst="rect">
            <a:avLst/>
          </a:prstGeom>
        </p:spPr>
      </p:pic>
      <p:grpSp>
        <p:nvGrpSpPr>
          <p:cNvPr id="5" name="Group 4">
            <a:extLst>
              <a:ext uri="{FF2B5EF4-FFF2-40B4-BE49-F238E27FC236}">
                <a16:creationId xmlns:a16="http://schemas.microsoft.com/office/drawing/2014/main" id="{B0BAE671-F1E3-A94F-B8FD-CDFF1CA6FCC8}"/>
              </a:ext>
            </a:extLst>
          </p:cNvPr>
          <p:cNvGrpSpPr/>
          <p:nvPr/>
        </p:nvGrpSpPr>
        <p:grpSpPr>
          <a:xfrm>
            <a:off x="3161395" y="1448816"/>
            <a:ext cx="6139769" cy="5037636"/>
            <a:chOff x="6803345" y="1145450"/>
            <a:chExt cx="4942174" cy="4262395"/>
          </a:xfrm>
        </p:grpSpPr>
        <p:pic>
          <p:nvPicPr>
            <p:cNvPr id="6" name="Picture 5">
              <a:extLst>
                <a:ext uri="{FF2B5EF4-FFF2-40B4-BE49-F238E27FC236}">
                  <a16:creationId xmlns:a16="http://schemas.microsoft.com/office/drawing/2014/main" id="{72A2DEA2-C459-9B40-8C08-AEABD38E5237}"/>
                </a:ext>
              </a:extLst>
            </p:cNvPr>
            <p:cNvPicPr>
              <a:picLocks noChangeAspect="1"/>
            </p:cNvPicPr>
            <p:nvPr/>
          </p:nvPicPr>
          <p:blipFill>
            <a:blip r:embed="rId3"/>
            <a:stretch>
              <a:fillRect/>
            </a:stretch>
          </p:blipFill>
          <p:spPr>
            <a:xfrm>
              <a:off x="6803345" y="1145450"/>
              <a:ext cx="4942174" cy="4262395"/>
            </a:xfrm>
            <a:prstGeom prst="rect">
              <a:avLst/>
            </a:prstGeom>
          </p:spPr>
        </p:pic>
        <p:sp>
          <p:nvSpPr>
            <p:cNvPr id="8" name="Oval 7">
              <a:extLst>
                <a:ext uri="{FF2B5EF4-FFF2-40B4-BE49-F238E27FC236}">
                  <a16:creationId xmlns:a16="http://schemas.microsoft.com/office/drawing/2014/main" id="{89F37A9B-1238-7145-A431-24A75193EB46}"/>
                </a:ext>
              </a:extLst>
            </p:cNvPr>
            <p:cNvSpPr/>
            <p:nvPr/>
          </p:nvSpPr>
          <p:spPr>
            <a:xfrm>
              <a:off x="7488887" y="1779353"/>
              <a:ext cx="2112313" cy="2761275"/>
            </a:xfrm>
            <a:prstGeom prst="ellipse">
              <a:avLst/>
            </a:prstGeom>
            <a:noFill/>
            <a:ln w="44450">
              <a:solidFill>
                <a:schemeClr val="tx1">
                  <a:lumMod val="50000"/>
                  <a:lumOff val="50000"/>
                  <a:alpha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020460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1906C-99CE-CE49-A9E3-000045323F79}"/>
              </a:ext>
            </a:extLst>
          </p:cNvPr>
          <p:cNvSpPr>
            <a:spLocks noGrp="1"/>
          </p:cNvSpPr>
          <p:nvPr>
            <p:ph type="title"/>
          </p:nvPr>
        </p:nvSpPr>
        <p:spPr>
          <a:xfrm>
            <a:off x="838200" y="15241"/>
            <a:ext cx="10515600" cy="1538288"/>
          </a:xfrm>
        </p:spPr>
        <p:txBody>
          <a:bodyPr/>
          <a:lstStyle/>
          <a:p>
            <a:pPr algn="ctr"/>
            <a:r>
              <a:rPr lang="en-US" dirty="0"/>
              <a:t>Global View in PCA of </a:t>
            </a:r>
            <a:br>
              <a:rPr lang="en-US" dirty="0"/>
            </a:br>
            <a:r>
              <a:rPr lang="en-US" dirty="0"/>
              <a:t>All Animals in One Tissue</a:t>
            </a:r>
          </a:p>
        </p:txBody>
      </p:sp>
      <p:pic>
        <p:nvPicPr>
          <p:cNvPr id="4" name="Picture 3">
            <a:extLst>
              <a:ext uri="{FF2B5EF4-FFF2-40B4-BE49-F238E27FC236}">
                <a16:creationId xmlns:a16="http://schemas.microsoft.com/office/drawing/2014/main" id="{355C3CA0-DFEC-DB46-A075-45762328F489}"/>
              </a:ext>
            </a:extLst>
          </p:cNvPr>
          <p:cNvPicPr>
            <a:picLocks noChangeAspect="1"/>
          </p:cNvPicPr>
          <p:nvPr/>
        </p:nvPicPr>
        <p:blipFill>
          <a:blip r:embed="rId3"/>
          <a:stretch>
            <a:fillRect/>
          </a:stretch>
        </p:blipFill>
        <p:spPr>
          <a:xfrm>
            <a:off x="3332416" y="1381467"/>
            <a:ext cx="5797729" cy="5000271"/>
          </a:xfrm>
          <a:prstGeom prst="rect">
            <a:avLst/>
          </a:prstGeom>
        </p:spPr>
      </p:pic>
      <p:grpSp>
        <p:nvGrpSpPr>
          <p:cNvPr id="5" name="Group 4">
            <a:extLst>
              <a:ext uri="{FF2B5EF4-FFF2-40B4-BE49-F238E27FC236}">
                <a16:creationId xmlns:a16="http://schemas.microsoft.com/office/drawing/2014/main" id="{B0BAE671-F1E3-A94F-B8FD-CDFF1CA6FCC8}"/>
              </a:ext>
            </a:extLst>
          </p:cNvPr>
          <p:cNvGrpSpPr/>
          <p:nvPr/>
        </p:nvGrpSpPr>
        <p:grpSpPr>
          <a:xfrm>
            <a:off x="3161395" y="1448816"/>
            <a:ext cx="6139769" cy="5037636"/>
            <a:chOff x="6803345" y="1145450"/>
            <a:chExt cx="4942174" cy="4262395"/>
          </a:xfrm>
        </p:grpSpPr>
        <p:pic>
          <p:nvPicPr>
            <p:cNvPr id="6" name="Picture 5">
              <a:extLst>
                <a:ext uri="{FF2B5EF4-FFF2-40B4-BE49-F238E27FC236}">
                  <a16:creationId xmlns:a16="http://schemas.microsoft.com/office/drawing/2014/main" id="{72A2DEA2-C459-9B40-8C08-AEABD38E5237}"/>
                </a:ext>
              </a:extLst>
            </p:cNvPr>
            <p:cNvPicPr>
              <a:picLocks noChangeAspect="1"/>
            </p:cNvPicPr>
            <p:nvPr/>
          </p:nvPicPr>
          <p:blipFill>
            <a:blip r:embed="rId3"/>
            <a:stretch>
              <a:fillRect/>
            </a:stretch>
          </p:blipFill>
          <p:spPr>
            <a:xfrm>
              <a:off x="6803345" y="1145450"/>
              <a:ext cx="4942174" cy="4262395"/>
            </a:xfrm>
            <a:prstGeom prst="rect">
              <a:avLst/>
            </a:prstGeom>
          </p:spPr>
        </p:pic>
        <p:cxnSp>
          <p:nvCxnSpPr>
            <p:cNvPr id="7" name="Straight Connector 6">
              <a:extLst>
                <a:ext uri="{FF2B5EF4-FFF2-40B4-BE49-F238E27FC236}">
                  <a16:creationId xmlns:a16="http://schemas.microsoft.com/office/drawing/2014/main" id="{8BCE5A8A-CA4B-2D43-AACC-B69A81738565}"/>
                </a:ext>
              </a:extLst>
            </p:cNvPr>
            <p:cNvCxnSpPr>
              <a:cxnSpLocks/>
            </p:cNvCxnSpPr>
            <p:nvPr/>
          </p:nvCxnSpPr>
          <p:spPr>
            <a:xfrm flipV="1">
              <a:off x="7655442" y="2086651"/>
              <a:ext cx="293107" cy="147897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89F37A9B-1238-7145-A431-24A75193EB46}"/>
                </a:ext>
              </a:extLst>
            </p:cNvPr>
            <p:cNvSpPr/>
            <p:nvPr/>
          </p:nvSpPr>
          <p:spPr>
            <a:xfrm>
              <a:off x="7488887" y="1779353"/>
              <a:ext cx="2112313" cy="2761275"/>
            </a:xfrm>
            <a:prstGeom prst="ellipse">
              <a:avLst/>
            </a:prstGeom>
            <a:noFill/>
            <a:ln w="44450">
              <a:solidFill>
                <a:schemeClr val="tx1">
                  <a:lumMod val="50000"/>
                  <a:lumOff val="50000"/>
                  <a:alpha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BC4D606F-9BB8-A34C-AC1C-CB91C52860FA}"/>
                </a:ext>
              </a:extLst>
            </p:cNvPr>
            <p:cNvCxnSpPr>
              <a:cxnSpLocks/>
            </p:cNvCxnSpPr>
            <p:nvPr/>
          </p:nvCxnSpPr>
          <p:spPr>
            <a:xfrm flipH="1" flipV="1">
              <a:off x="7640651" y="3565624"/>
              <a:ext cx="112673" cy="446135"/>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516BC3C-9D16-6E40-8576-0C9336CC9863}"/>
                </a:ext>
              </a:extLst>
            </p:cNvPr>
            <p:cNvCxnSpPr>
              <a:cxnSpLocks/>
            </p:cNvCxnSpPr>
            <p:nvPr/>
          </p:nvCxnSpPr>
          <p:spPr>
            <a:xfrm flipH="1" flipV="1">
              <a:off x="7968632" y="2086651"/>
              <a:ext cx="997569" cy="428714"/>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99EB600-8AAD-2D49-A302-2AEF61F03508}"/>
                </a:ext>
              </a:extLst>
            </p:cNvPr>
            <p:cNvCxnSpPr>
              <a:cxnSpLocks/>
            </p:cNvCxnSpPr>
            <p:nvPr/>
          </p:nvCxnSpPr>
          <p:spPr>
            <a:xfrm flipV="1">
              <a:off x="7753324" y="2515364"/>
              <a:ext cx="1212877" cy="1496395"/>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027727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food&#10;&#10;Description automatically generated">
            <a:extLst>
              <a:ext uri="{FF2B5EF4-FFF2-40B4-BE49-F238E27FC236}">
                <a16:creationId xmlns:a16="http://schemas.microsoft.com/office/drawing/2014/main" id="{DCA1B1C7-CAF1-4440-AD25-473E4E7847CC}"/>
              </a:ext>
            </a:extLst>
          </p:cNvPr>
          <p:cNvPicPr>
            <a:picLocks noChangeAspect="1"/>
          </p:cNvPicPr>
          <p:nvPr/>
        </p:nvPicPr>
        <p:blipFill>
          <a:blip r:embed="rId3"/>
          <a:stretch>
            <a:fillRect/>
          </a:stretch>
        </p:blipFill>
        <p:spPr>
          <a:xfrm>
            <a:off x="31739" y="16398"/>
            <a:ext cx="1661961" cy="1691640"/>
          </a:xfrm>
          <a:prstGeom prst="rect">
            <a:avLst/>
          </a:prstGeom>
        </p:spPr>
      </p:pic>
      <p:pic>
        <p:nvPicPr>
          <p:cNvPr id="8" name="Picture 7" descr="A close up of a piece of paper&#10;&#10;Description automatically generated">
            <a:extLst>
              <a:ext uri="{FF2B5EF4-FFF2-40B4-BE49-F238E27FC236}">
                <a16:creationId xmlns:a16="http://schemas.microsoft.com/office/drawing/2014/main" id="{8ACFE57A-BE4B-DE48-8075-A50A8DF4E382}"/>
              </a:ext>
            </a:extLst>
          </p:cNvPr>
          <p:cNvPicPr>
            <a:picLocks noChangeAspect="1"/>
          </p:cNvPicPr>
          <p:nvPr/>
        </p:nvPicPr>
        <p:blipFill>
          <a:blip r:embed="rId4"/>
          <a:stretch>
            <a:fillRect/>
          </a:stretch>
        </p:blipFill>
        <p:spPr>
          <a:xfrm>
            <a:off x="1724743" y="0"/>
            <a:ext cx="1666266" cy="1691640"/>
          </a:xfrm>
          <a:prstGeom prst="rect">
            <a:avLst/>
          </a:prstGeom>
        </p:spPr>
      </p:pic>
      <p:pic>
        <p:nvPicPr>
          <p:cNvPr id="10" name="Picture 9" descr="A picture containing food&#10;&#10;Description automatically generated">
            <a:extLst>
              <a:ext uri="{FF2B5EF4-FFF2-40B4-BE49-F238E27FC236}">
                <a16:creationId xmlns:a16="http://schemas.microsoft.com/office/drawing/2014/main" id="{5797DC7E-89AD-744D-A5D5-D96A656756F7}"/>
              </a:ext>
            </a:extLst>
          </p:cNvPr>
          <p:cNvPicPr>
            <a:picLocks noChangeAspect="1"/>
          </p:cNvPicPr>
          <p:nvPr/>
        </p:nvPicPr>
        <p:blipFill>
          <a:blip r:embed="rId5"/>
          <a:stretch>
            <a:fillRect/>
          </a:stretch>
        </p:blipFill>
        <p:spPr>
          <a:xfrm>
            <a:off x="31739" y="1691640"/>
            <a:ext cx="1633735" cy="1691640"/>
          </a:xfrm>
          <a:prstGeom prst="rect">
            <a:avLst/>
          </a:prstGeom>
        </p:spPr>
      </p:pic>
      <p:pic>
        <p:nvPicPr>
          <p:cNvPr id="14" name="Picture 13" descr="A picture containing food&#10;&#10;Description automatically generated">
            <a:extLst>
              <a:ext uri="{FF2B5EF4-FFF2-40B4-BE49-F238E27FC236}">
                <a16:creationId xmlns:a16="http://schemas.microsoft.com/office/drawing/2014/main" id="{9F1943F6-65DD-8348-BA95-B034CEB95550}"/>
              </a:ext>
            </a:extLst>
          </p:cNvPr>
          <p:cNvPicPr>
            <a:picLocks noChangeAspect="1"/>
          </p:cNvPicPr>
          <p:nvPr/>
        </p:nvPicPr>
        <p:blipFill>
          <a:blip r:embed="rId6"/>
          <a:stretch>
            <a:fillRect/>
          </a:stretch>
        </p:blipFill>
        <p:spPr>
          <a:xfrm>
            <a:off x="50114" y="3395384"/>
            <a:ext cx="1662036" cy="1691640"/>
          </a:xfrm>
          <a:prstGeom prst="rect">
            <a:avLst/>
          </a:prstGeom>
        </p:spPr>
      </p:pic>
      <p:pic>
        <p:nvPicPr>
          <p:cNvPr id="16" name="Picture 15" descr="A picture containing food&#10;&#10;Description automatically generated">
            <a:extLst>
              <a:ext uri="{FF2B5EF4-FFF2-40B4-BE49-F238E27FC236}">
                <a16:creationId xmlns:a16="http://schemas.microsoft.com/office/drawing/2014/main" id="{0F97819E-D959-964B-9086-E3E7A0DF3D41}"/>
              </a:ext>
            </a:extLst>
          </p:cNvPr>
          <p:cNvPicPr>
            <a:picLocks noChangeAspect="1"/>
          </p:cNvPicPr>
          <p:nvPr/>
        </p:nvPicPr>
        <p:blipFill>
          <a:blip r:embed="rId7"/>
          <a:stretch>
            <a:fillRect/>
          </a:stretch>
        </p:blipFill>
        <p:spPr>
          <a:xfrm>
            <a:off x="45853" y="5110382"/>
            <a:ext cx="1678890" cy="1691640"/>
          </a:xfrm>
          <a:prstGeom prst="rect">
            <a:avLst/>
          </a:prstGeom>
        </p:spPr>
      </p:pic>
      <p:pic>
        <p:nvPicPr>
          <p:cNvPr id="18" name="Picture 17">
            <a:extLst>
              <a:ext uri="{FF2B5EF4-FFF2-40B4-BE49-F238E27FC236}">
                <a16:creationId xmlns:a16="http://schemas.microsoft.com/office/drawing/2014/main" id="{92E17FF4-EBE0-AB48-8E0F-885995DA5C11}"/>
              </a:ext>
            </a:extLst>
          </p:cNvPr>
          <p:cNvPicPr>
            <a:picLocks noChangeAspect="1"/>
          </p:cNvPicPr>
          <p:nvPr/>
        </p:nvPicPr>
        <p:blipFill>
          <a:blip r:embed="rId8"/>
          <a:stretch>
            <a:fillRect/>
          </a:stretch>
        </p:blipFill>
        <p:spPr>
          <a:xfrm>
            <a:off x="1735909" y="1691640"/>
            <a:ext cx="1666265" cy="1691640"/>
          </a:xfrm>
          <a:prstGeom prst="rect">
            <a:avLst/>
          </a:prstGeom>
        </p:spPr>
      </p:pic>
      <p:pic>
        <p:nvPicPr>
          <p:cNvPr id="20" name="Picture 19" descr="A picture containing food&#10;&#10;Description automatically generated">
            <a:extLst>
              <a:ext uri="{FF2B5EF4-FFF2-40B4-BE49-F238E27FC236}">
                <a16:creationId xmlns:a16="http://schemas.microsoft.com/office/drawing/2014/main" id="{3D5D8178-45A6-3745-A4C9-5B31685B2F30}"/>
              </a:ext>
            </a:extLst>
          </p:cNvPr>
          <p:cNvPicPr>
            <a:picLocks noChangeAspect="1"/>
          </p:cNvPicPr>
          <p:nvPr/>
        </p:nvPicPr>
        <p:blipFill>
          <a:blip r:embed="rId9"/>
          <a:stretch>
            <a:fillRect/>
          </a:stretch>
        </p:blipFill>
        <p:spPr>
          <a:xfrm>
            <a:off x="1729088" y="3383280"/>
            <a:ext cx="1637206" cy="1691640"/>
          </a:xfrm>
          <a:prstGeom prst="rect">
            <a:avLst/>
          </a:prstGeom>
        </p:spPr>
      </p:pic>
      <p:pic>
        <p:nvPicPr>
          <p:cNvPr id="22" name="Picture 21" descr="A close up of a piece of paper&#10;&#10;Description automatically generated">
            <a:extLst>
              <a:ext uri="{FF2B5EF4-FFF2-40B4-BE49-F238E27FC236}">
                <a16:creationId xmlns:a16="http://schemas.microsoft.com/office/drawing/2014/main" id="{71CD0727-C3C3-9743-814D-9F61C9B64033}"/>
              </a:ext>
            </a:extLst>
          </p:cNvPr>
          <p:cNvPicPr>
            <a:picLocks noChangeAspect="1"/>
          </p:cNvPicPr>
          <p:nvPr/>
        </p:nvPicPr>
        <p:blipFill>
          <a:blip r:embed="rId10"/>
          <a:stretch>
            <a:fillRect/>
          </a:stretch>
        </p:blipFill>
        <p:spPr>
          <a:xfrm>
            <a:off x="1665474" y="5110382"/>
            <a:ext cx="1653861" cy="1691640"/>
          </a:xfrm>
          <a:prstGeom prst="rect">
            <a:avLst/>
          </a:prstGeom>
        </p:spPr>
      </p:pic>
      <p:pic>
        <p:nvPicPr>
          <p:cNvPr id="24" name="Picture 23" descr="A picture containing food&#10;&#10;Description automatically generated">
            <a:extLst>
              <a:ext uri="{FF2B5EF4-FFF2-40B4-BE49-F238E27FC236}">
                <a16:creationId xmlns:a16="http://schemas.microsoft.com/office/drawing/2014/main" id="{4006F71F-2B44-3945-8463-2E1D972D72F8}"/>
              </a:ext>
            </a:extLst>
          </p:cNvPr>
          <p:cNvPicPr>
            <a:picLocks noChangeAspect="1"/>
          </p:cNvPicPr>
          <p:nvPr/>
        </p:nvPicPr>
        <p:blipFill>
          <a:blip r:embed="rId11"/>
          <a:stretch>
            <a:fillRect/>
          </a:stretch>
        </p:blipFill>
        <p:spPr>
          <a:xfrm>
            <a:off x="3377952" y="10100"/>
            <a:ext cx="1662184" cy="1691640"/>
          </a:xfrm>
          <a:prstGeom prst="rect">
            <a:avLst/>
          </a:prstGeom>
        </p:spPr>
      </p:pic>
      <p:pic>
        <p:nvPicPr>
          <p:cNvPr id="26" name="Picture 25" descr="A picture containing food&#10;&#10;Description automatically generated">
            <a:extLst>
              <a:ext uri="{FF2B5EF4-FFF2-40B4-BE49-F238E27FC236}">
                <a16:creationId xmlns:a16="http://schemas.microsoft.com/office/drawing/2014/main" id="{900DBE35-6584-2D48-8730-6CFCF4A83176}"/>
              </a:ext>
            </a:extLst>
          </p:cNvPr>
          <p:cNvPicPr>
            <a:picLocks noChangeAspect="1"/>
          </p:cNvPicPr>
          <p:nvPr/>
        </p:nvPicPr>
        <p:blipFill>
          <a:blip r:embed="rId12"/>
          <a:stretch>
            <a:fillRect/>
          </a:stretch>
        </p:blipFill>
        <p:spPr>
          <a:xfrm>
            <a:off x="3402174" y="1709371"/>
            <a:ext cx="1666265" cy="1691640"/>
          </a:xfrm>
          <a:prstGeom prst="rect">
            <a:avLst/>
          </a:prstGeom>
        </p:spPr>
      </p:pic>
      <p:pic>
        <p:nvPicPr>
          <p:cNvPr id="28" name="Picture 27">
            <a:extLst>
              <a:ext uri="{FF2B5EF4-FFF2-40B4-BE49-F238E27FC236}">
                <a16:creationId xmlns:a16="http://schemas.microsoft.com/office/drawing/2014/main" id="{0F52CF94-FC4B-5843-8DFD-8A1D653D53A7}"/>
              </a:ext>
            </a:extLst>
          </p:cNvPr>
          <p:cNvPicPr>
            <a:picLocks noChangeAspect="1"/>
          </p:cNvPicPr>
          <p:nvPr/>
        </p:nvPicPr>
        <p:blipFill>
          <a:blip r:embed="rId13"/>
          <a:stretch>
            <a:fillRect/>
          </a:stretch>
        </p:blipFill>
        <p:spPr>
          <a:xfrm>
            <a:off x="3391009" y="3431661"/>
            <a:ext cx="1658059" cy="1691640"/>
          </a:xfrm>
          <a:prstGeom prst="rect">
            <a:avLst/>
          </a:prstGeom>
        </p:spPr>
      </p:pic>
      <p:pic>
        <p:nvPicPr>
          <p:cNvPr id="30" name="Picture 29" descr="A picture containing food&#10;&#10;Description automatically generated">
            <a:extLst>
              <a:ext uri="{FF2B5EF4-FFF2-40B4-BE49-F238E27FC236}">
                <a16:creationId xmlns:a16="http://schemas.microsoft.com/office/drawing/2014/main" id="{758896A3-E359-154C-B97F-94399FD26908}"/>
              </a:ext>
            </a:extLst>
          </p:cNvPr>
          <p:cNvPicPr>
            <a:picLocks noChangeAspect="1"/>
          </p:cNvPicPr>
          <p:nvPr/>
        </p:nvPicPr>
        <p:blipFill>
          <a:blip r:embed="rId14"/>
          <a:stretch>
            <a:fillRect/>
          </a:stretch>
        </p:blipFill>
        <p:spPr>
          <a:xfrm>
            <a:off x="3344050" y="5110382"/>
            <a:ext cx="1691640" cy="1691640"/>
          </a:xfrm>
          <a:prstGeom prst="rect">
            <a:avLst/>
          </a:prstGeom>
        </p:spPr>
      </p:pic>
      <p:pic>
        <p:nvPicPr>
          <p:cNvPr id="32" name="Picture 31" descr="A picture containing food&#10;&#10;Description automatically generated">
            <a:extLst>
              <a:ext uri="{FF2B5EF4-FFF2-40B4-BE49-F238E27FC236}">
                <a16:creationId xmlns:a16="http://schemas.microsoft.com/office/drawing/2014/main" id="{E2E12D1B-913F-4E43-A681-1DEC3AFF4C08}"/>
              </a:ext>
            </a:extLst>
          </p:cNvPr>
          <p:cNvPicPr>
            <a:picLocks noChangeAspect="1"/>
          </p:cNvPicPr>
          <p:nvPr/>
        </p:nvPicPr>
        <p:blipFill>
          <a:blip r:embed="rId15"/>
          <a:stretch>
            <a:fillRect/>
          </a:stretch>
        </p:blipFill>
        <p:spPr>
          <a:xfrm>
            <a:off x="5047879" y="37609"/>
            <a:ext cx="1645466" cy="1691640"/>
          </a:xfrm>
          <a:prstGeom prst="rect">
            <a:avLst/>
          </a:prstGeom>
        </p:spPr>
      </p:pic>
      <p:pic>
        <p:nvPicPr>
          <p:cNvPr id="34" name="Picture 33" descr="A picture containing food&#10;&#10;Description automatically generated">
            <a:extLst>
              <a:ext uri="{FF2B5EF4-FFF2-40B4-BE49-F238E27FC236}">
                <a16:creationId xmlns:a16="http://schemas.microsoft.com/office/drawing/2014/main" id="{1BEAFE3F-182A-9147-83D9-37A641E689D2}"/>
              </a:ext>
            </a:extLst>
          </p:cNvPr>
          <p:cNvPicPr>
            <a:picLocks noChangeAspect="1"/>
          </p:cNvPicPr>
          <p:nvPr/>
        </p:nvPicPr>
        <p:blipFill>
          <a:blip r:embed="rId16"/>
          <a:stretch>
            <a:fillRect/>
          </a:stretch>
        </p:blipFill>
        <p:spPr>
          <a:xfrm>
            <a:off x="5064209" y="1729249"/>
            <a:ext cx="1670495" cy="1691640"/>
          </a:xfrm>
          <a:prstGeom prst="rect">
            <a:avLst/>
          </a:prstGeom>
        </p:spPr>
      </p:pic>
      <p:pic>
        <p:nvPicPr>
          <p:cNvPr id="36" name="Picture 35" descr="A picture containing food&#10;&#10;Description automatically generated">
            <a:extLst>
              <a:ext uri="{FF2B5EF4-FFF2-40B4-BE49-F238E27FC236}">
                <a16:creationId xmlns:a16="http://schemas.microsoft.com/office/drawing/2014/main" id="{518C7E31-E440-AF4E-B04F-BDE176316472}"/>
              </a:ext>
            </a:extLst>
          </p:cNvPr>
          <p:cNvPicPr>
            <a:picLocks noChangeAspect="1"/>
          </p:cNvPicPr>
          <p:nvPr/>
        </p:nvPicPr>
        <p:blipFill>
          <a:blip r:embed="rId17"/>
          <a:stretch>
            <a:fillRect/>
          </a:stretch>
        </p:blipFill>
        <p:spPr>
          <a:xfrm>
            <a:off x="5075812" y="3453686"/>
            <a:ext cx="1687411" cy="1691640"/>
          </a:xfrm>
          <a:prstGeom prst="rect">
            <a:avLst/>
          </a:prstGeom>
        </p:spPr>
      </p:pic>
      <p:pic>
        <p:nvPicPr>
          <p:cNvPr id="3" name="Picture 2">
            <a:extLst>
              <a:ext uri="{FF2B5EF4-FFF2-40B4-BE49-F238E27FC236}">
                <a16:creationId xmlns:a16="http://schemas.microsoft.com/office/drawing/2014/main" id="{715723F5-08AC-BC40-B5BD-E4102201F3F1}"/>
              </a:ext>
            </a:extLst>
          </p:cNvPr>
          <p:cNvPicPr>
            <a:picLocks noChangeAspect="1"/>
          </p:cNvPicPr>
          <p:nvPr/>
        </p:nvPicPr>
        <p:blipFill>
          <a:blip r:embed="rId18"/>
          <a:stretch>
            <a:fillRect/>
          </a:stretch>
        </p:blipFill>
        <p:spPr>
          <a:xfrm>
            <a:off x="6803345" y="1156234"/>
            <a:ext cx="4942174" cy="4262395"/>
          </a:xfrm>
          <a:prstGeom prst="rect">
            <a:avLst/>
          </a:prstGeom>
        </p:spPr>
      </p:pic>
    </p:spTree>
    <p:extLst>
      <p:ext uri="{BB962C8B-B14F-4D97-AF65-F5344CB8AC3E}">
        <p14:creationId xmlns:p14="http://schemas.microsoft.com/office/powerpoint/2010/main" val="24115974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food&#10;&#10;Description automatically generated">
            <a:extLst>
              <a:ext uri="{FF2B5EF4-FFF2-40B4-BE49-F238E27FC236}">
                <a16:creationId xmlns:a16="http://schemas.microsoft.com/office/drawing/2014/main" id="{DCA1B1C7-CAF1-4440-AD25-473E4E7847CC}"/>
              </a:ext>
            </a:extLst>
          </p:cNvPr>
          <p:cNvPicPr>
            <a:picLocks noChangeAspect="1"/>
          </p:cNvPicPr>
          <p:nvPr/>
        </p:nvPicPr>
        <p:blipFill>
          <a:blip r:embed="rId3"/>
          <a:stretch>
            <a:fillRect/>
          </a:stretch>
        </p:blipFill>
        <p:spPr>
          <a:xfrm>
            <a:off x="31739" y="16398"/>
            <a:ext cx="1661961" cy="1691640"/>
          </a:xfrm>
          <a:prstGeom prst="rect">
            <a:avLst/>
          </a:prstGeom>
        </p:spPr>
      </p:pic>
      <p:pic>
        <p:nvPicPr>
          <p:cNvPr id="8" name="Picture 7" descr="A close up of a piece of paper&#10;&#10;Description automatically generated">
            <a:extLst>
              <a:ext uri="{FF2B5EF4-FFF2-40B4-BE49-F238E27FC236}">
                <a16:creationId xmlns:a16="http://schemas.microsoft.com/office/drawing/2014/main" id="{8ACFE57A-BE4B-DE48-8075-A50A8DF4E382}"/>
              </a:ext>
            </a:extLst>
          </p:cNvPr>
          <p:cNvPicPr>
            <a:picLocks noChangeAspect="1"/>
          </p:cNvPicPr>
          <p:nvPr/>
        </p:nvPicPr>
        <p:blipFill>
          <a:blip r:embed="rId4"/>
          <a:stretch>
            <a:fillRect/>
          </a:stretch>
        </p:blipFill>
        <p:spPr>
          <a:xfrm>
            <a:off x="1724743" y="0"/>
            <a:ext cx="1666266" cy="1691640"/>
          </a:xfrm>
          <a:prstGeom prst="rect">
            <a:avLst/>
          </a:prstGeom>
        </p:spPr>
      </p:pic>
      <p:pic>
        <p:nvPicPr>
          <p:cNvPr id="10" name="Picture 9" descr="A picture containing food&#10;&#10;Description automatically generated">
            <a:extLst>
              <a:ext uri="{FF2B5EF4-FFF2-40B4-BE49-F238E27FC236}">
                <a16:creationId xmlns:a16="http://schemas.microsoft.com/office/drawing/2014/main" id="{5797DC7E-89AD-744D-A5D5-D96A656756F7}"/>
              </a:ext>
            </a:extLst>
          </p:cNvPr>
          <p:cNvPicPr>
            <a:picLocks noChangeAspect="1"/>
          </p:cNvPicPr>
          <p:nvPr/>
        </p:nvPicPr>
        <p:blipFill>
          <a:blip r:embed="rId5"/>
          <a:stretch>
            <a:fillRect/>
          </a:stretch>
        </p:blipFill>
        <p:spPr>
          <a:xfrm>
            <a:off x="31739" y="1691640"/>
            <a:ext cx="1633735" cy="1691640"/>
          </a:xfrm>
          <a:prstGeom prst="rect">
            <a:avLst/>
          </a:prstGeom>
        </p:spPr>
      </p:pic>
      <p:pic>
        <p:nvPicPr>
          <p:cNvPr id="14" name="Picture 13" descr="A picture containing food&#10;&#10;Description automatically generated">
            <a:extLst>
              <a:ext uri="{FF2B5EF4-FFF2-40B4-BE49-F238E27FC236}">
                <a16:creationId xmlns:a16="http://schemas.microsoft.com/office/drawing/2014/main" id="{9F1943F6-65DD-8348-BA95-B034CEB95550}"/>
              </a:ext>
            </a:extLst>
          </p:cNvPr>
          <p:cNvPicPr>
            <a:picLocks noChangeAspect="1"/>
          </p:cNvPicPr>
          <p:nvPr/>
        </p:nvPicPr>
        <p:blipFill>
          <a:blip r:embed="rId6"/>
          <a:stretch>
            <a:fillRect/>
          </a:stretch>
        </p:blipFill>
        <p:spPr>
          <a:xfrm>
            <a:off x="50114" y="3395384"/>
            <a:ext cx="1662036" cy="1691640"/>
          </a:xfrm>
          <a:prstGeom prst="rect">
            <a:avLst/>
          </a:prstGeom>
        </p:spPr>
      </p:pic>
      <p:pic>
        <p:nvPicPr>
          <p:cNvPr id="16" name="Picture 15" descr="A picture containing food&#10;&#10;Description automatically generated">
            <a:extLst>
              <a:ext uri="{FF2B5EF4-FFF2-40B4-BE49-F238E27FC236}">
                <a16:creationId xmlns:a16="http://schemas.microsoft.com/office/drawing/2014/main" id="{0F97819E-D959-964B-9086-E3E7A0DF3D41}"/>
              </a:ext>
            </a:extLst>
          </p:cNvPr>
          <p:cNvPicPr>
            <a:picLocks noChangeAspect="1"/>
          </p:cNvPicPr>
          <p:nvPr/>
        </p:nvPicPr>
        <p:blipFill>
          <a:blip r:embed="rId7"/>
          <a:stretch>
            <a:fillRect/>
          </a:stretch>
        </p:blipFill>
        <p:spPr>
          <a:xfrm>
            <a:off x="45853" y="5110382"/>
            <a:ext cx="1678890" cy="1691640"/>
          </a:xfrm>
          <a:prstGeom prst="rect">
            <a:avLst/>
          </a:prstGeom>
        </p:spPr>
      </p:pic>
      <p:pic>
        <p:nvPicPr>
          <p:cNvPr id="18" name="Picture 17">
            <a:extLst>
              <a:ext uri="{FF2B5EF4-FFF2-40B4-BE49-F238E27FC236}">
                <a16:creationId xmlns:a16="http://schemas.microsoft.com/office/drawing/2014/main" id="{92E17FF4-EBE0-AB48-8E0F-885995DA5C11}"/>
              </a:ext>
            </a:extLst>
          </p:cNvPr>
          <p:cNvPicPr>
            <a:picLocks noChangeAspect="1"/>
          </p:cNvPicPr>
          <p:nvPr/>
        </p:nvPicPr>
        <p:blipFill>
          <a:blip r:embed="rId8"/>
          <a:stretch>
            <a:fillRect/>
          </a:stretch>
        </p:blipFill>
        <p:spPr>
          <a:xfrm>
            <a:off x="1735909" y="1691640"/>
            <a:ext cx="1666265" cy="1691640"/>
          </a:xfrm>
          <a:prstGeom prst="rect">
            <a:avLst/>
          </a:prstGeom>
        </p:spPr>
      </p:pic>
      <p:pic>
        <p:nvPicPr>
          <p:cNvPr id="20" name="Picture 19" descr="A picture containing food&#10;&#10;Description automatically generated">
            <a:extLst>
              <a:ext uri="{FF2B5EF4-FFF2-40B4-BE49-F238E27FC236}">
                <a16:creationId xmlns:a16="http://schemas.microsoft.com/office/drawing/2014/main" id="{3D5D8178-45A6-3745-A4C9-5B31685B2F30}"/>
              </a:ext>
            </a:extLst>
          </p:cNvPr>
          <p:cNvPicPr>
            <a:picLocks noChangeAspect="1"/>
          </p:cNvPicPr>
          <p:nvPr/>
        </p:nvPicPr>
        <p:blipFill>
          <a:blip r:embed="rId9"/>
          <a:stretch>
            <a:fillRect/>
          </a:stretch>
        </p:blipFill>
        <p:spPr>
          <a:xfrm>
            <a:off x="1729088" y="3383280"/>
            <a:ext cx="1637206" cy="1691640"/>
          </a:xfrm>
          <a:prstGeom prst="rect">
            <a:avLst/>
          </a:prstGeom>
        </p:spPr>
      </p:pic>
      <p:pic>
        <p:nvPicPr>
          <p:cNvPr id="22" name="Picture 21" descr="A close up of a piece of paper&#10;&#10;Description automatically generated">
            <a:extLst>
              <a:ext uri="{FF2B5EF4-FFF2-40B4-BE49-F238E27FC236}">
                <a16:creationId xmlns:a16="http://schemas.microsoft.com/office/drawing/2014/main" id="{71CD0727-C3C3-9743-814D-9F61C9B64033}"/>
              </a:ext>
            </a:extLst>
          </p:cNvPr>
          <p:cNvPicPr>
            <a:picLocks noChangeAspect="1"/>
          </p:cNvPicPr>
          <p:nvPr/>
        </p:nvPicPr>
        <p:blipFill>
          <a:blip r:embed="rId10"/>
          <a:stretch>
            <a:fillRect/>
          </a:stretch>
        </p:blipFill>
        <p:spPr>
          <a:xfrm>
            <a:off x="1665474" y="5110382"/>
            <a:ext cx="1653861" cy="1691640"/>
          </a:xfrm>
          <a:prstGeom prst="rect">
            <a:avLst/>
          </a:prstGeom>
        </p:spPr>
      </p:pic>
      <p:pic>
        <p:nvPicPr>
          <p:cNvPr id="24" name="Picture 23" descr="A picture containing food&#10;&#10;Description automatically generated">
            <a:extLst>
              <a:ext uri="{FF2B5EF4-FFF2-40B4-BE49-F238E27FC236}">
                <a16:creationId xmlns:a16="http://schemas.microsoft.com/office/drawing/2014/main" id="{4006F71F-2B44-3945-8463-2E1D972D72F8}"/>
              </a:ext>
            </a:extLst>
          </p:cNvPr>
          <p:cNvPicPr>
            <a:picLocks noChangeAspect="1"/>
          </p:cNvPicPr>
          <p:nvPr/>
        </p:nvPicPr>
        <p:blipFill>
          <a:blip r:embed="rId11"/>
          <a:stretch>
            <a:fillRect/>
          </a:stretch>
        </p:blipFill>
        <p:spPr>
          <a:xfrm>
            <a:off x="3377952" y="10100"/>
            <a:ext cx="1662184" cy="1691640"/>
          </a:xfrm>
          <a:prstGeom prst="rect">
            <a:avLst/>
          </a:prstGeom>
        </p:spPr>
      </p:pic>
      <p:pic>
        <p:nvPicPr>
          <p:cNvPr id="26" name="Picture 25" descr="A picture containing food&#10;&#10;Description automatically generated">
            <a:extLst>
              <a:ext uri="{FF2B5EF4-FFF2-40B4-BE49-F238E27FC236}">
                <a16:creationId xmlns:a16="http://schemas.microsoft.com/office/drawing/2014/main" id="{900DBE35-6584-2D48-8730-6CFCF4A83176}"/>
              </a:ext>
            </a:extLst>
          </p:cNvPr>
          <p:cNvPicPr>
            <a:picLocks noChangeAspect="1"/>
          </p:cNvPicPr>
          <p:nvPr/>
        </p:nvPicPr>
        <p:blipFill>
          <a:blip r:embed="rId12"/>
          <a:stretch>
            <a:fillRect/>
          </a:stretch>
        </p:blipFill>
        <p:spPr>
          <a:xfrm>
            <a:off x="3402174" y="1709371"/>
            <a:ext cx="1666265" cy="1691640"/>
          </a:xfrm>
          <a:prstGeom prst="rect">
            <a:avLst/>
          </a:prstGeom>
        </p:spPr>
      </p:pic>
      <p:pic>
        <p:nvPicPr>
          <p:cNvPr id="28" name="Picture 27">
            <a:extLst>
              <a:ext uri="{FF2B5EF4-FFF2-40B4-BE49-F238E27FC236}">
                <a16:creationId xmlns:a16="http://schemas.microsoft.com/office/drawing/2014/main" id="{0F52CF94-FC4B-5843-8DFD-8A1D653D53A7}"/>
              </a:ext>
            </a:extLst>
          </p:cNvPr>
          <p:cNvPicPr>
            <a:picLocks noChangeAspect="1"/>
          </p:cNvPicPr>
          <p:nvPr/>
        </p:nvPicPr>
        <p:blipFill>
          <a:blip r:embed="rId13"/>
          <a:stretch>
            <a:fillRect/>
          </a:stretch>
        </p:blipFill>
        <p:spPr>
          <a:xfrm>
            <a:off x="3391009" y="3431661"/>
            <a:ext cx="1658059" cy="1691640"/>
          </a:xfrm>
          <a:prstGeom prst="rect">
            <a:avLst/>
          </a:prstGeom>
        </p:spPr>
      </p:pic>
      <p:pic>
        <p:nvPicPr>
          <p:cNvPr id="30" name="Picture 29" descr="A picture containing food&#10;&#10;Description automatically generated">
            <a:extLst>
              <a:ext uri="{FF2B5EF4-FFF2-40B4-BE49-F238E27FC236}">
                <a16:creationId xmlns:a16="http://schemas.microsoft.com/office/drawing/2014/main" id="{758896A3-E359-154C-B97F-94399FD26908}"/>
              </a:ext>
            </a:extLst>
          </p:cNvPr>
          <p:cNvPicPr>
            <a:picLocks noChangeAspect="1"/>
          </p:cNvPicPr>
          <p:nvPr/>
        </p:nvPicPr>
        <p:blipFill>
          <a:blip r:embed="rId14"/>
          <a:stretch>
            <a:fillRect/>
          </a:stretch>
        </p:blipFill>
        <p:spPr>
          <a:xfrm>
            <a:off x="3344050" y="5110382"/>
            <a:ext cx="1691640" cy="1691640"/>
          </a:xfrm>
          <a:prstGeom prst="rect">
            <a:avLst/>
          </a:prstGeom>
        </p:spPr>
      </p:pic>
      <p:pic>
        <p:nvPicPr>
          <p:cNvPr id="32" name="Picture 31" descr="A picture containing food&#10;&#10;Description automatically generated">
            <a:extLst>
              <a:ext uri="{FF2B5EF4-FFF2-40B4-BE49-F238E27FC236}">
                <a16:creationId xmlns:a16="http://schemas.microsoft.com/office/drawing/2014/main" id="{E2E12D1B-913F-4E43-A681-1DEC3AFF4C08}"/>
              </a:ext>
            </a:extLst>
          </p:cNvPr>
          <p:cNvPicPr>
            <a:picLocks noChangeAspect="1"/>
          </p:cNvPicPr>
          <p:nvPr/>
        </p:nvPicPr>
        <p:blipFill>
          <a:blip r:embed="rId15"/>
          <a:stretch>
            <a:fillRect/>
          </a:stretch>
        </p:blipFill>
        <p:spPr>
          <a:xfrm>
            <a:off x="5047879" y="37609"/>
            <a:ext cx="1645466" cy="1691640"/>
          </a:xfrm>
          <a:prstGeom prst="rect">
            <a:avLst/>
          </a:prstGeom>
        </p:spPr>
      </p:pic>
      <p:pic>
        <p:nvPicPr>
          <p:cNvPr id="34" name="Picture 33" descr="A picture containing food&#10;&#10;Description automatically generated">
            <a:extLst>
              <a:ext uri="{FF2B5EF4-FFF2-40B4-BE49-F238E27FC236}">
                <a16:creationId xmlns:a16="http://schemas.microsoft.com/office/drawing/2014/main" id="{1BEAFE3F-182A-9147-83D9-37A641E689D2}"/>
              </a:ext>
            </a:extLst>
          </p:cNvPr>
          <p:cNvPicPr>
            <a:picLocks noChangeAspect="1"/>
          </p:cNvPicPr>
          <p:nvPr/>
        </p:nvPicPr>
        <p:blipFill>
          <a:blip r:embed="rId16"/>
          <a:stretch>
            <a:fillRect/>
          </a:stretch>
        </p:blipFill>
        <p:spPr>
          <a:xfrm>
            <a:off x="5064209" y="1729249"/>
            <a:ext cx="1670495" cy="1691640"/>
          </a:xfrm>
          <a:prstGeom prst="rect">
            <a:avLst/>
          </a:prstGeom>
        </p:spPr>
      </p:pic>
      <p:pic>
        <p:nvPicPr>
          <p:cNvPr id="36" name="Picture 35" descr="A picture containing food&#10;&#10;Description automatically generated">
            <a:extLst>
              <a:ext uri="{FF2B5EF4-FFF2-40B4-BE49-F238E27FC236}">
                <a16:creationId xmlns:a16="http://schemas.microsoft.com/office/drawing/2014/main" id="{518C7E31-E440-AF4E-B04F-BDE176316472}"/>
              </a:ext>
            </a:extLst>
          </p:cNvPr>
          <p:cNvPicPr>
            <a:picLocks noChangeAspect="1"/>
          </p:cNvPicPr>
          <p:nvPr/>
        </p:nvPicPr>
        <p:blipFill>
          <a:blip r:embed="rId17"/>
          <a:stretch>
            <a:fillRect/>
          </a:stretch>
        </p:blipFill>
        <p:spPr>
          <a:xfrm>
            <a:off x="5075812" y="3453686"/>
            <a:ext cx="1687411" cy="1691640"/>
          </a:xfrm>
          <a:prstGeom prst="rect">
            <a:avLst/>
          </a:prstGeom>
        </p:spPr>
      </p:pic>
      <p:cxnSp>
        <p:nvCxnSpPr>
          <p:cNvPr id="21" name="Straight Connector 20">
            <a:extLst>
              <a:ext uri="{FF2B5EF4-FFF2-40B4-BE49-F238E27FC236}">
                <a16:creationId xmlns:a16="http://schemas.microsoft.com/office/drawing/2014/main" id="{515432A6-0325-1949-93DB-88966088247B}"/>
              </a:ext>
            </a:extLst>
          </p:cNvPr>
          <p:cNvCxnSpPr>
            <a:cxnSpLocks/>
          </p:cNvCxnSpPr>
          <p:nvPr/>
        </p:nvCxnSpPr>
        <p:spPr>
          <a:xfrm flipV="1">
            <a:off x="799248" y="1100667"/>
            <a:ext cx="572352" cy="29578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9E71E91-FB9B-5842-8A61-CC94A415502C}"/>
              </a:ext>
            </a:extLst>
          </p:cNvPr>
          <p:cNvCxnSpPr>
            <a:cxnSpLocks/>
          </p:cNvCxnSpPr>
          <p:nvPr/>
        </p:nvCxnSpPr>
        <p:spPr>
          <a:xfrm flipH="1" flipV="1">
            <a:off x="2353266" y="287867"/>
            <a:ext cx="7748" cy="40428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8665B04-ADD1-A148-A743-A2136131288A}"/>
              </a:ext>
            </a:extLst>
          </p:cNvPr>
          <p:cNvCxnSpPr>
            <a:cxnSpLocks/>
          </p:cNvCxnSpPr>
          <p:nvPr/>
        </p:nvCxnSpPr>
        <p:spPr>
          <a:xfrm flipV="1">
            <a:off x="4288367" y="474133"/>
            <a:ext cx="0" cy="2794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5AFBA1B-46A3-E944-90BF-FB5BEBAFC868}"/>
              </a:ext>
            </a:extLst>
          </p:cNvPr>
          <p:cNvCxnSpPr>
            <a:cxnSpLocks/>
          </p:cNvCxnSpPr>
          <p:nvPr/>
        </p:nvCxnSpPr>
        <p:spPr>
          <a:xfrm flipH="1">
            <a:off x="446483" y="2000251"/>
            <a:ext cx="78450" cy="37041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F48C55F-2590-7143-AE85-6941CEFB4E3F}"/>
              </a:ext>
            </a:extLst>
          </p:cNvPr>
          <p:cNvCxnSpPr>
            <a:cxnSpLocks/>
          </p:cNvCxnSpPr>
          <p:nvPr/>
        </p:nvCxnSpPr>
        <p:spPr>
          <a:xfrm>
            <a:off x="2099733" y="2692400"/>
            <a:ext cx="67734" cy="26246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873A213-E9BC-F04B-B16A-1DCB326D12CE}"/>
              </a:ext>
            </a:extLst>
          </p:cNvPr>
          <p:cNvCxnSpPr>
            <a:cxnSpLocks/>
          </p:cNvCxnSpPr>
          <p:nvPr/>
        </p:nvCxnSpPr>
        <p:spPr>
          <a:xfrm flipH="1">
            <a:off x="446481" y="3810000"/>
            <a:ext cx="78452" cy="48950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658242C-251C-B04B-962D-07ED4CF73F7F}"/>
              </a:ext>
            </a:extLst>
          </p:cNvPr>
          <p:cNvCxnSpPr>
            <a:cxnSpLocks/>
          </p:cNvCxnSpPr>
          <p:nvPr/>
        </p:nvCxnSpPr>
        <p:spPr>
          <a:xfrm flipH="1" flipV="1">
            <a:off x="3005388" y="3771032"/>
            <a:ext cx="144209" cy="23104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2A50938-6904-A644-85F1-2362B5DEFAE6}"/>
              </a:ext>
            </a:extLst>
          </p:cNvPr>
          <p:cNvCxnSpPr>
            <a:cxnSpLocks/>
          </p:cNvCxnSpPr>
          <p:nvPr/>
        </p:nvCxnSpPr>
        <p:spPr>
          <a:xfrm flipH="1">
            <a:off x="3802502" y="3949122"/>
            <a:ext cx="316262" cy="41130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0134221-9BB4-0949-8E03-BF7F5FEF0DD4}"/>
              </a:ext>
            </a:extLst>
          </p:cNvPr>
          <p:cNvCxnSpPr>
            <a:cxnSpLocks/>
          </p:cNvCxnSpPr>
          <p:nvPr/>
        </p:nvCxnSpPr>
        <p:spPr>
          <a:xfrm>
            <a:off x="5806114" y="4118253"/>
            <a:ext cx="542293" cy="33257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E39783C-0D0E-1045-9496-2DB702378033}"/>
              </a:ext>
            </a:extLst>
          </p:cNvPr>
          <p:cNvCxnSpPr>
            <a:cxnSpLocks/>
          </p:cNvCxnSpPr>
          <p:nvPr/>
        </p:nvCxnSpPr>
        <p:spPr>
          <a:xfrm flipH="1">
            <a:off x="336977" y="5835650"/>
            <a:ext cx="21229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A220782-78E3-0E4F-8EE5-A3000AF0ED5E}"/>
              </a:ext>
            </a:extLst>
          </p:cNvPr>
          <p:cNvCxnSpPr>
            <a:cxnSpLocks/>
          </p:cNvCxnSpPr>
          <p:nvPr/>
        </p:nvCxnSpPr>
        <p:spPr>
          <a:xfrm>
            <a:off x="2378200" y="6111142"/>
            <a:ext cx="145925" cy="5788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2BB39B6-D88A-BE4E-B147-7A339BF9E617}"/>
              </a:ext>
            </a:extLst>
          </p:cNvPr>
          <p:cNvCxnSpPr>
            <a:cxnSpLocks/>
          </p:cNvCxnSpPr>
          <p:nvPr/>
        </p:nvCxnSpPr>
        <p:spPr>
          <a:xfrm flipH="1" flipV="1">
            <a:off x="4349751" y="5546725"/>
            <a:ext cx="98424" cy="17674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53E201F2-3653-3E47-9412-9D640309EA47}"/>
              </a:ext>
            </a:extLst>
          </p:cNvPr>
          <p:cNvSpPr/>
          <p:nvPr/>
        </p:nvSpPr>
        <p:spPr>
          <a:xfrm>
            <a:off x="371419" y="287867"/>
            <a:ext cx="1177981" cy="1159932"/>
          </a:xfrm>
          <a:prstGeom prst="ellipse">
            <a:avLst/>
          </a:prstGeom>
          <a:noFill/>
          <a:ln w="44450">
            <a:solidFill>
              <a:schemeClr val="tx1">
                <a:lumMod val="50000"/>
                <a:lumOff val="50000"/>
                <a:alpha val="4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25ED8F44-F3AF-6E41-8C7D-16901F8D2D5E}"/>
              </a:ext>
            </a:extLst>
          </p:cNvPr>
          <p:cNvSpPr/>
          <p:nvPr/>
        </p:nvSpPr>
        <p:spPr>
          <a:xfrm rot="20991914">
            <a:off x="1974544" y="388830"/>
            <a:ext cx="983934" cy="661690"/>
          </a:xfrm>
          <a:prstGeom prst="ellipse">
            <a:avLst/>
          </a:prstGeom>
          <a:noFill/>
          <a:ln w="44450">
            <a:solidFill>
              <a:schemeClr val="tx1">
                <a:lumMod val="50000"/>
                <a:lumOff val="50000"/>
                <a:alpha val="4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D8A8C0F1-DFA4-EC46-96AA-755C9010BD79}"/>
              </a:ext>
            </a:extLst>
          </p:cNvPr>
          <p:cNvSpPr/>
          <p:nvPr/>
        </p:nvSpPr>
        <p:spPr>
          <a:xfrm>
            <a:off x="387904" y="1938532"/>
            <a:ext cx="1169966" cy="953784"/>
          </a:xfrm>
          <a:prstGeom prst="ellipse">
            <a:avLst/>
          </a:prstGeom>
          <a:noFill/>
          <a:ln w="44450">
            <a:solidFill>
              <a:schemeClr val="tx1">
                <a:lumMod val="50000"/>
                <a:lumOff val="50000"/>
                <a:alpha val="4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977C997E-F60B-2B48-8703-47BF592C3BA6}"/>
              </a:ext>
            </a:extLst>
          </p:cNvPr>
          <p:cNvSpPr/>
          <p:nvPr/>
        </p:nvSpPr>
        <p:spPr>
          <a:xfrm rot="3241865">
            <a:off x="2224878" y="2066402"/>
            <a:ext cx="871138" cy="1088815"/>
          </a:xfrm>
          <a:prstGeom prst="ellipse">
            <a:avLst/>
          </a:prstGeom>
          <a:noFill/>
          <a:ln w="44450">
            <a:solidFill>
              <a:schemeClr val="tx1">
                <a:lumMod val="50000"/>
                <a:lumOff val="50000"/>
                <a:alpha val="4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2FE6503D-7F34-B742-A858-207CCE6549E3}"/>
              </a:ext>
            </a:extLst>
          </p:cNvPr>
          <p:cNvSpPr/>
          <p:nvPr/>
        </p:nvSpPr>
        <p:spPr>
          <a:xfrm>
            <a:off x="5579533" y="347134"/>
            <a:ext cx="880069" cy="1016000"/>
          </a:xfrm>
          <a:prstGeom prst="ellipse">
            <a:avLst/>
          </a:prstGeom>
          <a:noFill/>
          <a:ln w="44450">
            <a:solidFill>
              <a:schemeClr val="tx1">
                <a:lumMod val="50000"/>
                <a:lumOff val="50000"/>
                <a:alpha val="4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075D4133-63E3-E348-97B1-26D83355E3BA}"/>
              </a:ext>
            </a:extLst>
          </p:cNvPr>
          <p:cNvCxnSpPr>
            <a:cxnSpLocks/>
            <a:endCxn id="64" idx="6"/>
          </p:cNvCxnSpPr>
          <p:nvPr/>
        </p:nvCxnSpPr>
        <p:spPr>
          <a:xfrm flipV="1">
            <a:off x="6239933" y="855134"/>
            <a:ext cx="219669" cy="3810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60F2513-9083-F341-A274-C823AEDF180F}"/>
              </a:ext>
            </a:extLst>
          </p:cNvPr>
          <p:cNvCxnSpPr>
            <a:cxnSpLocks/>
          </p:cNvCxnSpPr>
          <p:nvPr/>
        </p:nvCxnSpPr>
        <p:spPr>
          <a:xfrm flipV="1">
            <a:off x="5870612" y="2687004"/>
            <a:ext cx="44268" cy="23082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FC0C3C4-816F-4F44-90D7-07C2412ECA96}"/>
              </a:ext>
            </a:extLst>
          </p:cNvPr>
          <p:cNvCxnSpPr>
            <a:cxnSpLocks/>
          </p:cNvCxnSpPr>
          <p:nvPr/>
        </p:nvCxnSpPr>
        <p:spPr>
          <a:xfrm>
            <a:off x="4158991" y="2401838"/>
            <a:ext cx="11771" cy="153353"/>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43DB3954-14E7-2945-965D-C0DBE9AF0BD9}"/>
              </a:ext>
            </a:extLst>
          </p:cNvPr>
          <p:cNvSpPr/>
          <p:nvPr/>
        </p:nvSpPr>
        <p:spPr>
          <a:xfrm>
            <a:off x="387904" y="3627121"/>
            <a:ext cx="858786" cy="1139022"/>
          </a:xfrm>
          <a:prstGeom prst="ellipse">
            <a:avLst/>
          </a:prstGeom>
          <a:noFill/>
          <a:ln w="44450">
            <a:solidFill>
              <a:schemeClr val="tx1">
                <a:lumMod val="50000"/>
                <a:lumOff val="50000"/>
                <a:alpha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E36AE47F-E1C6-654C-8947-F9F49CA22C70}"/>
              </a:ext>
            </a:extLst>
          </p:cNvPr>
          <p:cNvSpPr/>
          <p:nvPr/>
        </p:nvSpPr>
        <p:spPr>
          <a:xfrm rot="19703709">
            <a:off x="3934509" y="275633"/>
            <a:ext cx="652807" cy="1016000"/>
          </a:xfrm>
          <a:prstGeom prst="ellipse">
            <a:avLst/>
          </a:prstGeom>
          <a:noFill/>
          <a:ln w="44450">
            <a:solidFill>
              <a:schemeClr val="tx1">
                <a:lumMod val="50000"/>
                <a:lumOff val="50000"/>
                <a:alpha val="4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BFF4A254-81EF-AF4B-9107-312F9DBFC201}"/>
              </a:ext>
            </a:extLst>
          </p:cNvPr>
          <p:cNvSpPr/>
          <p:nvPr/>
        </p:nvSpPr>
        <p:spPr>
          <a:xfrm>
            <a:off x="5579533" y="2326284"/>
            <a:ext cx="694266" cy="566031"/>
          </a:xfrm>
          <a:prstGeom prst="ellipse">
            <a:avLst/>
          </a:prstGeom>
          <a:noFill/>
          <a:ln w="44450">
            <a:solidFill>
              <a:schemeClr val="tx1">
                <a:lumMod val="50000"/>
                <a:lumOff val="50000"/>
                <a:alpha val="4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C22C68D6-58EC-3741-B2D4-29D3AADBBA75}"/>
              </a:ext>
            </a:extLst>
          </p:cNvPr>
          <p:cNvSpPr/>
          <p:nvPr/>
        </p:nvSpPr>
        <p:spPr>
          <a:xfrm>
            <a:off x="3852972" y="3832739"/>
            <a:ext cx="880069" cy="1016000"/>
          </a:xfrm>
          <a:prstGeom prst="ellipse">
            <a:avLst/>
          </a:prstGeom>
          <a:noFill/>
          <a:ln w="44450">
            <a:solidFill>
              <a:schemeClr val="tx1">
                <a:lumMod val="50000"/>
                <a:lumOff val="50000"/>
                <a:alpha val="4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583E7817-4BC9-F449-B090-994C8E27336C}"/>
              </a:ext>
            </a:extLst>
          </p:cNvPr>
          <p:cNvSpPr/>
          <p:nvPr/>
        </p:nvSpPr>
        <p:spPr>
          <a:xfrm rot="5770775">
            <a:off x="5669411" y="3916967"/>
            <a:ext cx="601904" cy="984845"/>
          </a:xfrm>
          <a:prstGeom prst="ellipse">
            <a:avLst/>
          </a:prstGeom>
          <a:noFill/>
          <a:ln w="44450">
            <a:solidFill>
              <a:schemeClr val="tx1">
                <a:lumMod val="50000"/>
                <a:lumOff val="50000"/>
                <a:alpha val="4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697D81D9-A0F8-9C46-AB9A-770915A8AC13}"/>
              </a:ext>
            </a:extLst>
          </p:cNvPr>
          <p:cNvSpPr/>
          <p:nvPr/>
        </p:nvSpPr>
        <p:spPr>
          <a:xfrm rot="2413810">
            <a:off x="2269770" y="3627121"/>
            <a:ext cx="880069" cy="1016000"/>
          </a:xfrm>
          <a:prstGeom prst="ellipse">
            <a:avLst/>
          </a:prstGeom>
          <a:noFill/>
          <a:ln w="44450">
            <a:solidFill>
              <a:schemeClr val="tx1">
                <a:lumMod val="50000"/>
                <a:lumOff val="50000"/>
                <a:alpha val="4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6BF07D86-B7A1-8741-AF0D-F4EB83CA8B94}"/>
              </a:ext>
            </a:extLst>
          </p:cNvPr>
          <p:cNvSpPr/>
          <p:nvPr/>
        </p:nvSpPr>
        <p:spPr>
          <a:xfrm>
            <a:off x="3716698" y="5425935"/>
            <a:ext cx="1126003" cy="552292"/>
          </a:xfrm>
          <a:prstGeom prst="ellipse">
            <a:avLst/>
          </a:prstGeom>
          <a:noFill/>
          <a:ln w="44450">
            <a:solidFill>
              <a:schemeClr val="tx1">
                <a:lumMod val="50000"/>
                <a:lumOff val="50000"/>
                <a:alpha val="4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8EE64B7-FDAF-E44E-86FC-0607EAF10CB2}"/>
              </a:ext>
            </a:extLst>
          </p:cNvPr>
          <p:cNvSpPr/>
          <p:nvPr/>
        </p:nvSpPr>
        <p:spPr>
          <a:xfrm rot="16485340">
            <a:off x="3692583" y="2146468"/>
            <a:ext cx="871444" cy="851761"/>
          </a:xfrm>
          <a:prstGeom prst="ellipse">
            <a:avLst/>
          </a:prstGeom>
          <a:noFill/>
          <a:ln w="44450">
            <a:solidFill>
              <a:schemeClr val="tx1">
                <a:lumMod val="50000"/>
                <a:lumOff val="50000"/>
                <a:alpha val="4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0F755ABB-5743-2949-A2BD-A8031DB7AA8A}"/>
              </a:ext>
            </a:extLst>
          </p:cNvPr>
          <p:cNvSpPr/>
          <p:nvPr/>
        </p:nvSpPr>
        <p:spPr>
          <a:xfrm rot="6073968">
            <a:off x="370560" y="5401656"/>
            <a:ext cx="946899" cy="818535"/>
          </a:xfrm>
          <a:prstGeom prst="ellipse">
            <a:avLst/>
          </a:prstGeom>
          <a:noFill/>
          <a:ln w="44450">
            <a:solidFill>
              <a:schemeClr val="tx1">
                <a:lumMod val="50000"/>
                <a:lumOff val="50000"/>
                <a:alpha val="4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9F270C4A-5EDA-AD42-B94F-26D147DA1F02}"/>
              </a:ext>
            </a:extLst>
          </p:cNvPr>
          <p:cNvSpPr/>
          <p:nvPr/>
        </p:nvSpPr>
        <p:spPr>
          <a:xfrm>
            <a:off x="1992677" y="6087533"/>
            <a:ext cx="880069" cy="354402"/>
          </a:xfrm>
          <a:prstGeom prst="ellipse">
            <a:avLst/>
          </a:prstGeom>
          <a:noFill/>
          <a:ln w="44450">
            <a:solidFill>
              <a:schemeClr val="tx1">
                <a:lumMod val="50000"/>
                <a:lumOff val="50000"/>
                <a:alpha val="4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a:extLst>
              <a:ext uri="{FF2B5EF4-FFF2-40B4-BE49-F238E27FC236}">
                <a16:creationId xmlns:a16="http://schemas.microsoft.com/office/drawing/2014/main" id="{5292E5C5-884A-C845-AAB5-15D26ECB5EBA}"/>
              </a:ext>
            </a:extLst>
          </p:cNvPr>
          <p:cNvCxnSpPr>
            <a:cxnSpLocks/>
          </p:cNvCxnSpPr>
          <p:nvPr/>
        </p:nvCxnSpPr>
        <p:spPr>
          <a:xfrm flipH="1">
            <a:off x="4118764" y="3824862"/>
            <a:ext cx="254674" cy="124260"/>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15173B3-ECDC-774D-AD0B-D28B5A861B91}"/>
              </a:ext>
            </a:extLst>
          </p:cNvPr>
          <p:cNvCxnSpPr>
            <a:cxnSpLocks/>
          </p:cNvCxnSpPr>
          <p:nvPr/>
        </p:nvCxnSpPr>
        <p:spPr>
          <a:xfrm flipH="1">
            <a:off x="3812850" y="3825951"/>
            <a:ext cx="566209" cy="534480"/>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DD2C5D2-759C-5242-AB18-07DCD6CFDC89}"/>
              </a:ext>
            </a:extLst>
          </p:cNvPr>
          <p:cNvCxnSpPr>
            <a:cxnSpLocks/>
          </p:cNvCxnSpPr>
          <p:nvPr/>
        </p:nvCxnSpPr>
        <p:spPr>
          <a:xfrm>
            <a:off x="2167467" y="2954867"/>
            <a:ext cx="542195" cy="0"/>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B847130-92E7-DD4B-AAC1-11CC6E3DBA84}"/>
              </a:ext>
            </a:extLst>
          </p:cNvPr>
          <p:cNvCxnSpPr>
            <a:cxnSpLocks/>
          </p:cNvCxnSpPr>
          <p:nvPr/>
        </p:nvCxnSpPr>
        <p:spPr>
          <a:xfrm>
            <a:off x="2294963" y="2388915"/>
            <a:ext cx="421520" cy="563972"/>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B623C0E6-0774-DA46-A348-A011129E832A}"/>
              </a:ext>
            </a:extLst>
          </p:cNvPr>
          <p:cNvCxnSpPr>
            <a:cxnSpLocks/>
          </p:cNvCxnSpPr>
          <p:nvPr/>
        </p:nvCxnSpPr>
        <p:spPr>
          <a:xfrm flipV="1">
            <a:off x="2111736" y="2381879"/>
            <a:ext cx="176406" cy="326096"/>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0CDA1E4-7840-B645-9C74-D3142FE91915}"/>
              </a:ext>
            </a:extLst>
          </p:cNvPr>
          <p:cNvCxnSpPr>
            <a:cxnSpLocks/>
          </p:cNvCxnSpPr>
          <p:nvPr/>
        </p:nvCxnSpPr>
        <p:spPr>
          <a:xfrm>
            <a:off x="524933" y="1996206"/>
            <a:ext cx="435476" cy="35794"/>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0E63082-15AB-B44D-B637-A53769F8BC3B}"/>
              </a:ext>
            </a:extLst>
          </p:cNvPr>
          <p:cNvCxnSpPr>
            <a:cxnSpLocks/>
          </p:cNvCxnSpPr>
          <p:nvPr/>
        </p:nvCxnSpPr>
        <p:spPr>
          <a:xfrm flipH="1">
            <a:off x="862719" y="2032000"/>
            <a:ext cx="110168" cy="922867"/>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9FB32F2-B86F-AD46-AA02-FEAEE86571F0}"/>
              </a:ext>
            </a:extLst>
          </p:cNvPr>
          <p:cNvCxnSpPr>
            <a:cxnSpLocks/>
          </p:cNvCxnSpPr>
          <p:nvPr/>
        </p:nvCxnSpPr>
        <p:spPr>
          <a:xfrm>
            <a:off x="461793" y="2364180"/>
            <a:ext cx="410272" cy="584210"/>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7E3070E-4593-CC47-8925-C276C3E2A36B}"/>
              </a:ext>
            </a:extLst>
          </p:cNvPr>
          <p:cNvCxnSpPr>
            <a:cxnSpLocks/>
          </p:cNvCxnSpPr>
          <p:nvPr/>
        </p:nvCxnSpPr>
        <p:spPr>
          <a:xfrm flipH="1">
            <a:off x="795867" y="1387343"/>
            <a:ext cx="76198" cy="0"/>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29597B4-9F2B-CF45-96A5-EE572ED612BA}"/>
              </a:ext>
            </a:extLst>
          </p:cNvPr>
          <p:cNvCxnSpPr>
            <a:cxnSpLocks/>
          </p:cNvCxnSpPr>
          <p:nvPr/>
        </p:nvCxnSpPr>
        <p:spPr>
          <a:xfrm flipH="1">
            <a:off x="872067" y="1119776"/>
            <a:ext cx="582624" cy="276676"/>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010D69B-CE30-CD44-9662-1DB272F5645C}"/>
              </a:ext>
            </a:extLst>
          </p:cNvPr>
          <p:cNvCxnSpPr>
            <a:cxnSpLocks/>
          </p:cNvCxnSpPr>
          <p:nvPr/>
        </p:nvCxnSpPr>
        <p:spPr>
          <a:xfrm>
            <a:off x="524933" y="3829109"/>
            <a:ext cx="435476" cy="170957"/>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51C3A43-14EB-2A42-A88D-7F3012A4719F}"/>
              </a:ext>
            </a:extLst>
          </p:cNvPr>
          <p:cNvCxnSpPr>
            <a:cxnSpLocks/>
          </p:cNvCxnSpPr>
          <p:nvPr/>
        </p:nvCxnSpPr>
        <p:spPr>
          <a:xfrm flipH="1">
            <a:off x="524934" y="4000066"/>
            <a:ext cx="447953" cy="526382"/>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D3A0C80-373F-9843-92E7-50E5F1425E31}"/>
              </a:ext>
            </a:extLst>
          </p:cNvPr>
          <p:cNvCxnSpPr>
            <a:cxnSpLocks/>
          </p:cNvCxnSpPr>
          <p:nvPr/>
        </p:nvCxnSpPr>
        <p:spPr>
          <a:xfrm>
            <a:off x="456292" y="4360431"/>
            <a:ext cx="68641" cy="166017"/>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D7FF991D-6669-C44A-99C1-5C71F2C64A28}"/>
              </a:ext>
            </a:extLst>
          </p:cNvPr>
          <p:cNvCxnSpPr>
            <a:cxnSpLocks/>
          </p:cNvCxnSpPr>
          <p:nvPr/>
        </p:nvCxnSpPr>
        <p:spPr>
          <a:xfrm>
            <a:off x="2696272" y="3771032"/>
            <a:ext cx="309116" cy="0"/>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4D5BBAD-1AAD-A845-B710-03ED81ED4FCB}"/>
              </a:ext>
            </a:extLst>
          </p:cNvPr>
          <p:cNvCxnSpPr>
            <a:cxnSpLocks/>
          </p:cNvCxnSpPr>
          <p:nvPr/>
        </p:nvCxnSpPr>
        <p:spPr>
          <a:xfrm flipH="1" flipV="1">
            <a:off x="2694192" y="3771032"/>
            <a:ext cx="529539" cy="458068"/>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E80E269B-A367-CA43-AE62-953B3FF5E6F1}"/>
              </a:ext>
            </a:extLst>
          </p:cNvPr>
          <p:cNvCxnSpPr>
            <a:cxnSpLocks/>
          </p:cNvCxnSpPr>
          <p:nvPr/>
        </p:nvCxnSpPr>
        <p:spPr>
          <a:xfrm flipH="1" flipV="1">
            <a:off x="3146252" y="4000066"/>
            <a:ext cx="74575" cy="229034"/>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4B92A8FF-E0A7-6A44-B58E-3098D51AA1BB}"/>
              </a:ext>
            </a:extLst>
          </p:cNvPr>
          <p:cNvCxnSpPr>
            <a:cxnSpLocks/>
          </p:cNvCxnSpPr>
          <p:nvPr/>
        </p:nvCxnSpPr>
        <p:spPr>
          <a:xfrm flipH="1" flipV="1">
            <a:off x="2357141" y="688975"/>
            <a:ext cx="18641" cy="194454"/>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033BB270-5897-8140-B47D-A48EA35D3A2D}"/>
              </a:ext>
            </a:extLst>
          </p:cNvPr>
          <p:cNvCxnSpPr>
            <a:cxnSpLocks/>
          </p:cNvCxnSpPr>
          <p:nvPr/>
        </p:nvCxnSpPr>
        <p:spPr>
          <a:xfrm flipV="1">
            <a:off x="2381097" y="456521"/>
            <a:ext cx="209703" cy="405475"/>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519A42E-7AE0-1843-A83B-9EB79B24BBF0}"/>
              </a:ext>
            </a:extLst>
          </p:cNvPr>
          <p:cNvCxnSpPr>
            <a:cxnSpLocks/>
          </p:cNvCxnSpPr>
          <p:nvPr/>
        </p:nvCxnSpPr>
        <p:spPr>
          <a:xfrm flipH="1" flipV="1">
            <a:off x="2361014" y="293112"/>
            <a:ext cx="229672" cy="179420"/>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2A5C2EC-7E73-174F-93C5-FDC93B0EE305}"/>
              </a:ext>
            </a:extLst>
          </p:cNvPr>
          <p:cNvCxnSpPr>
            <a:cxnSpLocks/>
          </p:cNvCxnSpPr>
          <p:nvPr/>
        </p:nvCxnSpPr>
        <p:spPr>
          <a:xfrm>
            <a:off x="5881019" y="1164633"/>
            <a:ext cx="358914" cy="64826"/>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045A838-2D1C-524C-8FF3-8EAE2CE999E1}"/>
              </a:ext>
            </a:extLst>
          </p:cNvPr>
          <p:cNvCxnSpPr>
            <a:cxnSpLocks/>
          </p:cNvCxnSpPr>
          <p:nvPr/>
        </p:nvCxnSpPr>
        <p:spPr>
          <a:xfrm flipH="1">
            <a:off x="5899456" y="628036"/>
            <a:ext cx="450311" cy="536597"/>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3CF984CE-A958-8449-B4C7-1BE8B7E2FA3D}"/>
              </a:ext>
            </a:extLst>
          </p:cNvPr>
          <p:cNvCxnSpPr>
            <a:cxnSpLocks/>
            <a:stCxn id="64" idx="6"/>
          </p:cNvCxnSpPr>
          <p:nvPr/>
        </p:nvCxnSpPr>
        <p:spPr>
          <a:xfrm flipH="1" flipV="1">
            <a:off x="6349768" y="635002"/>
            <a:ext cx="109834" cy="220132"/>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8E0C7692-3578-A648-9A60-FAADADE49051}"/>
              </a:ext>
            </a:extLst>
          </p:cNvPr>
          <p:cNvCxnSpPr>
            <a:cxnSpLocks/>
          </p:cNvCxnSpPr>
          <p:nvPr/>
        </p:nvCxnSpPr>
        <p:spPr>
          <a:xfrm flipH="1" flipV="1">
            <a:off x="4235307" y="459940"/>
            <a:ext cx="57699" cy="25185"/>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B65071E5-9164-2E46-A41D-8DFBF9A90A43}"/>
              </a:ext>
            </a:extLst>
          </p:cNvPr>
          <p:cNvCxnSpPr>
            <a:cxnSpLocks/>
          </p:cNvCxnSpPr>
          <p:nvPr/>
        </p:nvCxnSpPr>
        <p:spPr>
          <a:xfrm>
            <a:off x="4236816" y="459939"/>
            <a:ext cx="0" cy="306295"/>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D1A6B6FF-F098-FE4B-A2BB-75244D8E1003}"/>
              </a:ext>
            </a:extLst>
          </p:cNvPr>
          <p:cNvCxnSpPr>
            <a:cxnSpLocks/>
          </p:cNvCxnSpPr>
          <p:nvPr/>
        </p:nvCxnSpPr>
        <p:spPr>
          <a:xfrm flipV="1">
            <a:off x="4235306" y="753533"/>
            <a:ext cx="51011" cy="12702"/>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D046BDF-8CCA-3A49-97E7-A017C3C2E0A9}"/>
              </a:ext>
            </a:extLst>
          </p:cNvPr>
          <p:cNvCxnSpPr>
            <a:cxnSpLocks/>
          </p:cNvCxnSpPr>
          <p:nvPr/>
        </p:nvCxnSpPr>
        <p:spPr>
          <a:xfrm>
            <a:off x="4260912" y="5520748"/>
            <a:ext cx="88839" cy="25977"/>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5C89743C-36E5-3E46-8321-8AA3647C2B2A}"/>
              </a:ext>
            </a:extLst>
          </p:cNvPr>
          <p:cNvCxnSpPr>
            <a:cxnSpLocks/>
          </p:cNvCxnSpPr>
          <p:nvPr/>
        </p:nvCxnSpPr>
        <p:spPr>
          <a:xfrm>
            <a:off x="4293006" y="5572702"/>
            <a:ext cx="155169" cy="150765"/>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5C526BC5-9FF2-434F-A067-082DE5A7CBC2}"/>
              </a:ext>
            </a:extLst>
          </p:cNvPr>
          <p:cNvCxnSpPr>
            <a:cxnSpLocks/>
          </p:cNvCxnSpPr>
          <p:nvPr/>
        </p:nvCxnSpPr>
        <p:spPr>
          <a:xfrm flipH="1" flipV="1">
            <a:off x="4279628" y="5517001"/>
            <a:ext cx="13378" cy="55701"/>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A23F6928-73C0-1140-AF0C-FF4E9AF41D78}"/>
              </a:ext>
            </a:extLst>
          </p:cNvPr>
          <p:cNvCxnSpPr>
            <a:cxnSpLocks/>
          </p:cNvCxnSpPr>
          <p:nvPr/>
        </p:nvCxnSpPr>
        <p:spPr>
          <a:xfrm flipV="1">
            <a:off x="2514261" y="6052071"/>
            <a:ext cx="33430" cy="102643"/>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4D09A881-3992-9244-8A32-3D07F42AE602}"/>
              </a:ext>
            </a:extLst>
          </p:cNvPr>
          <p:cNvCxnSpPr>
            <a:cxnSpLocks/>
          </p:cNvCxnSpPr>
          <p:nvPr/>
        </p:nvCxnSpPr>
        <p:spPr>
          <a:xfrm flipV="1">
            <a:off x="2378200" y="6052071"/>
            <a:ext cx="169491" cy="59071"/>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C1B2D30B-FDEE-F54D-A4E8-3686D5213FCC}"/>
              </a:ext>
            </a:extLst>
          </p:cNvPr>
          <p:cNvCxnSpPr>
            <a:cxnSpLocks/>
          </p:cNvCxnSpPr>
          <p:nvPr/>
        </p:nvCxnSpPr>
        <p:spPr>
          <a:xfrm flipV="1">
            <a:off x="340330" y="5810923"/>
            <a:ext cx="47574" cy="13049"/>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42E1E7F-F945-B844-B9F3-0961329DBF7D}"/>
              </a:ext>
            </a:extLst>
          </p:cNvPr>
          <p:cNvCxnSpPr>
            <a:cxnSpLocks/>
          </p:cNvCxnSpPr>
          <p:nvPr/>
        </p:nvCxnSpPr>
        <p:spPr>
          <a:xfrm flipH="1" flipV="1">
            <a:off x="371420" y="5810923"/>
            <a:ext cx="571370" cy="56477"/>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9A4A3B64-AB46-AC48-B002-AAE8EE35BB0F}"/>
              </a:ext>
            </a:extLst>
          </p:cNvPr>
          <p:cNvCxnSpPr>
            <a:cxnSpLocks/>
          </p:cNvCxnSpPr>
          <p:nvPr/>
        </p:nvCxnSpPr>
        <p:spPr>
          <a:xfrm>
            <a:off x="524933" y="5835650"/>
            <a:ext cx="417857" cy="31750"/>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D0437A73-175E-C741-8D32-5A81C94931A0}"/>
              </a:ext>
            </a:extLst>
          </p:cNvPr>
          <p:cNvCxnSpPr>
            <a:cxnSpLocks/>
          </p:cNvCxnSpPr>
          <p:nvPr/>
        </p:nvCxnSpPr>
        <p:spPr>
          <a:xfrm flipV="1">
            <a:off x="5881019" y="4450823"/>
            <a:ext cx="453237" cy="199698"/>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F193A655-CD95-E246-BC5A-E25E54D3D19C}"/>
              </a:ext>
            </a:extLst>
          </p:cNvPr>
          <p:cNvCxnSpPr>
            <a:cxnSpLocks/>
          </p:cNvCxnSpPr>
          <p:nvPr/>
        </p:nvCxnSpPr>
        <p:spPr>
          <a:xfrm>
            <a:off x="5584827" y="4284538"/>
            <a:ext cx="296192" cy="365983"/>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5335011-FE14-0F4C-B2FC-81FEE9BFDDAB}"/>
              </a:ext>
            </a:extLst>
          </p:cNvPr>
          <p:cNvCxnSpPr>
            <a:cxnSpLocks/>
          </p:cNvCxnSpPr>
          <p:nvPr/>
        </p:nvCxnSpPr>
        <p:spPr>
          <a:xfrm flipH="1">
            <a:off x="5579533" y="4128941"/>
            <a:ext cx="226582" cy="164471"/>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E8B7F11C-B0BA-1D45-8351-BF9D0A9E6A72}"/>
              </a:ext>
            </a:extLst>
          </p:cNvPr>
          <p:cNvCxnSpPr>
            <a:cxnSpLocks/>
          </p:cNvCxnSpPr>
          <p:nvPr/>
        </p:nvCxnSpPr>
        <p:spPr>
          <a:xfrm flipV="1">
            <a:off x="4105023" y="2381879"/>
            <a:ext cx="0" cy="225987"/>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1280A3C2-BB9B-9243-B3D4-0D35E4CEC9C1}"/>
              </a:ext>
            </a:extLst>
          </p:cNvPr>
          <p:cNvCxnSpPr>
            <a:cxnSpLocks/>
          </p:cNvCxnSpPr>
          <p:nvPr/>
        </p:nvCxnSpPr>
        <p:spPr>
          <a:xfrm flipV="1">
            <a:off x="4105023" y="2547119"/>
            <a:ext cx="65740" cy="56453"/>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4BBF89AB-5D34-BA4C-857C-3E72F0E3C41C}"/>
              </a:ext>
            </a:extLst>
          </p:cNvPr>
          <p:cNvCxnSpPr>
            <a:cxnSpLocks/>
          </p:cNvCxnSpPr>
          <p:nvPr/>
        </p:nvCxnSpPr>
        <p:spPr>
          <a:xfrm>
            <a:off x="4105023" y="2381879"/>
            <a:ext cx="53968" cy="33546"/>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D07A6739-B8A4-9947-B8D7-D66F3BE84A2E}"/>
              </a:ext>
            </a:extLst>
          </p:cNvPr>
          <p:cNvCxnSpPr>
            <a:cxnSpLocks/>
          </p:cNvCxnSpPr>
          <p:nvPr/>
        </p:nvCxnSpPr>
        <p:spPr>
          <a:xfrm flipH="1" flipV="1">
            <a:off x="1371601" y="1100667"/>
            <a:ext cx="83090" cy="19109"/>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87DDE51E-0BEE-5D4D-BE70-6781AF511CC4}"/>
              </a:ext>
            </a:extLst>
          </p:cNvPr>
          <p:cNvCxnSpPr>
            <a:cxnSpLocks/>
          </p:cNvCxnSpPr>
          <p:nvPr/>
        </p:nvCxnSpPr>
        <p:spPr>
          <a:xfrm flipV="1">
            <a:off x="5785964" y="2478515"/>
            <a:ext cx="113492" cy="433678"/>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2676C568-DE88-C047-9C33-828A88F3C691}"/>
              </a:ext>
            </a:extLst>
          </p:cNvPr>
          <p:cNvCxnSpPr>
            <a:cxnSpLocks/>
          </p:cNvCxnSpPr>
          <p:nvPr/>
        </p:nvCxnSpPr>
        <p:spPr>
          <a:xfrm flipH="1" flipV="1">
            <a:off x="5899456" y="2493433"/>
            <a:ext cx="7297" cy="198967"/>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9109B2BA-D59E-B542-B130-7D066B2A9D00}"/>
              </a:ext>
            </a:extLst>
          </p:cNvPr>
          <p:cNvCxnSpPr>
            <a:cxnSpLocks/>
          </p:cNvCxnSpPr>
          <p:nvPr/>
        </p:nvCxnSpPr>
        <p:spPr>
          <a:xfrm>
            <a:off x="5785964" y="2912193"/>
            <a:ext cx="84648" cy="0"/>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03F23E2-D483-E24D-BBC5-73DAE85DEAB5}"/>
              </a:ext>
            </a:extLst>
          </p:cNvPr>
          <p:cNvGrpSpPr/>
          <p:nvPr/>
        </p:nvGrpSpPr>
        <p:grpSpPr>
          <a:xfrm>
            <a:off x="6803345" y="1145450"/>
            <a:ext cx="4942174" cy="4262395"/>
            <a:chOff x="6803345" y="1145450"/>
            <a:chExt cx="4942174" cy="4262395"/>
          </a:xfrm>
        </p:grpSpPr>
        <p:pic>
          <p:nvPicPr>
            <p:cNvPr id="3" name="Picture 2">
              <a:extLst>
                <a:ext uri="{FF2B5EF4-FFF2-40B4-BE49-F238E27FC236}">
                  <a16:creationId xmlns:a16="http://schemas.microsoft.com/office/drawing/2014/main" id="{715723F5-08AC-BC40-B5BD-E4102201F3F1}"/>
                </a:ext>
              </a:extLst>
            </p:cNvPr>
            <p:cNvPicPr>
              <a:picLocks noChangeAspect="1"/>
            </p:cNvPicPr>
            <p:nvPr/>
          </p:nvPicPr>
          <p:blipFill>
            <a:blip r:embed="rId18"/>
            <a:stretch>
              <a:fillRect/>
            </a:stretch>
          </p:blipFill>
          <p:spPr>
            <a:xfrm>
              <a:off x="6803345" y="1145450"/>
              <a:ext cx="4942174" cy="4262395"/>
            </a:xfrm>
            <a:prstGeom prst="rect">
              <a:avLst/>
            </a:prstGeom>
          </p:spPr>
        </p:pic>
        <p:cxnSp>
          <p:nvCxnSpPr>
            <p:cNvPr id="4" name="Straight Connector 3">
              <a:extLst>
                <a:ext uri="{FF2B5EF4-FFF2-40B4-BE49-F238E27FC236}">
                  <a16:creationId xmlns:a16="http://schemas.microsoft.com/office/drawing/2014/main" id="{88AFE7CE-7701-A14F-8107-AB56E81B883D}"/>
                </a:ext>
              </a:extLst>
            </p:cNvPr>
            <p:cNvCxnSpPr>
              <a:cxnSpLocks/>
            </p:cNvCxnSpPr>
            <p:nvPr/>
          </p:nvCxnSpPr>
          <p:spPr>
            <a:xfrm flipV="1">
              <a:off x="7655442" y="2086651"/>
              <a:ext cx="293107" cy="147897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C70F0993-2F52-0548-8ED3-BC25D0DEFFD1}"/>
                </a:ext>
              </a:extLst>
            </p:cNvPr>
            <p:cNvSpPr/>
            <p:nvPr/>
          </p:nvSpPr>
          <p:spPr>
            <a:xfrm>
              <a:off x="7488887" y="1779353"/>
              <a:ext cx="2112313" cy="2761275"/>
            </a:xfrm>
            <a:prstGeom prst="ellipse">
              <a:avLst/>
            </a:prstGeom>
            <a:noFill/>
            <a:ln w="44450">
              <a:solidFill>
                <a:schemeClr val="tx1">
                  <a:lumMod val="50000"/>
                  <a:lumOff val="50000"/>
                  <a:alpha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2737551F-9C7A-D14A-A6FF-3C7F909EB48E}"/>
                </a:ext>
              </a:extLst>
            </p:cNvPr>
            <p:cNvCxnSpPr>
              <a:cxnSpLocks/>
            </p:cNvCxnSpPr>
            <p:nvPr/>
          </p:nvCxnSpPr>
          <p:spPr>
            <a:xfrm flipH="1" flipV="1">
              <a:off x="7640651" y="3565624"/>
              <a:ext cx="112673" cy="446135"/>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1C9069F-FDCD-654F-AC45-2892933899B6}"/>
                </a:ext>
              </a:extLst>
            </p:cNvPr>
            <p:cNvCxnSpPr>
              <a:cxnSpLocks/>
            </p:cNvCxnSpPr>
            <p:nvPr/>
          </p:nvCxnSpPr>
          <p:spPr>
            <a:xfrm flipH="1" flipV="1">
              <a:off x="7968632" y="2086651"/>
              <a:ext cx="997569" cy="428714"/>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44BA8C99-87FD-7E45-9AE2-AD8294B5D3CF}"/>
                </a:ext>
              </a:extLst>
            </p:cNvPr>
            <p:cNvCxnSpPr>
              <a:cxnSpLocks/>
            </p:cNvCxnSpPr>
            <p:nvPr/>
          </p:nvCxnSpPr>
          <p:spPr>
            <a:xfrm flipV="1">
              <a:off x="7753324" y="2515364"/>
              <a:ext cx="1212877" cy="1496395"/>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3498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32113C4B-341B-DC4D-871E-D4AFB5B19BCC}"/>
              </a:ext>
            </a:extLst>
          </p:cNvPr>
          <p:cNvCxnSpPr>
            <a:cxnSpLocks/>
          </p:cNvCxnSpPr>
          <p:nvPr/>
        </p:nvCxnSpPr>
        <p:spPr>
          <a:xfrm flipH="1" flipV="1">
            <a:off x="3930750" y="1356601"/>
            <a:ext cx="24271" cy="2789981"/>
          </a:xfrm>
          <a:prstGeom prst="line">
            <a:avLst/>
          </a:prstGeom>
          <a:ln w="19050">
            <a:tailEnd type="non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D2C1FD8B-57A4-3D4A-877F-81B5F6B97608}"/>
              </a:ext>
            </a:extLst>
          </p:cNvPr>
          <p:cNvSpPr/>
          <p:nvPr/>
        </p:nvSpPr>
        <p:spPr>
          <a:xfrm>
            <a:off x="4558959" y="862434"/>
            <a:ext cx="2590801" cy="98833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7557555-12E6-7643-87DA-A7F7F474EE5F}"/>
              </a:ext>
            </a:extLst>
          </p:cNvPr>
          <p:cNvSpPr txBox="1"/>
          <p:nvPr/>
        </p:nvSpPr>
        <p:spPr>
          <a:xfrm>
            <a:off x="4442424" y="880362"/>
            <a:ext cx="2823878" cy="954107"/>
          </a:xfrm>
          <a:prstGeom prst="rect">
            <a:avLst/>
          </a:prstGeom>
          <a:noFill/>
        </p:spPr>
        <p:txBody>
          <a:bodyPr wrap="square" rtlCol="0">
            <a:spAutoFit/>
          </a:bodyPr>
          <a:lstStyle/>
          <a:p>
            <a:pPr algn="ctr"/>
            <a:r>
              <a:rPr lang="en-US" sz="2800" dirty="0"/>
              <a:t>Model Circadian Rhythm</a:t>
            </a:r>
          </a:p>
        </p:txBody>
      </p:sp>
      <p:sp>
        <p:nvSpPr>
          <p:cNvPr id="36" name="Rectangle 35">
            <a:extLst>
              <a:ext uri="{FF2B5EF4-FFF2-40B4-BE49-F238E27FC236}">
                <a16:creationId xmlns:a16="http://schemas.microsoft.com/office/drawing/2014/main" id="{712F8F66-5695-444C-BB8A-7759DC37061D}"/>
              </a:ext>
            </a:extLst>
          </p:cNvPr>
          <p:cNvSpPr/>
          <p:nvPr/>
        </p:nvSpPr>
        <p:spPr>
          <a:xfrm>
            <a:off x="4558959" y="3669530"/>
            <a:ext cx="2590801" cy="98833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29BD766B-B287-A046-9DB7-0BBBEE5B5D88}"/>
              </a:ext>
            </a:extLst>
          </p:cNvPr>
          <p:cNvSpPr txBox="1"/>
          <p:nvPr/>
        </p:nvSpPr>
        <p:spPr>
          <a:xfrm>
            <a:off x="4424495" y="3669529"/>
            <a:ext cx="2823878" cy="954107"/>
          </a:xfrm>
          <a:prstGeom prst="rect">
            <a:avLst/>
          </a:prstGeom>
          <a:noFill/>
        </p:spPr>
        <p:txBody>
          <a:bodyPr wrap="square" rtlCol="0">
            <a:spAutoFit/>
          </a:bodyPr>
          <a:lstStyle/>
          <a:p>
            <a:pPr algn="ctr"/>
            <a:r>
              <a:rPr lang="en-US" sz="2800" dirty="0"/>
              <a:t>Model Acute Exercise</a:t>
            </a:r>
          </a:p>
        </p:txBody>
      </p:sp>
      <p:sp>
        <p:nvSpPr>
          <p:cNvPr id="40" name="Rectangle 39">
            <a:extLst>
              <a:ext uri="{FF2B5EF4-FFF2-40B4-BE49-F238E27FC236}">
                <a16:creationId xmlns:a16="http://schemas.microsoft.com/office/drawing/2014/main" id="{A7DFDC8D-9A32-234B-B1BF-937C5A51E26C}"/>
              </a:ext>
            </a:extLst>
          </p:cNvPr>
          <p:cNvSpPr/>
          <p:nvPr/>
        </p:nvSpPr>
        <p:spPr>
          <a:xfrm>
            <a:off x="7690328" y="2473894"/>
            <a:ext cx="3035738" cy="98833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195645F3-0269-7E47-A199-F113A71B0DB8}"/>
              </a:ext>
            </a:extLst>
          </p:cNvPr>
          <p:cNvSpPr txBox="1"/>
          <p:nvPr/>
        </p:nvSpPr>
        <p:spPr>
          <a:xfrm>
            <a:off x="7675012" y="2482756"/>
            <a:ext cx="3051054" cy="954107"/>
          </a:xfrm>
          <a:prstGeom prst="rect">
            <a:avLst/>
          </a:prstGeom>
          <a:noFill/>
        </p:spPr>
        <p:txBody>
          <a:bodyPr wrap="square" rtlCol="0">
            <a:spAutoFit/>
          </a:bodyPr>
          <a:lstStyle/>
          <a:p>
            <a:pPr algn="ctr"/>
            <a:r>
              <a:rPr lang="en-US" sz="2800" dirty="0"/>
              <a:t>Variance Explained</a:t>
            </a:r>
          </a:p>
          <a:p>
            <a:pPr algn="ctr"/>
            <a:r>
              <a:rPr lang="en-US" sz="2800" dirty="0"/>
              <a:t>By Models</a:t>
            </a:r>
          </a:p>
        </p:txBody>
      </p:sp>
      <p:sp>
        <p:nvSpPr>
          <p:cNvPr id="42" name="Rectangle 41">
            <a:extLst>
              <a:ext uri="{FF2B5EF4-FFF2-40B4-BE49-F238E27FC236}">
                <a16:creationId xmlns:a16="http://schemas.microsoft.com/office/drawing/2014/main" id="{F4D0DFCC-64FA-1D4E-9510-BC01CF2EB2C8}"/>
              </a:ext>
            </a:extLst>
          </p:cNvPr>
          <p:cNvSpPr/>
          <p:nvPr/>
        </p:nvSpPr>
        <p:spPr>
          <a:xfrm>
            <a:off x="4912146" y="0"/>
            <a:ext cx="1821054" cy="855553"/>
          </a:xfrm>
          <a:prstGeom prst="rect">
            <a:avLst/>
          </a:prstGeom>
          <a:solidFill>
            <a:schemeClr val="accent4">
              <a:lumMod val="20000"/>
              <a:lumOff val="80000"/>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C90AF920-886B-4F4E-82BA-F61ADCAC03AA}"/>
              </a:ext>
            </a:extLst>
          </p:cNvPr>
          <p:cNvSpPr txBox="1"/>
          <p:nvPr/>
        </p:nvSpPr>
        <p:spPr>
          <a:xfrm>
            <a:off x="4869147" y="117795"/>
            <a:ext cx="1821054" cy="646331"/>
          </a:xfrm>
          <a:prstGeom prst="rect">
            <a:avLst/>
          </a:prstGeom>
          <a:noFill/>
        </p:spPr>
        <p:txBody>
          <a:bodyPr wrap="square" rtlCol="0" anchor="ctr">
            <a:spAutoFit/>
          </a:bodyPr>
          <a:lstStyle/>
          <a:p>
            <a:pPr algn="ctr"/>
            <a:r>
              <a:rPr lang="en-US" dirty="0"/>
              <a:t>Tissue Specific</a:t>
            </a:r>
          </a:p>
          <a:p>
            <a:pPr algn="ctr"/>
            <a:r>
              <a:rPr lang="en-US" b="1" dirty="0"/>
              <a:t>Gene Specific</a:t>
            </a:r>
          </a:p>
        </p:txBody>
      </p:sp>
      <p:sp>
        <p:nvSpPr>
          <p:cNvPr id="47" name="Rectangle 46">
            <a:extLst>
              <a:ext uri="{FF2B5EF4-FFF2-40B4-BE49-F238E27FC236}">
                <a16:creationId xmlns:a16="http://schemas.microsoft.com/office/drawing/2014/main" id="{2A3FE65F-97A1-414B-A336-C665AEF7B65E}"/>
              </a:ext>
            </a:extLst>
          </p:cNvPr>
          <p:cNvSpPr/>
          <p:nvPr/>
        </p:nvSpPr>
        <p:spPr>
          <a:xfrm>
            <a:off x="8290244" y="1945262"/>
            <a:ext cx="1821054" cy="530060"/>
          </a:xfrm>
          <a:prstGeom prst="rect">
            <a:avLst/>
          </a:prstGeom>
          <a:solidFill>
            <a:schemeClr val="accent4">
              <a:lumMod val="20000"/>
              <a:lumOff val="80000"/>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41406CE4-F462-B34B-96F8-CFDC2FC3D822}"/>
              </a:ext>
            </a:extLst>
          </p:cNvPr>
          <p:cNvSpPr txBox="1"/>
          <p:nvPr/>
        </p:nvSpPr>
        <p:spPr>
          <a:xfrm>
            <a:off x="8290244" y="2034907"/>
            <a:ext cx="1821054" cy="369332"/>
          </a:xfrm>
          <a:prstGeom prst="rect">
            <a:avLst/>
          </a:prstGeom>
          <a:noFill/>
        </p:spPr>
        <p:txBody>
          <a:bodyPr wrap="square" rtlCol="0" anchor="ctr">
            <a:spAutoFit/>
          </a:bodyPr>
          <a:lstStyle/>
          <a:p>
            <a:pPr algn="ctr"/>
            <a:r>
              <a:rPr lang="en-US" dirty="0"/>
              <a:t>Tissue Specific</a:t>
            </a:r>
          </a:p>
        </p:txBody>
      </p:sp>
      <p:cxnSp>
        <p:nvCxnSpPr>
          <p:cNvPr id="51" name="Straight Connector 50">
            <a:extLst>
              <a:ext uri="{FF2B5EF4-FFF2-40B4-BE49-F238E27FC236}">
                <a16:creationId xmlns:a16="http://schemas.microsoft.com/office/drawing/2014/main" id="{487C93B4-7CB6-A949-8FDA-05165B86DBDA}"/>
              </a:ext>
            </a:extLst>
          </p:cNvPr>
          <p:cNvCxnSpPr>
            <a:cxnSpLocks/>
          </p:cNvCxnSpPr>
          <p:nvPr/>
        </p:nvCxnSpPr>
        <p:spPr>
          <a:xfrm>
            <a:off x="7472481" y="2974404"/>
            <a:ext cx="217847" cy="0"/>
          </a:xfrm>
          <a:prstGeom prst="line">
            <a:avLst/>
          </a:prstGeom>
          <a:ln w="19050">
            <a:tailEnd type="triangle" w="lg"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3B2D83F-EB8D-A449-AD67-8AA18915E387}"/>
              </a:ext>
            </a:extLst>
          </p:cNvPr>
          <p:cNvCxnSpPr>
            <a:cxnSpLocks/>
            <a:endCxn id="32" idx="1"/>
          </p:cNvCxnSpPr>
          <p:nvPr/>
        </p:nvCxnSpPr>
        <p:spPr>
          <a:xfrm flipV="1">
            <a:off x="3930750" y="1357416"/>
            <a:ext cx="511674" cy="4814"/>
          </a:xfrm>
          <a:prstGeom prst="line">
            <a:avLst/>
          </a:prstGeom>
          <a:ln w="19050">
            <a:tailEnd type="triangl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FBB8584-4821-4845-A385-4A757720F027}"/>
              </a:ext>
            </a:extLst>
          </p:cNvPr>
          <p:cNvCxnSpPr>
            <a:cxnSpLocks/>
          </p:cNvCxnSpPr>
          <p:nvPr/>
        </p:nvCxnSpPr>
        <p:spPr>
          <a:xfrm flipV="1">
            <a:off x="3939717" y="4163370"/>
            <a:ext cx="511674" cy="4814"/>
          </a:xfrm>
          <a:prstGeom prst="line">
            <a:avLst/>
          </a:prstGeom>
          <a:ln w="19050">
            <a:tailEnd type="triangl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BE26502-9C1C-E444-9E45-DD53585D8D11}"/>
              </a:ext>
            </a:extLst>
          </p:cNvPr>
          <p:cNvCxnSpPr>
            <a:cxnSpLocks/>
          </p:cNvCxnSpPr>
          <p:nvPr/>
        </p:nvCxnSpPr>
        <p:spPr>
          <a:xfrm flipH="1" flipV="1">
            <a:off x="7469415" y="1356600"/>
            <a:ext cx="1" cy="2832118"/>
          </a:xfrm>
          <a:prstGeom prst="line">
            <a:avLst/>
          </a:prstGeom>
          <a:ln w="19050">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0207457-AA07-2440-96FE-5324693C629E}"/>
              </a:ext>
            </a:extLst>
          </p:cNvPr>
          <p:cNvCxnSpPr>
            <a:cxnSpLocks/>
          </p:cNvCxnSpPr>
          <p:nvPr/>
        </p:nvCxnSpPr>
        <p:spPr>
          <a:xfrm>
            <a:off x="7164623" y="4170789"/>
            <a:ext cx="307858" cy="0"/>
          </a:xfrm>
          <a:prstGeom prst="line">
            <a:avLst/>
          </a:prstGeom>
          <a:ln w="19050">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3BE2874-BD02-954D-8482-8244C0381E23}"/>
              </a:ext>
            </a:extLst>
          </p:cNvPr>
          <p:cNvCxnSpPr>
            <a:cxnSpLocks/>
          </p:cNvCxnSpPr>
          <p:nvPr/>
        </p:nvCxnSpPr>
        <p:spPr>
          <a:xfrm>
            <a:off x="7166160" y="1356600"/>
            <a:ext cx="307858" cy="0"/>
          </a:xfrm>
          <a:prstGeom prst="line">
            <a:avLst/>
          </a:prstGeom>
          <a:ln w="19050">
            <a:tailEnd type="none" w="lg" len="med"/>
          </a:ln>
        </p:spPr>
        <p:style>
          <a:lnRef idx="1">
            <a:schemeClr val="accent1"/>
          </a:lnRef>
          <a:fillRef idx="0">
            <a:schemeClr val="accent1"/>
          </a:fillRef>
          <a:effectRef idx="0">
            <a:schemeClr val="accent1"/>
          </a:effectRef>
          <a:fontRef idx="minor">
            <a:schemeClr val="tx1"/>
          </a:fontRef>
        </p:style>
      </p:cxnSp>
      <p:pic>
        <p:nvPicPr>
          <p:cNvPr id="5" name="Picture 4" descr="A close up of a map&#10;&#10;Description automatically generated">
            <a:extLst>
              <a:ext uri="{FF2B5EF4-FFF2-40B4-BE49-F238E27FC236}">
                <a16:creationId xmlns:a16="http://schemas.microsoft.com/office/drawing/2014/main" id="{D906821F-F415-7245-B99D-F91BCE776C1F}"/>
              </a:ext>
            </a:extLst>
          </p:cNvPr>
          <p:cNvPicPr>
            <a:picLocks noChangeAspect="1"/>
          </p:cNvPicPr>
          <p:nvPr/>
        </p:nvPicPr>
        <p:blipFill>
          <a:blip r:embed="rId3"/>
          <a:stretch>
            <a:fillRect/>
          </a:stretch>
        </p:blipFill>
        <p:spPr>
          <a:xfrm>
            <a:off x="4762430" y="4669536"/>
            <a:ext cx="2120486" cy="1789160"/>
          </a:xfrm>
          <a:prstGeom prst="rect">
            <a:avLst/>
          </a:prstGeom>
        </p:spPr>
      </p:pic>
      <p:pic>
        <p:nvPicPr>
          <p:cNvPr id="7" name="Picture 6" descr="A close up of a map&#10;&#10;Description automatically generated">
            <a:extLst>
              <a:ext uri="{FF2B5EF4-FFF2-40B4-BE49-F238E27FC236}">
                <a16:creationId xmlns:a16="http://schemas.microsoft.com/office/drawing/2014/main" id="{858F73FC-26B5-4448-8859-43D3D7E0CA37}"/>
              </a:ext>
            </a:extLst>
          </p:cNvPr>
          <p:cNvPicPr>
            <a:picLocks noChangeAspect="1"/>
          </p:cNvPicPr>
          <p:nvPr/>
        </p:nvPicPr>
        <p:blipFill>
          <a:blip r:embed="rId4"/>
          <a:stretch>
            <a:fillRect/>
          </a:stretch>
        </p:blipFill>
        <p:spPr>
          <a:xfrm>
            <a:off x="4684666" y="1927673"/>
            <a:ext cx="2182507" cy="1564816"/>
          </a:xfrm>
          <a:prstGeom prst="rect">
            <a:avLst/>
          </a:prstGeom>
        </p:spPr>
      </p:pic>
      <p:pic>
        <p:nvPicPr>
          <p:cNvPr id="27" name="Picture 26" descr="A screenshot of a cell phone&#10;&#10;Description automatically generated">
            <a:extLst>
              <a:ext uri="{FF2B5EF4-FFF2-40B4-BE49-F238E27FC236}">
                <a16:creationId xmlns:a16="http://schemas.microsoft.com/office/drawing/2014/main" id="{AF262A89-30F0-0245-83CB-A6510401EE4C}"/>
              </a:ext>
            </a:extLst>
          </p:cNvPr>
          <p:cNvPicPr>
            <a:picLocks noChangeAspect="1"/>
          </p:cNvPicPr>
          <p:nvPr/>
        </p:nvPicPr>
        <p:blipFill>
          <a:blip r:embed="rId5"/>
          <a:stretch>
            <a:fillRect/>
          </a:stretch>
        </p:blipFill>
        <p:spPr>
          <a:xfrm>
            <a:off x="7813360" y="3487850"/>
            <a:ext cx="2664748" cy="2087559"/>
          </a:xfrm>
          <a:prstGeom prst="rect">
            <a:avLst/>
          </a:prstGeom>
        </p:spPr>
      </p:pic>
      <p:pic>
        <p:nvPicPr>
          <p:cNvPr id="28" name="Picture 27" descr="A picture containing food&#10;&#10;Description automatically generated">
            <a:extLst>
              <a:ext uri="{FF2B5EF4-FFF2-40B4-BE49-F238E27FC236}">
                <a16:creationId xmlns:a16="http://schemas.microsoft.com/office/drawing/2014/main" id="{A50ABFCD-CA59-A34C-82D0-42D8A4D7961C}"/>
              </a:ext>
            </a:extLst>
          </p:cNvPr>
          <p:cNvPicPr>
            <a:picLocks noChangeAspect="1"/>
          </p:cNvPicPr>
          <p:nvPr/>
        </p:nvPicPr>
        <p:blipFill>
          <a:blip r:embed="rId6"/>
          <a:stretch>
            <a:fillRect/>
          </a:stretch>
        </p:blipFill>
        <p:spPr>
          <a:xfrm>
            <a:off x="1791802" y="4941752"/>
            <a:ext cx="1551079" cy="1517977"/>
          </a:xfrm>
          <a:prstGeom prst="rect">
            <a:avLst/>
          </a:prstGeom>
        </p:spPr>
      </p:pic>
      <p:sp>
        <p:nvSpPr>
          <p:cNvPr id="33" name="Rectangle 32">
            <a:extLst>
              <a:ext uri="{FF2B5EF4-FFF2-40B4-BE49-F238E27FC236}">
                <a16:creationId xmlns:a16="http://schemas.microsoft.com/office/drawing/2014/main" id="{CF188EB6-19B4-674F-9CCA-9A31DEC175FA}"/>
              </a:ext>
            </a:extLst>
          </p:cNvPr>
          <p:cNvSpPr/>
          <p:nvPr/>
        </p:nvSpPr>
        <p:spPr>
          <a:xfrm>
            <a:off x="1464683" y="3245434"/>
            <a:ext cx="2187388" cy="59167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F525AD8F-1A66-024A-87C2-1F524A11A934}"/>
              </a:ext>
            </a:extLst>
          </p:cNvPr>
          <p:cNvSpPr txBox="1"/>
          <p:nvPr/>
        </p:nvSpPr>
        <p:spPr>
          <a:xfrm>
            <a:off x="1590189" y="3281294"/>
            <a:ext cx="1954306" cy="523220"/>
          </a:xfrm>
          <a:prstGeom prst="rect">
            <a:avLst/>
          </a:prstGeom>
          <a:noFill/>
        </p:spPr>
        <p:txBody>
          <a:bodyPr wrap="square" rtlCol="0">
            <a:spAutoFit/>
          </a:bodyPr>
          <a:lstStyle/>
          <a:p>
            <a:pPr algn="ctr"/>
            <a:r>
              <a:rPr lang="en-US" sz="2800" dirty="0" err="1"/>
              <a:t>RNASeq</a:t>
            </a:r>
            <a:r>
              <a:rPr lang="en-US" sz="2800" dirty="0"/>
              <a:t> QC</a:t>
            </a:r>
          </a:p>
        </p:txBody>
      </p:sp>
      <p:sp>
        <p:nvSpPr>
          <p:cNvPr id="35" name="Rectangle 34">
            <a:extLst>
              <a:ext uri="{FF2B5EF4-FFF2-40B4-BE49-F238E27FC236}">
                <a16:creationId xmlns:a16="http://schemas.microsoft.com/office/drawing/2014/main" id="{7FEA1380-54DF-1645-A4B9-ECC4D69CD1C6}"/>
              </a:ext>
            </a:extLst>
          </p:cNvPr>
          <p:cNvSpPr/>
          <p:nvPr/>
        </p:nvSpPr>
        <p:spPr>
          <a:xfrm>
            <a:off x="1610091" y="2709374"/>
            <a:ext cx="1821054" cy="530060"/>
          </a:xfrm>
          <a:prstGeom prst="rect">
            <a:avLst/>
          </a:prstGeom>
          <a:solidFill>
            <a:schemeClr val="accent4">
              <a:lumMod val="20000"/>
              <a:lumOff val="80000"/>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E7EE1D03-F138-9645-B819-9C774ABECFAD}"/>
              </a:ext>
            </a:extLst>
          </p:cNvPr>
          <p:cNvSpPr txBox="1"/>
          <p:nvPr/>
        </p:nvSpPr>
        <p:spPr>
          <a:xfrm>
            <a:off x="1610091" y="2799019"/>
            <a:ext cx="1821054" cy="369332"/>
          </a:xfrm>
          <a:prstGeom prst="rect">
            <a:avLst/>
          </a:prstGeom>
          <a:noFill/>
        </p:spPr>
        <p:txBody>
          <a:bodyPr wrap="square" rtlCol="0" anchor="ctr">
            <a:spAutoFit/>
          </a:bodyPr>
          <a:lstStyle/>
          <a:p>
            <a:pPr algn="ctr"/>
            <a:r>
              <a:rPr lang="en-US" dirty="0"/>
              <a:t>Tissue Specific</a:t>
            </a:r>
          </a:p>
        </p:txBody>
      </p:sp>
      <p:cxnSp>
        <p:nvCxnSpPr>
          <p:cNvPr id="39" name="Straight Connector 38">
            <a:extLst>
              <a:ext uri="{FF2B5EF4-FFF2-40B4-BE49-F238E27FC236}">
                <a16:creationId xmlns:a16="http://schemas.microsoft.com/office/drawing/2014/main" id="{5D5F8E81-B7B2-EC4B-9B12-D541C81A3247}"/>
              </a:ext>
            </a:extLst>
          </p:cNvPr>
          <p:cNvCxnSpPr>
            <a:cxnSpLocks/>
          </p:cNvCxnSpPr>
          <p:nvPr/>
        </p:nvCxnSpPr>
        <p:spPr>
          <a:xfrm flipV="1">
            <a:off x="3720405" y="3463341"/>
            <a:ext cx="199648" cy="6000"/>
          </a:xfrm>
          <a:prstGeom prst="line">
            <a:avLst/>
          </a:prstGeom>
          <a:ln w="19050">
            <a:tailEnd type="triangl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C7AA851-0FC6-304C-86B6-146455612024}"/>
              </a:ext>
            </a:extLst>
          </p:cNvPr>
          <p:cNvSpPr txBox="1"/>
          <p:nvPr/>
        </p:nvSpPr>
        <p:spPr>
          <a:xfrm>
            <a:off x="1610091" y="3934691"/>
            <a:ext cx="2041980" cy="923330"/>
          </a:xfrm>
          <a:prstGeom prst="rect">
            <a:avLst/>
          </a:prstGeom>
          <a:noFill/>
        </p:spPr>
        <p:txBody>
          <a:bodyPr wrap="square" rtlCol="0">
            <a:spAutoFit/>
          </a:bodyPr>
          <a:lstStyle/>
          <a:p>
            <a:pPr marL="285750" indent="-285750">
              <a:buFont typeface="Arial" panose="020B0604020202020204" pitchFamily="34" charset="0"/>
              <a:buChar char="•"/>
            </a:pPr>
            <a:r>
              <a:rPr lang="en-US" dirty="0"/>
              <a:t>Process Counts</a:t>
            </a:r>
          </a:p>
          <a:p>
            <a:pPr marL="285750" indent="-285750">
              <a:buFont typeface="Arial" panose="020B0604020202020204" pitchFamily="34" charset="0"/>
              <a:buChar char="•"/>
            </a:pPr>
            <a:r>
              <a:rPr lang="en-US" dirty="0"/>
              <a:t>Process Samples</a:t>
            </a:r>
          </a:p>
          <a:p>
            <a:pPr marL="285750" indent="-285750">
              <a:buFont typeface="Arial" panose="020B0604020202020204" pitchFamily="34" charset="0"/>
              <a:buChar char="•"/>
            </a:pPr>
            <a:r>
              <a:rPr lang="en-US" dirty="0"/>
              <a:t>PCA Analysis</a:t>
            </a:r>
          </a:p>
        </p:txBody>
      </p:sp>
      <p:sp>
        <p:nvSpPr>
          <p:cNvPr id="2" name="Rectangle 1">
            <a:extLst>
              <a:ext uri="{FF2B5EF4-FFF2-40B4-BE49-F238E27FC236}">
                <a16:creationId xmlns:a16="http://schemas.microsoft.com/office/drawing/2014/main" id="{84C9BBC2-9D9C-BA43-9686-81CD90721C0E}"/>
              </a:ext>
            </a:extLst>
          </p:cNvPr>
          <p:cNvSpPr/>
          <p:nvPr/>
        </p:nvSpPr>
        <p:spPr>
          <a:xfrm>
            <a:off x="7485158" y="0"/>
            <a:ext cx="4706842" cy="6858000"/>
          </a:xfrm>
          <a:prstGeom prst="rect">
            <a:avLst/>
          </a:prstGeom>
          <a:solidFill>
            <a:schemeClr val="bg2">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19BAE00-5086-C84F-B282-C76E54FEF36C}"/>
              </a:ext>
            </a:extLst>
          </p:cNvPr>
          <p:cNvSpPr/>
          <p:nvPr/>
        </p:nvSpPr>
        <p:spPr>
          <a:xfrm>
            <a:off x="0" y="0"/>
            <a:ext cx="4460346" cy="6858000"/>
          </a:xfrm>
          <a:prstGeom prst="rect">
            <a:avLst/>
          </a:prstGeom>
          <a:solidFill>
            <a:schemeClr val="bg2">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descr="A picture containing drawing&#10;&#10;Description automatically generated">
            <a:extLst>
              <a:ext uri="{FF2B5EF4-FFF2-40B4-BE49-F238E27FC236}">
                <a16:creationId xmlns:a16="http://schemas.microsoft.com/office/drawing/2014/main" id="{E0902F28-5E74-394D-98EC-AE4F2AD64A60}"/>
              </a:ext>
            </a:extLst>
          </p:cNvPr>
          <p:cNvPicPr>
            <a:picLocks noChangeAspect="1"/>
          </p:cNvPicPr>
          <p:nvPr/>
        </p:nvPicPr>
        <p:blipFill>
          <a:blip r:embed="rId7"/>
          <a:stretch>
            <a:fillRect/>
          </a:stretch>
        </p:blipFill>
        <p:spPr>
          <a:xfrm>
            <a:off x="5609117" y="3396767"/>
            <a:ext cx="490483" cy="124567"/>
          </a:xfrm>
          <a:prstGeom prst="rect">
            <a:avLst/>
          </a:prstGeom>
        </p:spPr>
      </p:pic>
    </p:spTree>
    <p:extLst>
      <p:ext uri="{BB962C8B-B14F-4D97-AF65-F5344CB8AC3E}">
        <p14:creationId xmlns:p14="http://schemas.microsoft.com/office/powerpoint/2010/main" val="15842069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F734E7-B105-BA40-AC71-3FF6D11F6F94}"/>
              </a:ext>
            </a:extLst>
          </p:cNvPr>
          <p:cNvSpPr>
            <a:spLocks noGrp="1"/>
          </p:cNvSpPr>
          <p:nvPr>
            <p:ph idx="1"/>
          </p:nvPr>
        </p:nvSpPr>
        <p:spPr>
          <a:xfrm>
            <a:off x="-1" y="1380582"/>
            <a:ext cx="6932141" cy="3273837"/>
          </a:xfrm>
        </p:spPr>
        <p:txBody>
          <a:bodyPr/>
          <a:lstStyle/>
          <a:p>
            <a:pPr marL="0" indent="0">
              <a:buNone/>
            </a:pPr>
            <a:r>
              <a:rPr lang="en-US" dirty="0"/>
              <a:t>    Model 1: Acute Exercise Response</a:t>
            </a:r>
          </a:p>
          <a:p>
            <a:pPr lvl="1"/>
            <a:r>
              <a:rPr lang="en-US" dirty="0"/>
              <a:t>Polynomial Model:</a:t>
            </a:r>
          </a:p>
          <a:p>
            <a:pPr lvl="2"/>
            <a:r>
              <a:rPr lang="en-US" dirty="0" err="1"/>
              <a:t>exp</a:t>
            </a:r>
            <a:r>
              <a:rPr lang="en-US" baseline="-25000" dirty="0" err="1"/>
              <a:t>i</a:t>
            </a:r>
            <a:r>
              <a:rPr lang="en-US" dirty="0"/>
              <a:t> ~ B</a:t>
            </a:r>
            <a:r>
              <a:rPr lang="en-US" baseline="-25000" dirty="0"/>
              <a:t>0</a:t>
            </a:r>
            <a:r>
              <a:rPr lang="en-US" dirty="0"/>
              <a:t> + B</a:t>
            </a:r>
            <a:r>
              <a:rPr lang="en-US" baseline="-25000" dirty="0"/>
              <a:t>1</a:t>
            </a:r>
            <a:r>
              <a:rPr lang="en-US" dirty="0"/>
              <a:t>(</a:t>
            </a:r>
            <a:r>
              <a:rPr lang="en-US" dirty="0" err="1"/>
              <a:t>x</a:t>
            </a:r>
            <a:r>
              <a:rPr lang="en-US" baseline="-25000" dirty="0" err="1"/>
              <a:t>e</a:t>
            </a:r>
            <a:r>
              <a:rPr lang="en-US" dirty="0"/>
              <a:t>) + B</a:t>
            </a:r>
            <a:r>
              <a:rPr lang="en-US" baseline="-25000" dirty="0"/>
              <a:t>2</a:t>
            </a:r>
            <a:r>
              <a:rPr lang="en-US" dirty="0"/>
              <a:t>(</a:t>
            </a:r>
            <a:r>
              <a:rPr lang="en-US" dirty="0" err="1"/>
              <a:t>x</a:t>
            </a:r>
            <a:r>
              <a:rPr lang="en-US" baseline="-25000" dirty="0" err="1"/>
              <a:t>e</a:t>
            </a:r>
            <a:r>
              <a:rPr lang="en-US" dirty="0"/>
              <a:t>)</a:t>
            </a:r>
            <a:r>
              <a:rPr lang="en-US" baseline="30000" dirty="0"/>
              <a:t>2</a:t>
            </a:r>
            <a:r>
              <a:rPr lang="en-US" dirty="0"/>
              <a:t> + B</a:t>
            </a:r>
            <a:r>
              <a:rPr lang="en-US" baseline="-25000" dirty="0"/>
              <a:t>3</a:t>
            </a:r>
            <a:r>
              <a:rPr lang="en-US" dirty="0"/>
              <a:t>(</a:t>
            </a:r>
            <a:r>
              <a:rPr lang="en-US" dirty="0" err="1"/>
              <a:t>x</a:t>
            </a:r>
            <a:r>
              <a:rPr lang="en-US" baseline="-25000" dirty="0" err="1"/>
              <a:t>e</a:t>
            </a:r>
            <a:r>
              <a:rPr lang="en-US" dirty="0"/>
              <a:t>)</a:t>
            </a:r>
            <a:r>
              <a:rPr lang="en-US" baseline="30000" dirty="0"/>
              <a:t>3</a:t>
            </a:r>
            <a:r>
              <a:rPr lang="en-US" dirty="0"/>
              <a:t> + B</a:t>
            </a:r>
            <a:r>
              <a:rPr lang="en-US" baseline="-25000" dirty="0"/>
              <a:t>4</a:t>
            </a:r>
            <a:r>
              <a:rPr lang="en-US" dirty="0"/>
              <a:t>(</a:t>
            </a:r>
            <a:r>
              <a:rPr lang="en-US" dirty="0" err="1"/>
              <a:t>x</a:t>
            </a:r>
            <a:r>
              <a:rPr lang="en-US" baseline="-25000" dirty="0" err="1"/>
              <a:t>e</a:t>
            </a:r>
            <a:r>
              <a:rPr lang="en-US" dirty="0"/>
              <a:t>)</a:t>
            </a:r>
            <a:r>
              <a:rPr lang="en-US" baseline="30000" dirty="0"/>
              <a:t>4</a:t>
            </a:r>
          </a:p>
          <a:p>
            <a:pPr lvl="3"/>
            <a:r>
              <a:rPr lang="en-US" dirty="0" err="1"/>
              <a:t>exp</a:t>
            </a:r>
            <a:r>
              <a:rPr lang="en-US" baseline="-25000" dirty="0" err="1"/>
              <a:t>i</a:t>
            </a:r>
            <a:r>
              <a:rPr lang="en-US" dirty="0"/>
              <a:t> = Gene Expression</a:t>
            </a:r>
          </a:p>
          <a:p>
            <a:pPr lvl="3"/>
            <a:r>
              <a:rPr lang="en-US" dirty="0" err="1"/>
              <a:t>x</a:t>
            </a:r>
            <a:r>
              <a:rPr lang="en-US" baseline="-25000" dirty="0" err="1"/>
              <a:t>e</a:t>
            </a:r>
            <a:r>
              <a:rPr lang="en-US" dirty="0"/>
              <a:t> = √ Hours Post Exercise </a:t>
            </a:r>
          </a:p>
          <a:p>
            <a:pPr lvl="2"/>
            <a:r>
              <a:rPr lang="en-US" dirty="0"/>
              <a:t>Samples: </a:t>
            </a:r>
          </a:p>
          <a:p>
            <a:pPr lvl="3"/>
            <a:r>
              <a:rPr lang="en-US" dirty="0"/>
              <a:t>x-axis: Hours Post Exercise</a:t>
            </a:r>
          </a:p>
          <a:p>
            <a:pPr lvl="3"/>
            <a:r>
              <a:rPr lang="en-US" dirty="0"/>
              <a:t>Control 0hr + Exercise cohorts</a:t>
            </a:r>
          </a:p>
          <a:p>
            <a:pPr lvl="3"/>
            <a:r>
              <a:rPr lang="en-US" dirty="0"/>
              <a:t>Order: -1, 0, 0.5, 1, 4, 7, 24, 48</a:t>
            </a:r>
          </a:p>
        </p:txBody>
      </p:sp>
      <p:pic>
        <p:nvPicPr>
          <p:cNvPr id="4" name="Picture 3">
            <a:extLst>
              <a:ext uri="{FF2B5EF4-FFF2-40B4-BE49-F238E27FC236}">
                <a16:creationId xmlns:a16="http://schemas.microsoft.com/office/drawing/2014/main" id="{2A290829-F14A-CD44-8033-FB905EDE2AD3}"/>
              </a:ext>
            </a:extLst>
          </p:cNvPr>
          <p:cNvPicPr/>
          <p:nvPr/>
        </p:nvPicPr>
        <p:blipFill>
          <a:blip r:embed="rId3"/>
          <a:stretch>
            <a:fillRect/>
          </a:stretch>
        </p:blipFill>
        <p:spPr>
          <a:xfrm>
            <a:off x="3491872" y="5217458"/>
            <a:ext cx="5943591" cy="1640541"/>
          </a:xfrm>
          <a:prstGeom prst="rect">
            <a:avLst/>
          </a:prstGeom>
          <a:ln>
            <a:solidFill>
              <a:schemeClr val="accent1"/>
            </a:solidFill>
          </a:ln>
        </p:spPr>
      </p:pic>
      <p:cxnSp>
        <p:nvCxnSpPr>
          <p:cNvPr id="6" name="Straight Connector 5">
            <a:extLst>
              <a:ext uri="{FF2B5EF4-FFF2-40B4-BE49-F238E27FC236}">
                <a16:creationId xmlns:a16="http://schemas.microsoft.com/office/drawing/2014/main" id="{C82B83CB-AA22-0F40-B376-0BA967AE9F84}"/>
              </a:ext>
            </a:extLst>
          </p:cNvPr>
          <p:cNvCxnSpPr>
            <a:cxnSpLocks/>
          </p:cNvCxnSpPr>
          <p:nvPr/>
        </p:nvCxnSpPr>
        <p:spPr>
          <a:xfrm>
            <a:off x="3908607" y="6294959"/>
            <a:ext cx="1197638"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74D71183-A09E-004F-A241-3F7A586660BF}"/>
              </a:ext>
            </a:extLst>
          </p:cNvPr>
          <p:cNvSpPr>
            <a:spLocks noGrp="1"/>
          </p:cNvSpPr>
          <p:nvPr>
            <p:ph type="title"/>
          </p:nvPr>
        </p:nvSpPr>
        <p:spPr>
          <a:xfrm>
            <a:off x="838200" y="365125"/>
            <a:ext cx="10515600" cy="1325563"/>
          </a:xfrm>
        </p:spPr>
        <p:txBody>
          <a:bodyPr/>
          <a:lstStyle/>
          <a:p>
            <a:pPr algn="ctr"/>
            <a:r>
              <a:rPr lang="en-US" dirty="0"/>
              <a:t>Model Design</a:t>
            </a:r>
          </a:p>
        </p:txBody>
      </p:sp>
    </p:spTree>
    <p:extLst>
      <p:ext uri="{BB962C8B-B14F-4D97-AF65-F5344CB8AC3E}">
        <p14:creationId xmlns:p14="http://schemas.microsoft.com/office/powerpoint/2010/main" val="20305144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290829-F14A-CD44-8033-FB905EDE2AD3}"/>
              </a:ext>
            </a:extLst>
          </p:cNvPr>
          <p:cNvPicPr/>
          <p:nvPr/>
        </p:nvPicPr>
        <p:blipFill>
          <a:blip r:embed="rId3"/>
          <a:stretch>
            <a:fillRect/>
          </a:stretch>
        </p:blipFill>
        <p:spPr>
          <a:xfrm>
            <a:off x="3491872" y="5217458"/>
            <a:ext cx="5943591" cy="1640541"/>
          </a:xfrm>
          <a:prstGeom prst="rect">
            <a:avLst/>
          </a:prstGeom>
          <a:ln>
            <a:solidFill>
              <a:schemeClr val="accent1"/>
            </a:solidFill>
          </a:ln>
        </p:spPr>
      </p:pic>
      <p:cxnSp>
        <p:nvCxnSpPr>
          <p:cNvPr id="6" name="Straight Connector 5">
            <a:extLst>
              <a:ext uri="{FF2B5EF4-FFF2-40B4-BE49-F238E27FC236}">
                <a16:creationId xmlns:a16="http://schemas.microsoft.com/office/drawing/2014/main" id="{C82B83CB-AA22-0F40-B376-0BA967AE9F84}"/>
              </a:ext>
            </a:extLst>
          </p:cNvPr>
          <p:cNvCxnSpPr>
            <a:cxnSpLocks/>
          </p:cNvCxnSpPr>
          <p:nvPr/>
        </p:nvCxnSpPr>
        <p:spPr>
          <a:xfrm>
            <a:off x="3908607" y="6294959"/>
            <a:ext cx="1197638"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01FC67A4-6CA4-E74C-B1F6-EEA3E3674DB6}"/>
              </a:ext>
            </a:extLst>
          </p:cNvPr>
          <p:cNvSpPr txBox="1">
            <a:spLocks/>
          </p:cNvSpPr>
          <p:nvPr/>
        </p:nvSpPr>
        <p:spPr>
          <a:xfrm>
            <a:off x="5774955" y="1686390"/>
            <a:ext cx="641704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Model 2: Circadian Rhythm</a:t>
            </a:r>
          </a:p>
          <a:p>
            <a:pPr lvl="1"/>
            <a:r>
              <a:rPr lang="en-US" dirty="0"/>
              <a:t> SIN/COS Model: </a:t>
            </a:r>
          </a:p>
          <a:p>
            <a:pPr lvl="2"/>
            <a:r>
              <a:rPr lang="en-US" dirty="0" err="1"/>
              <a:t>exp</a:t>
            </a:r>
            <a:r>
              <a:rPr lang="en-US" baseline="-25000" dirty="0" err="1"/>
              <a:t>i</a:t>
            </a:r>
            <a:r>
              <a:rPr lang="en-US" dirty="0"/>
              <a:t> ~ B</a:t>
            </a:r>
            <a:r>
              <a:rPr lang="en-US" baseline="-25000" dirty="0"/>
              <a:t>0</a:t>
            </a:r>
            <a:r>
              <a:rPr lang="en-US" dirty="0"/>
              <a:t> + B</a:t>
            </a:r>
            <a:r>
              <a:rPr lang="en-US" baseline="-25000" dirty="0"/>
              <a:t>1</a:t>
            </a:r>
            <a:r>
              <a:rPr lang="en-US" dirty="0"/>
              <a:t>SIN(x</a:t>
            </a:r>
            <a:r>
              <a:rPr lang="en-US" baseline="-25000" dirty="0"/>
              <a:t>c </a:t>
            </a:r>
            <a:r>
              <a:rPr lang="en-US" dirty="0"/>
              <a:t>) + B</a:t>
            </a:r>
            <a:r>
              <a:rPr lang="en-US" baseline="-25000" dirty="0"/>
              <a:t>2</a:t>
            </a:r>
            <a:r>
              <a:rPr lang="en-US" dirty="0"/>
              <a:t>COS(x</a:t>
            </a:r>
            <a:r>
              <a:rPr lang="en-US" baseline="-25000" dirty="0"/>
              <a:t>c </a:t>
            </a:r>
            <a:r>
              <a:rPr lang="en-US" dirty="0"/>
              <a:t>)</a:t>
            </a:r>
          </a:p>
          <a:p>
            <a:pPr lvl="3"/>
            <a:r>
              <a:rPr lang="en-US" dirty="0" err="1"/>
              <a:t>exp</a:t>
            </a:r>
            <a:r>
              <a:rPr lang="en-US" baseline="-25000" dirty="0" err="1"/>
              <a:t>i</a:t>
            </a:r>
            <a:r>
              <a:rPr lang="en-US" dirty="0"/>
              <a:t> = Gene Expression</a:t>
            </a:r>
          </a:p>
          <a:p>
            <a:pPr lvl="3"/>
            <a:r>
              <a:rPr lang="en-US" dirty="0"/>
              <a:t>x</a:t>
            </a:r>
            <a:r>
              <a:rPr lang="en-US" baseline="-25000" dirty="0"/>
              <a:t>c</a:t>
            </a:r>
            <a:r>
              <a:rPr lang="en-US" dirty="0"/>
              <a:t> = 2π*(Time of Day)/24</a:t>
            </a:r>
          </a:p>
          <a:p>
            <a:pPr lvl="2"/>
            <a:r>
              <a:rPr lang="en-US" dirty="0"/>
              <a:t>Samples: </a:t>
            </a:r>
          </a:p>
          <a:p>
            <a:pPr lvl="3"/>
            <a:r>
              <a:rPr lang="en-US" dirty="0"/>
              <a:t>x-axis: Time of Day</a:t>
            </a:r>
          </a:p>
          <a:p>
            <a:pPr lvl="3"/>
            <a:r>
              <a:rPr lang="en-US" dirty="0"/>
              <a:t>Control 0hr + Exercise cohorts</a:t>
            </a:r>
          </a:p>
          <a:p>
            <a:pPr lvl="3"/>
            <a:r>
              <a:rPr lang="en-US" dirty="0"/>
              <a:t>Order: 10:00 – 18:00</a:t>
            </a:r>
          </a:p>
        </p:txBody>
      </p:sp>
      <p:sp>
        <p:nvSpPr>
          <p:cNvPr id="10" name="Title 1">
            <a:extLst>
              <a:ext uri="{FF2B5EF4-FFF2-40B4-BE49-F238E27FC236}">
                <a16:creationId xmlns:a16="http://schemas.microsoft.com/office/drawing/2014/main" id="{355132B2-A81C-DA4A-8677-5C7AD0049A3B}"/>
              </a:ext>
            </a:extLst>
          </p:cNvPr>
          <p:cNvSpPr>
            <a:spLocks noGrp="1"/>
          </p:cNvSpPr>
          <p:nvPr>
            <p:ph type="title"/>
          </p:nvPr>
        </p:nvSpPr>
        <p:spPr>
          <a:xfrm>
            <a:off x="838200" y="365125"/>
            <a:ext cx="10515600" cy="1325563"/>
          </a:xfrm>
        </p:spPr>
        <p:txBody>
          <a:bodyPr/>
          <a:lstStyle/>
          <a:p>
            <a:pPr algn="ctr"/>
            <a:r>
              <a:rPr lang="en-US" dirty="0"/>
              <a:t>Model Design</a:t>
            </a:r>
          </a:p>
        </p:txBody>
      </p:sp>
      <p:sp>
        <p:nvSpPr>
          <p:cNvPr id="11" name="Content Placeholder 2">
            <a:extLst>
              <a:ext uri="{FF2B5EF4-FFF2-40B4-BE49-F238E27FC236}">
                <a16:creationId xmlns:a16="http://schemas.microsoft.com/office/drawing/2014/main" id="{A60FECB0-D3A9-4E4F-A536-951E31BD8399}"/>
              </a:ext>
            </a:extLst>
          </p:cNvPr>
          <p:cNvSpPr txBox="1">
            <a:spLocks/>
          </p:cNvSpPr>
          <p:nvPr/>
        </p:nvSpPr>
        <p:spPr>
          <a:xfrm>
            <a:off x="0" y="1690688"/>
            <a:ext cx="6932141" cy="32738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2">
                    <a:lumMod val="75000"/>
                  </a:schemeClr>
                </a:solidFill>
              </a:rPr>
              <a:t>    Model 1: Acute Exercise Response</a:t>
            </a:r>
          </a:p>
          <a:p>
            <a:pPr lvl="1"/>
            <a:r>
              <a:rPr lang="en-US" dirty="0">
                <a:solidFill>
                  <a:schemeClr val="bg2">
                    <a:lumMod val="75000"/>
                  </a:schemeClr>
                </a:solidFill>
              </a:rPr>
              <a:t>Polynomial Model:</a:t>
            </a:r>
          </a:p>
          <a:p>
            <a:pPr lvl="2"/>
            <a:r>
              <a:rPr lang="en-US" dirty="0" err="1">
                <a:solidFill>
                  <a:schemeClr val="bg2">
                    <a:lumMod val="75000"/>
                  </a:schemeClr>
                </a:solidFill>
              </a:rPr>
              <a:t>exp</a:t>
            </a:r>
            <a:r>
              <a:rPr lang="en-US" baseline="-25000" dirty="0" err="1">
                <a:solidFill>
                  <a:schemeClr val="bg2">
                    <a:lumMod val="75000"/>
                  </a:schemeClr>
                </a:solidFill>
              </a:rPr>
              <a:t>i</a:t>
            </a:r>
            <a:r>
              <a:rPr lang="en-US" dirty="0">
                <a:solidFill>
                  <a:schemeClr val="bg2">
                    <a:lumMod val="75000"/>
                  </a:schemeClr>
                </a:solidFill>
              </a:rPr>
              <a:t> ~ B</a:t>
            </a:r>
            <a:r>
              <a:rPr lang="en-US" baseline="-25000" dirty="0">
                <a:solidFill>
                  <a:schemeClr val="bg2">
                    <a:lumMod val="75000"/>
                  </a:schemeClr>
                </a:solidFill>
              </a:rPr>
              <a:t>0</a:t>
            </a:r>
            <a:r>
              <a:rPr lang="en-US" dirty="0">
                <a:solidFill>
                  <a:schemeClr val="bg2">
                    <a:lumMod val="75000"/>
                  </a:schemeClr>
                </a:solidFill>
              </a:rPr>
              <a:t> + B</a:t>
            </a:r>
            <a:r>
              <a:rPr lang="en-US" baseline="-25000" dirty="0">
                <a:solidFill>
                  <a:schemeClr val="bg2">
                    <a:lumMod val="75000"/>
                  </a:schemeClr>
                </a:solidFill>
              </a:rPr>
              <a:t>1</a:t>
            </a:r>
            <a:r>
              <a:rPr lang="en-US" dirty="0">
                <a:solidFill>
                  <a:schemeClr val="bg2">
                    <a:lumMod val="75000"/>
                  </a:schemeClr>
                </a:solidFill>
              </a:rPr>
              <a:t>(</a:t>
            </a:r>
            <a:r>
              <a:rPr lang="en-US" dirty="0" err="1">
                <a:solidFill>
                  <a:schemeClr val="bg2">
                    <a:lumMod val="75000"/>
                  </a:schemeClr>
                </a:solidFill>
              </a:rPr>
              <a:t>x</a:t>
            </a:r>
            <a:r>
              <a:rPr lang="en-US" baseline="-25000" dirty="0" err="1">
                <a:solidFill>
                  <a:schemeClr val="bg2">
                    <a:lumMod val="75000"/>
                  </a:schemeClr>
                </a:solidFill>
              </a:rPr>
              <a:t>e</a:t>
            </a:r>
            <a:r>
              <a:rPr lang="en-US" dirty="0">
                <a:solidFill>
                  <a:schemeClr val="bg2">
                    <a:lumMod val="75000"/>
                  </a:schemeClr>
                </a:solidFill>
              </a:rPr>
              <a:t>) + B</a:t>
            </a:r>
            <a:r>
              <a:rPr lang="en-US" baseline="-25000" dirty="0">
                <a:solidFill>
                  <a:schemeClr val="bg2">
                    <a:lumMod val="75000"/>
                  </a:schemeClr>
                </a:solidFill>
              </a:rPr>
              <a:t>2</a:t>
            </a:r>
            <a:r>
              <a:rPr lang="en-US" dirty="0">
                <a:solidFill>
                  <a:schemeClr val="bg2">
                    <a:lumMod val="75000"/>
                  </a:schemeClr>
                </a:solidFill>
              </a:rPr>
              <a:t>(</a:t>
            </a:r>
            <a:r>
              <a:rPr lang="en-US" dirty="0" err="1">
                <a:solidFill>
                  <a:schemeClr val="bg2">
                    <a:lumMod val="75000"/>
                  </a:schemeClr>
                </a:solidFill>
              </a:rPr>
              <a:t>x</a:t>
            </a:r>
            <a:r>
              <a:rPr lang="en-US" baseline="-25000" dirty="0" err="1">
                <a:solidFill>
                  <a:schemeClr val="bg2">
                    <a:lumMod val="75000"/>
                  </a:schemeClr>
                </a:solidFill>
              </a:rPr>
              <a:t>e</a:t>
            </a:r>
            <a:r>
              <a:rPr lang="en-US" dirty="0">
                <a:solidFill>
                  <a:schemeClr val="bg2">
                    <a:lumMod val="75000"/>
                  </a:schemeClr>
                </a:solidFill>
              </a:rPr>
              <a:t>)</a:t>
            </a:r>
            <a:r>
              <a:rPr lang="en-US" baseline="30000" dirty="0">
                <a:solidFill>
                  <a:schemeClr val="bg2">
                    <a:lumMod val="75000"/>
                  </a:schemeClr>
                </a:solidFill>
              </a:rPr>
              <a:t>2</a:t>
            </a:r>
            <a:r>
              <a:rPr lang="en-US" dirty="0">
                <a:solidFill>
                  <a:schemeClr val="bg2">
                    <a:lumMod val="75000"/>
                  </a:schemeClr>
                </a:solidFill>
              </a:rPr>
              <a:t> + B</a:t>
            </a:r>
            <a:r>
              <a:rPr lang="en-US" baseline="-25000" dirty="0">
                <a:solidFill>
                  <a:schemeClr val="bg2">
                    <a:lumMod val="75000"/>
                  </a:schemeClr>
                </a:solidFill>
              </a:rPr>
              <a:t>3</a:t>
            </a:r>
            <a:r>
              <a:rPr lang="en-US" dirty="0">
                <a:solidFill>
                  <a:schemeClr val="bg2">
                    <a:lumMod val="75000"/>
                  </a:schemeClr>
                </a:solidFill>
              </a:rPr>
              <a:t>(</a:t>
            </a:r>
            <a:r>
              <a:rPr lang="en-US" dirty="0" err="1">
                <a:solidFill>
                  <a:schemeClr val="bg2">
                    <a:lumMod val="75000"/>
                  </a:schemeClr>
                </a:solidFill>
              </a:rPr>
              <a:t>x</a:t>
            </a:r>
            <a:r>
              <a:rPr lang="en-US" baseline="-25000" dirty="0" err="1">
                <a:solidFill>
                  <a:schemeClr val="bg2">
                    <a:lumMod val="75000"/>
                  </a:schemeClr>
                </a:solidFill>
              </a:rPr>
              <a:t>e</a:t>
            </a:r>
            <a:r>
              <a:rPr lang="en-US" dirty="0">
                <a:solidFill>
                  <a:schemeClr val="bg2">
                    <a:lumMod val="75000"/>
                  </a:schemeClr>
                </a:solidFill>
              </a:rPr>
              <a:t>)</a:t>
            </a:r>
            <a:r>
              <a:rPr lang="en-US" baseline="30000" dirty="0">
                <a:solidFill>
                  <a:schemeClr val="bg2">
                    <a:lumMod val="75000"/>
                  </a:schemeClr>
                </a:solidFill>
              </a:rPr>
              <a:t>3</a:t>
            </a:r>
            <a:r>
              <a:rPr lang="en-US" dirty="0">
                <a:solidFill>
                  <a:schemeClr val="bg2">
                    <a:lumMod val="75000"/>
                  </a:schemeClr>
                </a:solidFill>
              </a:rPr>
              <a:t> + B</a:t>
            </a:r>
            <a:r>
              <a:rPr lang="en-US" baseline="-25000" dirty="0">
                <a:solidFill>
                  <a:schemeClr val="bg2">
                    <a:lumMod val="75000"/>
                  </a:schemeClr>
                </a:solidFill>
              </a:rPr>
              <a:t>4</a:t>
            </a:r>
            <a:r>
              <a:rPr lang="en-US" dirty="0">
                <a:solidFill>
                  <a:schemeClr val="bg2">
                    <a:lumMod val="75000"/>
                  </a:schemeClr>
                </a:solidFill>
              </a:rPr>
              <a:t>(</a:t>
            </a:r>
            <a:r>
              <a:rPr lang="en-US" dirty="0" err="1">
                <a:solidFill>
                  <a:schemeClr val="bg2">
                    <a:lumMod val="75000"/>
                  </a:schemeClr>
                </a:solidFill>
              </a:rPr>
              <a:t>x</a:t>
            </a:r>
            <a:r>
              <a:rPr lang="en-US" baseline="-25000" dirty="0" err="1">
                <a:solidFill>
                  <a:schemeClr val="bg2">
                    <a:lumMod val="75000"/>
                  </a:schemeClr>
                </a:solidFill>
              </a:rPr>
              <a:t>e</a:t>
            </a:r>
            <a:r>
              <a:rPr lang="en-US" dirty="0">
                <a:solidFill>
                  <a:schemeClr val="bg2">
                    <a:lumMod val="75000"/>
                  </a:schemeClr>
                </a:solidFill>
              </a:rPr>
              <a:t>)</a:t>
            </a:r>
            <a:r>
              <a:rPr lang="en-US" baseline="30000" dirty="0">
                <a:solidFill>
                  <a:schemeClr val="bg2">
                    <a:lumMod val="75000"/>
                  </a:schemeClr>
                </a:solidFill>
              </a:rPr>
              <a:t>4</a:t>
            </a:r>
          </a:p>
          <a:p>
            <a:pPr lvl="3"/>
            <a:r>
              <a:rPr lang="en-US" dirty="0" err="1">
                <a:solidFill>
                  <a:schemeClr val="bg2">
                    <a:lumMod val="75000"/>
                  </a:schemeClr>
                </a:solidFill>
              </a:rPr>
              <a:t>exp</a:t>
            </a:r>
            <a:r>
              <a:rPr lang="en-US" baseline="-25000" dirty="0" err="1">
                <a:solidFill>
                  <a:schemeClr val="bg2">
                    <a:lumMod val="75000"/>
                  </a:schemeClr>
                </a:solidFill>
              </a:rPr>
              <a:t>i</a:t>
            </a:r>
            <a:r>
              <a:rPr lang="en-US" dirty="0">
                <a:solidFill>
                  <a:schemeClr val="bg2">
                    <a:lumMod val="75000"/>
                  </a:schemeClr>
                </a:solidFill>
              </a:rPr>
              <a:t> = Gene Expression</a:t>
            </a:r>
          </a:p>
          <a:p>
            <a:pPr lvl="3"/>
            <a:r>
              <a:rPr lang="en-US" dirty="0" err="1">
                <a:solidFill>
                  <a:schemeClr val="bg2">
                    <a:lumMod val="75000"/>
                  </a:schemeClr>
                </a:solidFill>
              </a:rPr>
              <a:t>x</a:t>
            </a:r>
            <a:r>
              <a:rPr lang="en-US" baseline="-25000" dirty="0" err="1">
                <a:solidFill>
                  <a:schemeClr val="bg2">
                    <a:lumMod val="75000"/>
                  </a:schemeClr>
                </a:solidFill>
              </a:rPr>
              <a:t>e</a:t>
            </a:r>
            <a:r>
              <a:rPr lang="en-US" dirty="0">
                <a:solidFill>
                  <a:schemeClr val="bg2">
                    <a:lumMod val="75000"/>
                  </a:schemeClr>
                </a:solidFill>
              </a:rPr>
              <a:t> = √ Hours Post Exercise </a:t>
            </a:r>
          </a:p>
          <a:p>
            <a:pPr lvl="2"/>
            <a:r>
              <a:rPr lang="en-US" dirty="0">
                <a:solidFill>
                  <a:schemeClr val="bg2">
                    <a:lumMod val="75000"/>
                  </a:schemeClr>
                </a:solidFill>
              </a:rPr>
              <a:t>Samples: </a:t>
            </a:r>
          </a:p>
          <a:p>
            <a:pPr lvl="3"/>
            <a:r>
              <a:rPr lang="en-US" dirty="0">
                <a:solidFill>
                  <a:schemeClr val="bg2">
                    <a:lumMod val="75000"/>
                  </a:schemeClr>
                </a:solidFill>
              </a:rPr>
              <a:t>x-axis: Hours Post Exercise</a:t>
            </a:r>
          </a:p>
          <a:p>
            <a:pPr lvl="3"/>
            <a:r>
              <a:rPr lang="en-US" dirty="0">
                <a:solidFill>
                  <a:schemeClr val="bg2">
                    <a:lumMod val="75000"/>
                  </a:schemeClr>
                </a:solidFill>
              </a:rPr>
              <a:t>Control 0hr + Exercise cohorts</a:t>
            </a:r>
          </a:p>
          <a:p>
            <a:pPr lvl="3"/>
            <a:r>
              <a:rPr lang="en-US" dirty="0">
                <a:solidFill>
                  <a:schemeClr val="bg2">
                    <a:lumMod val="75000"/>
                  </a:schemeClr>
                </a:solidFill>
              </a:rPr>
              <a:t>Order: -1, 0, 0.5, 1, 4, 7, 24, 48</a:t>
            </a:r>
          </a:p>
        </p:txBody>
      </p:sp>
    </p:spTree>
    <p:extLst>
      <p:ext uri="{BB962C8B-B14F-4D97-AF65-F5344CB8AC3E}">
        <p14:creationId xmlns:p14="http://schemas.microsoft.com/office/powerpoint/2010/main" val="32722378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1E798-32F3-5440-94B4-1717E79F077B}"/>
              </a:ext>
            </a:extLst>
          </p:cNvPr>
          <p:cNvSpPr>
            <a:spLocks noGrp="1"/>
          </p:cNvSpPr>
          <p:nvPr>
            <p:ph type="title"/>
          </p:nvPr>
        </p:nvSpPr>
        <p:spPr>
          <a:xfrm>
            <a:off x="838200" y="1631091"/>
            <a:ext cx="10515600" cy="4303544"/>
          </a:xfrm>
        </p:spPr>
        <p:txBody>
          <a:bodyPr>
            <a:normAutofit/>
          </a:bodyPr>
          <a:lstStyle/>
          <a:p>
            <a:pPr algn="ctr"/>
            <a:r>
              <a:rPr lang="en-US" dirty="0"/>
              <a:t>Example Gene Modeled by </a:t>
            </a:r>
            <a:br>
              <a:rPr lang="en-US" dirty="0"/>
            </a:br>
            <a:r>
              <a:rPr lang="en-US" dirty="0"/>
              <a:t>Acute Exercise Response Model</a:t>
            </a:r>
            <a:br>
              <a:rPr lang="en-US" dirty="0"/>
            </a:br>
            <a:br>
              <a:rPr lang="en-US" dirty="0"/>
            </a:br>
            <a:r>
              <a:rPr lang="en-US" sz="3100" dirty="0"/>
              <a:t>(</a:t>
            </a:r>
            <a:r>
              <a:rPr lang="en-US" sz="3200" dirty="0"/>
              <a:t>Pdk4</a:t>
            </a:r>
            <a:r>
              <a:rPr lang="en-US" sz="3100" dirty="0"/>
              <a:t> in Kidney)</a:t>
            </a:r>
            <a:br>
              <a:rPr lang="en-US" dirty="0"/>
            </a:br>
            <a:endParaRPr lang="en-US" b="1" dirty="0"/>
          </a:p>
        </p:txBody>
      </p:sp>
    </p:spTree>
    <p:extLst>
      <p:ext uri="{BB962C8B-B14F-4D97-AF65-F5344CB8AC3E}">
        <p14:creationId xmlns:p14="http://schemas.microsoft.com/office/powerpoint/2010/main" val="3456623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C4AB931-15CE-4E40-95A9-8BE59CCB7079}"/>
              </a:ext>
            </a:extLst>
          </p:cNvPr>
          <p:cNvSpPr txBox="1">
            <a:spLocks/>
          </p:cNvSpPr>
          <p:nvPr/>
        </p:nvSpPr>
        <p:spPr>
          <a:xfrm>
            <a:off x="838200" y="-27030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Exercise Model in Kidney (Example: Pdk4)</a:t>
            </a:r>
            <a:endParaRPr lang="en-US" dirty="0"/>
          </a:p>
        </p:txBody>
      </p:sp>
      <p:pic>
        <p:nvPicPr>
          <p:cNvPr id="5" name="Picture 4" descr="A screenshot of a cell phone&#10;&#10;Description automatically generated">
            <a:extLst>
              <a:ext uri="{FF2B5EF4-FFF2-40B4-BE49-F238E27FC236}">
                <a16:creationId xmlns:a16="http://schemas.microsoft.com/office/drawing/2014/main" id="{0CEDB318-5124-B648-8C3B-F7889FF7682E}"/>
              </a:ext>
            </a:extLst>
          </p:cNvPr>
          <p:cNvPicPr>
            <a:picLocks noChangeAspect="1"/>
          </p:cNvPicPr>
          <p:nvPr/>
        </p:nvPicPr>
        <p:blipFill>
          <a:blip r:embed="rId2"/>
          <a:stretch>
            <a:fillRect/>
          </a:stretch>
        </p:blipFill>
        <p:spPr>
          <a:xfrm>
            <a:off x="193964" y="735429"/>
            <a:ext cx="5792508" cy="3739589"/>
          </a:xfrm>
          <a:prstGeom prst="rect">
            <a:avLst/>
          </a:prstGeom>
        </p:spPr>
      </p:pic>
      <p:sp>
        <p:nvSpPr>
          <p:cNvPr id="6" name="Content Placeholder 2">
            <a:extLst>
              <a:ext uri="{FF2B5EF4-FFF2-40B4-BE49-F238E27FC236}">
                <a16:creationId xmlns:a16="http://schemas.microsoft.com/office/drawing/2014/main" id="{531EF58A-B8C0-A647-8B25-27C49688D962}"/>
              </a:ext>
            </a:extLst>
          </p:cNvPr>
          <p:cNvSpPr>
            <a:spLocks noGrp="1"/>
          </p:cNvSpPr>
          <p:nvPr>
            <p:ph idx="1"/>
          </p:nvPr>
        </p:nvSpPr>
        <p:spPr>
          <a:xfrm>
            <a:off x="1032164" y="4600878"/>
            <a:ext cx="3659968" cy="1647553"/>
          </a:xfrm>
        </p:spPr>
        <p:txBody>
          <a:bodyPr>
            <a:normAutofit/>
          </a:bodyPr>
          <a:lstStyle/>
          <a:p>
            <a:r>
              <a:rPr lang="en-US" dirty="0"/>
              <a:t>PVE = 0.834</a:t>
            </a:r>
          </a:p>
          <a:p>
            <a:r>
              <a:rPr lang="en-US" dirty="0"/>
              <a:t>R2 = 0.829</a:t>
            </a:r>
          </a:p>
          <a:p>
            <a:r>
              <a:rPr lang="en-US" dirty="0"/>
              <a:t>p-value &lt; 2.2e-16</a:t>
            </a:r>
          </a:p>
        </p:txBody>
      </p:sp>
      <p:pic>
        <p:nvPicPr>
          <p:cNvPr id="7" name="Picture 6" descr="A close up of a map&#10;&#10;Description automatically generated">
            <a:extLst>
              <a:ext uri="{FF2B5EF4-FFF2-40B4-BE49-F238E27FC236}">
                <a16:creationId xmlns:a16="http://schemas.microsoft.com/office/drawing/2014/main" id="{5EC420E8-7406-B64E-A163-86B08D851D15}"/>
              </a:ext>
            </a:extLst>
          </p:cNvPr>
          <p:cNvPicPr>
            <a:picLocks noChangeAspect="1"/>
          </p:cNvPicPr>
          <p:nvPr/>
        </p:nvPicPr>
        <p:blipFill>
          <a:blip r:embed="rId3"/>
          <a:stretch>
            <a:fillRect/>
          </a:stretch>
        </p:blipFill>
        <p:spPr>
          <a:xfrm>
            <a:off x="5986472" y="798359"/>
            <a:ext cx="6232648" cy="3739589"/>
          </a:xfrm>
          <a:prstGeom prst="rect">
            <a:avLst/>
          </a:prstGeom>
        </p:spPr>
      </p:pic>
      <p:sp>
        <p:nvSpPr>
          <p:cNvPr id="8" name="Content Placeholder 2">
            <a:extLst>
              <a:ext uri="{FF2B5EF4-FFF2-40B4-BE49-F238E27FC236}">
                <a16:creationId xmlns:a16="http://schemas.microsoft.com/office/drawing/2014/main" id="{5EF1082B-92BF-F545-AA5D-8499C00C72EE}"/>
              </a:ext>
            </a:extLst>
          </p:cNvPr>
          <p:cNvSpPr txBox="1">
            <a:spLocks/>
          </p:cNvSpPr>
          <p:nvPr/>
        </p:nvSpPr>
        <p:spPr>
          <a:xfrm>
            <a:off x="7272812" y="4600878"/>
            <a:ext cx="3659968" cy="16475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PVE = 0.593</a:t>
            </a:r>
          </a:p>
          <a:p>
            <a:r>
              <a:rPr lang="en-US" dirty="0"/>
              <a:t>R2 = 0.516</a:t>
            </a:r>
          </a:p>
          <a:p>
            <a:r>
              <a:rPr lang="en-US" dirty="0"/>
              <a:t>p-value = 2.13e-11</a:t>
            </a:r>
          </a:p>
        </p:txBody>
      </p:sp>
      <p:pic>
        <p:nvPicPr>
          <p:cNvPr id="9" name="Picture 8" descr="A picture containing drawing&#10;&#10;Description automatically generated">
            <a:extLst>
              <a:ext uri="{FF2B5EF4-FFF2-40B4-BE49-F238E27FC236}">
                <a16:creationId xmlns:a16="http://schemas.microsoft.com/office/drawing/2014/main" id="{D34F20B4-9F8E-294C-B5D4-FE3509F59169}"/>
              </a:ext>
            </a:extLst>
          </p:cNvPr>
          <p:cNvPicPr>
            <a:picLocks noChangeAspect="1"/>
          </p:cNvPicPr>
          <p:nvPr/>
        </p:nvPicPr>
        <p:blipFill>
          <a:blip r:embed="rId4"/>
          <a:stretch>
            <a:fillRect/>
          </a:stretch>
        </p:blipFill>
        <p:spPr>
          <a:xfrm>
            <a:off x="8141122" y="4340045"/>
            <a:ext cx="1027031" cy="260833"/>
          </a:xfrm>
          <a:prstGeom prst="rect">
            <a:avLst/>
          </a:prstGeom>
        </p:spPr>
      </p:pic>
    </p:spTree>
    <p:extLst>
      <p:ext uri="{BB962C8B-B14F-4D97-AF65-F5344CB8AC3E}">
        <p14:creationId xmlns:p14="http://schemas.microsoft.com/office/powerpoint/2010/main" val="1216905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C4AB931-15CE-4E40-95A9-8BE59CCB7079}"/>
              </a:ext>
            </a:extLst>
          </p:cNvPr>
          <p:cNvSpPr txBox="1">
            <a:spLocks/>
          </p:cNvSpPr>
          <p:nvPr/>
        </p:nvSpPr>
        <p:spPr>
          <a:xfrm>
            <a:off x="838200" y="-27030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Exercise Model in Kidney (Example: Pdk4)</a:t>
            </a:r>
          </a:p>
        </p:txBody>
      </p:sp>
      <p:sp>
        <p:nvSpPr>
          <p:cNvPr id="6" name="Content Placeholder 2">
            <a:extLst>
              <a:ext uri="{FF2B5EF4-FFF2-40B4-BE49-F238E27FC236}">
                <a16:creationId xmlns:a16="http://schemas.microsoft.com/office/drawing/2014/main" id="{531EF58A-B8C0-A647-8B25-27C49688D962}"/>
              </a:ext>
            </a:extLst>
          </p:cNvPr>
          <p:cNvSpPr>
            <a:spLocks noGrp="1"/>
          </p:cNvSpPr>
          <p:nvPr>
            <p:ph idx="1"/>
          </p:nvPr>
        </p:nvSpPr>
        <p:spPr>
          <a:xfrm>
            <a:off x="1032164" y="4600878"/>
            <a:ext cx="3659968" cy="1647553"/>
          </a:xfrm>
        </p:spPr>
        <p:txBody>
          <a:bodyPr>
            <a:normAutofit/>
          </a:bodyPr>
          <a:lstStyle/>
          <a:p>
            <a:r>
              <a:rPr lang="en-US" dirty="0">
                <a:solidFill>
                  <a:schemeClr val="bg2">
                    <a:lumMod val="90000"/>
                  </a:schemeClr>
                </a:solidFill>
              </a:rPr>
              <a:t>PVE = 0.834</a:t>
            </a:r>
          </a:p>
          <a:p>
            <a:r>
              <a:rPr lang="en-US" dirty="0">
                <a:solidFill>
                  <a:schemeClr val="bg2">
                    <a:lumMod val="90000"/>
                  </a:schemeClr>
                </a:solidFill>
              </a:rPr>
              <a:t>R2 = 0.829</a:t>
            </a:r>
          </a:p>
          <a:p>
            <a:r>
              <a:rPr lang="en-US" dirty="0">
                <a:solidFill>
                  <a:schemeClr val="bg2">
                    <a:lumMod val="90000"/>
                  </a:schemeClr>
                </a:solidFill>
              </a:rPr>
              <a:t>p-value &lt; 2.2e-16</a:t>
            </a:r>
          </a:p>
        </p:txBody>
      </p:sp>
      <p:sp>
        <p:nvSpPr>
          <p:cNvPr id="8" name="Content Placeholder 2">
            <a:extLst>
              <a:ext uri="{FF2B5EF4-FFF2-40B4-BE49-F238E27FC236}">
                <a16:creationId xmlns:a16="http://schemas.microsoft.com/office/drawing/2014/main" id="{5EF1082B-92BF-F545-AA5D-8499C00C72EE}"/>
              </a:ext>
            </a:extLst>
          </p:cNvPr>
          <p:cNvSpPr txBox="1">
            <a:spLocks/>
          </p:cNvSpPr>
          <p:nvPr/>
        </p:nvSpPr>
        <p:spPr>
          <a:xfrm>
            <a:off x="7272812" y="4600878"/>
            <a:ext cx="3659968" cy="16475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2">
                    <a:lumMod val="90000"/>
                  </a:schemeClr>
                </a:solidFill>
              </a:rPr>
              <a:t>PVE = 0.593</a:t>
            </a:r>
          </a:p>
          <a:p>
            <a:r>
              <a:rPr lang="en-US" dirty="0">
                <a:solidFill>
                  <a:schemeClr val="bg2">
                    <a:lumMod val="90000"/>
                  </a:schemeClr>
                </a:solidFill>
              </a:rPr>
              <a:t>R2 = 0.516</a:t>
            </a:r>
          </a:p>
          <a:p>
            <a:r>
              <a:rPr lang="en-US" dirty="0">
                <a:solidFill>
                  <a:schemeClr val="bg2">
                    <a:lumMod val="90000"/>
                  </a:schemeClr>
                </a:solidFill>
              </a:rPr>
              <a:t>p-value = 2.13e-11</a:t>
            </a:r>
          </a:p>
        </p:txBody>
      </p:sp>
      <p:pic>
        <p:nvPicPr>
          <p:cNvPr id="9" name="Picture 8" descr="A screenshot of a cell phone&#10;&#10;Description automatically generated">
            <a:extLst>
              <a:ext uri="{FF2B5EF4-FFF2-40B4-BE49-F238E27FC236}">
                <a16:creationId xmlns:a16="http://schemas.microsoft.com/office/drawing/2014/main" id="{80D363AA-7518-174F-9016-26495D994428}"/>
              </a:ext>
            </a:extLst>
          </p:cNvPr>
          <p:cNvPicPr>
            <a:picLocks noChangeAspect="1"/>
          </p:cNvPicPr>
          <p:nvPr/>
        </p:nvPicPr>
        <p:blipFill>
          <a:blip r:embed="rId2"/>
          <a:stretch>
            <a:fillRect/>
          </a:stretch>
        </p:blipFill>
        <p:spPr>
          <a:xfrm>
            <a:off x="110836" y="798359"/>
            <a:ext cx="5690809" cy="3739589"/>
          </a:xfrm>
          <a:prstGeom prst="rect">
            <a:avLst/>
          </a:prstGeom>
        </p:spPr>
      </p:pic>
      <p:pic>
        <p:nvPicPr>
          <p:cNvPr id="10" name="Picture 9" descr="A close up of a map&#10;&#10;Description automatically generated">
            <a:extLst>
              <a:ext uri="{FF2B5EF4-FFF2-40B4-BE49-F238E27FC236}">
                <a16:creationId xmlns:a16="http://schemas.microsoft.com/office/drawing/2014/main" id="{E5E38CD5-4387-9548-9897-7972ED628010}"/>
              </a:ext>
            </a:extLst>
          </p:cNvPr>
          <p:cNvPicPr>
            <a:picLocks noChangeAspect="1"/>
          </p:cNvPicPr>
          <p:nvPr/>
        </p:nvPicPr>
        <p:blipFill>
          <a:blip r:embed="rId3"/>
          <a:stretch>
            <a:fillRect/>
          </a:stretch>
        </p:blipFill>
        <p:spPr>
          <a:xfrm>
            <a:off x="5801644" y="798359"/>
            <a:ext cx="6279519" cy="3806959"/>
          </a:xfrm>
          <a:prstGeom prst="rect">
            <a:avLst/>
          </a:prstGeom>
        </p:spPr>
      </p:pic>
      <p:sp>
        <p:nvSpPr>
          <p:cNvPr id="2" name="Rectangle 1">
            <a:extLst>
              <a:ext uri="{FF2B5EF4-FFF2-40B4-BE49-F238E27FC236}">
                <a16:creationId xmlns:a16="http://schemas.microsoft.com/office/drawing/2014/main" id="{03EC8806-12EA-9D44-8A05-4AC872283343}"/>
              </a:ext>
            </a:extLst>
          </p:cNvPr>
          <p:cNvSpPr/>
          <p:nvPr/>
        </p:nvSpPr>
        <p:spPr>
          <a:xfrm>
            <a:off x="10887810" y="3537679"/>
            <a:ext cx="969410" cy="284813"/>
          </a:xfrm>
          <a:prstGeom prst="rect">
            <a:avLst/>
          </a:prstGeom>
          <a:noFill/>
          <a:ln w="38100">
            <a:solidFill>
              <a:srgbClr val="E71B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picture containing drawing&#10;&#10;Description automatically generated">
            <a:extLst>
              <a:ext uri="{FF2B5EF4-FFF2-40B4-BE49-F238E27FC236}">
                <a16:creationId xmlns:a16="http://schemas.microsoft.com/office/drawing/2014/main" id="{81D47F66-9E9A-0946-B82E-BD5E5EAE17A3}"/>
              </a:ext>
            </a:extLst>
          </p:cNvPr>
          <p:cNvPicPr>
            <a:picLocks noChangeAspect="1"/>
          </p:cNvPicPr>
          <p:nvPr/>
        </p:nvPicPr>
        <p:blipFill>
          <a:blip r:embed="rId4"/>
          <a:stretch>
            <a:fillRect/>
          </a:stretch>
        </p:blipFill>
        <p:spPr>
          <a:xfrm>
            <a:off x="7991222" y="4370025"/>
            <a:ext cx="1027031" cy="260833"/>
          </a:xfrm>
          <a:prstGeom prst="rect">
            <a:avLst/>
          </a:prstGeom>
        </p:spPr>
      </p:pic>
    </p:spTree>
    <p:extLst>
      <p:ext uri="{BB962C8B-B14F-4D97-AF65-F5344CB8AC3E}">
        <p14:creationId xmlns:p14="http://schemas.microsoft.com/office/powerpoint/2010/main" val="2968124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E4E61-8C1F-1543-9ED0-F4BEABD96D76}"/>
              </a:ext>
            </a:extLst>
          </p:cNvPr>
          <p:cNvSpPr>
            <a:spLocks noGrp="1"/>
          </p:cNvSpPr>
          <p:nvPr>
            <p:ph type="title"/>
          </p:nvPr>
        </p:nvSpPr>
        <p:spPr/>
        <p:txBody>
          <a:bodyPr/>
          <a:lstStyle/>
          <a:p>
            <a:pPr algn="ctr"/>
            <a:r>
              <a:rPr lang="en-US" b="1" u="sng" dirty="0"/>
              <a:t>Mo</a:t>
            </a:r>
            <a:r>
              <a:rPr lang="en-US" dirty="0"/>
              <a:t>lecular </a:t>
            </a:r>
            <a:r>
              <a:rPr lang="en-US" b="1" u="sng" dirty="0"/>
              <a:t>Tr</a:t>
            </a:r>
            <a:r>
              <a:rPr lang="en-US" dirty="0"/>
              <a:t>ansducers of </a:t>
            </a:r>
            <a:r>
              <a:rPr lang="en-US" b="1" u="sng" dirty="0"/>
              <a:t>P</a:t>
            </a:r>
            <a:r>
              <a:rPr lang="en-US" dirty="0"/>
              <a:t>hysical </a:t>
            </a:r>
            <a:r>
              <a:rPr lang="en-US" b="1" u="sng" dirty="0" err="1"/>
              <a:t>AC</a:t>
            </a:r>
            <a:r>
              <a:rPr lang="en-US" dirty="0" err="1"/>
              <a:t>tivity</a:t>
            </a:r>
            <a:r>
              <a:rPr lang="en-US" dirty="0"/>
              <a:t> (</a:t>
            </a:r>
            <a:r>
              <a:rPr lang="en-US" dirty="0" err="1"/>
              <a:t>MoTrPAC</a:t>
            </a:r>
            <a:r>
              <a:rPr lang="en-US" dirty="0"/>
              <a:t>)</a:t>
            </a:r>
          </a:p>
        </p:txBody>
      </p:sp>
      <p:pic>
        <p:nvPicPr>
          <p:cNvPr id="4" name="Picture 3" descr="A close up of text on a white background&#10;&#10;Description automatically generated">
            <a:extLst>
              <a:ext uri="{FF2B5EF4-FFF2-40B4-BE49-F238E27FC236}">
                <a16:creationId xmlns:a16="http://schemas.microsoft.com/office/drawing/2014/main" id="{8211C8F5-7601-374B-8AB5-9488A91084EE}"/>
              </a:ext>
            </a:extLst>
          </p:cNvPr>
          <p:cNvPicPr>
            <a:picLocks noChangeAspect="1"/>
          </p:cNvPicPr>
          <p:nvPr/>
        </p:nvPicPr>
        <p:blipFill>
          <a:blip r:embed="rId2"/>
          <a:stretch>
            <a:fillRect/>
          </a:stretch>
        </p:blipFill>
        <p:spPr>
          <a:xfrm>
            <a:off x="1039868" y="1842183"/>
            <a:ext cx="3419116" cy="4438536"/>
          </a:xfrm>
          <a:prstGeom prst="rect">
            <a:avLst/>
          </a:prstGeom>
        </p:spPr>
      </p:pic>
      <p:pic>
        <p:nvPicPr>
          <p:cNvPr id="5" name="Picture 4" descr="A picture containing clock&#10;&#10;Description automatically generated">
            <a:extLst>
              <a:ext uri="{FF2B5EF4-FFF2-40B4-BE49-F238E27FC236}">
                <a16:creationId xmlns:a16="http://schemas.microsoft.com/office/drawing/2014/main" id="{43DA37D4-F7A5-3C4B-B0C5-221C2F7BF180}"/>
              </a:ext>
            </a:extLst>
          </p:cNvPr>
          <p:cNvPicPr>
            <a:picLocks noChangeAspect="1"/>
          </p:cNvPicPr>
          <p:nvPr/>
        </p:nvPicPr>
        <p:blipFill>
          <a:blip r:embed="rId3"/>
          <a:stretch>
            <a:fillRect/>
          </a:stretch>
        </p:blipFill>
        <p:spPr>
          <a:xfrm>
            <a:off x="5796387" y="2906737"/>
            <a:ext cx="5201710" cy="2463432"/>
          </a:xfrm>
          <a:prstGeom prst="rect">
            <a:avLst/>
          </a:prstGeom>
        </p:spPr>
      </p:pic>
      <p:sp>
        <p:nvSpPr>
          <p:cNvPr id="6" name="TextBox 5">
            <a:extLst>
              <a:ext uri="{FF2B5EF4-FFF2-40B4-BE49-F238E27FC236}">
                <a16:creationId xmlns:a16="http://schemas.microsoft.com/office/drawing/2014/main" id="{60F62280-C544-B947-A0E4-F353D00B2BF8}"/>
              </a:ext>
            </a:extLst>
          </p:cNvPr>
          <p:cNvSpPr txBox="1"/>
          <p:nvPr/>
        </p:nvSpPr>
        <p:spPr>
          <a:xfrm>
            <a:off x="4974336" y="6581001"/>
            <a:ext cx="7485888" cy="276999"/>
          </a:xfrm>
          <a:prstGeom prst="rect">
            <a:avLst/>
          </a:prstGeom>
          <a:noFill/>
        </p:spPr>
        <p:txBody>
          <a:bodyPr wrap="square" rtlCol="0">
            <a:spAutoFit/>
          </a:bodyPr>
          <a:lstStyle/>
          <a:p>
            <a:r>
              <a:rPr lang="en-US" sz="1200" dirty="0"/>
              <a:t>﻿Hawley, J. A., Hargreaves, M., Joyner, M. J. &amp; </a:t>
            </a:r>
            <a:r>
              <a:rPr lang="en-US" sz="1200" dirty="0" err="1"/>
              <a:t>Zierath</a:t>
            </a:r>
            <a:r>
              <a:rPr lang="en-US" sz="1200" dirty="0"/>
              <a:t>, J. R. Integrative biology of exercise. Cell 159, 738–749 (2014).</a:t>
            </a:r>
          </a:p>
        </p:txBody>
      </p:sp>
    </p:spTree>
    <p:extLst>
      <p:ext uri="{BB962C8B-B14F-4D97-AF65-F5344CB8AC3E}">
        <p14:creationId xmlns:p14="http://schemas.microsoft.com/office/powerpoint/2010/main" val="10900433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1E798-32F3-5440-94B4-1717E79F077B}"/>
              </a:ext>
            </a:extLst>
          </p:cNvPr>
          <p:cNvSpPr>
            <a:spLocks noGrp="1"/>
          </p:cNvSpPr>
          <p:nvPr>
            <p:ph type="title"/>
          </p:nvPr>
        </p:nvSpPr>
        <p:spPr>
          <a:xfrm>
            <a:off x="838200" y="1631091"/>
            <a:ext cx="10515600" cy="4303544"/>
          </a:xfrm>
        </p:spPr>
        <p:txBody>
          <a:bodyPr>
            <a:normAutofit/>
          </a:bodyPr>
          <a:lstStyle/>
          <a:p>
            <a:pPr algn="ctr"/>
            <a:r>
              <a:rPr lang="en-US" dirty="0"/>
              <a:t>Example Gene Modeled by </a:t>
            </a:r>
            <a:br>
              <a:rPr lang="en-US" dirty="0"/>
            </a:br>
            <a:r>
              <a:rPr lang="en-US" dirty="0"/>
              <a:t>Circadian Rhythm Model</a:t>
            </a:r>
            <a:br>
              <a:rPr lang="en-US" dirty="0"/>
            </a:br>
            <a:br>
              <a:rPr lang="en-US" dirty="0"/>
            </a:br>
            <a:r>
              <a:rPr lang="en-US" sz="3100" dirty="0"/>
              <a:t>(</a:t>
            </a:r>
            <a:r>
              <a:rPr lang="en-US" sz="3200" dirty="0" err="1"/>
              <a:t>Arntl</a:t>
            </a:r>
            <a:r>
              <a:rPr lang="en-US" sz="3100" dirty="0"/>
              <a:t> in Kidney)</a:t>
            </a:r>
            <a:br>
              <a:rPr lang="en-US" dirty="0"/>
            </a:br>
            <a:endParaRPr lang="en-US" b="1" dirty="0"/>
          </a:p>
        </p:txBody>
      </p:sp>
    </p:spTree>
    <p:extLst>
      <p:ext uri="{BB962C8B-B14F-4D97-AF65-F5344CB8AC3E}">
        <p14:creationId xmlns:p14="http://schemas.microsoft.com/office/powerpoint/2010/main" val="20479845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FF3E6F4-7529-354E-80B3-9DAAF7BB011A}"/>
              </a:ext>
            </a:extLst>
          </p:cNvPr>
          <p:cNvSpPr>
            <a:spLocks noGrp="1"/>
          </p:cNvSpPr>
          <p:nvPr>
            <p:ph type="title"/>
          </p:nvPr>
        </p:nvSpPr>
        <p:spPr>
          <a:xfrm>
            <a:off x="838200" y="-189061"/>
            <a:ext cx="10515600" cy="1325563"/>
          </a:xfrm>
        </p:spPr>
        <p:txBody>
          <a:bodyPr/>
          <a:lstStyle/>
          <a:p>
            <a:r>
              <a:rPr lang="en-US" dirty="0"/>
              <a:t>Circadian Model in Kidney (Example: </a:t>
            </a:r>
            <a:r>
              <a:rPr lang="en-US" dirty="0" err="1"/>
              <a:t>Arntl</a:t>
            </a:r>
            <a:r>
              <a:rPr lang="en-US" dirty="0"/>
              <a:t>)</a:t>
            </a:r>
          </a:p>
        </p:txBody>
      </p:sp>
      <p:pic>
        <p:nvPicPr>
          <p:cNvPr id="7" name="Picture 6" descr="A close up of a map&#10;&#10;Description automatically generated">
            <a:extLst>
              <a:ext uri="{FF2B5EF4-FFF2-40B4-BE49-F238E27FC236}">
                <a16:creationId xmlns:a16="http://schemas.microsoft.com/office/drawing/2014/main" id="{AF830AE1-4D72-7F46-A5E3-9796A10C7718}"/>
              </a:ext>
            </a:extLst>
          </p:cNvPr>
          <p:cNvPicPr>
            <a:picLocks noChangeAspect="1"/>
          </p:cNvPicPr>
          <p:nvPr/>
        </p:nvPicPr>
        <p:blipFill>
          <a:blip r:embed="rId2"/>
          <a:stretch>
            <a:fillRect/>
          </a:stretch>
        </p:blipFill>
        <p:spPr>
          <a:xfrm>
            <a:off x="5805315" y="798359"/>
            <a:ext cx="6386685" cy="3649534"/>
          </a:xfrm>
          <a:prstGeom prst="rect">
            <a:avLst/>
          </a:prstGeom>
        </p:spPr>
      </p:pic>
      <p:sp>
        <p:nvSpPr>
          <p:cNvPr id="8" name="Content Placeholder 2">
            <a:extLst>
              <a:ext uri="{FF2B5EF4-FFF2-40B4-BE49-F238E27FC236}">
                <a16:creationId xmlns:a16="http://schemas.microsoft.com/office/drawing/2014/main" id="{B9193418-3BED-D449-A747-DE2230945008}"/>
              </a:ext>
            </a:extLst>
          </p:cNvPr>
          <p:cNvSpPr txBox="1">
            <a:spLocks/>
          </p:cNvSpPr>
          <p:nvPr/>
        </p:nvSpPr>
        <p:spPr>
          <a:xfrm>
            <a:off x="7168673" y="4447894"/>
            <a:ext cx="3659968" cy="16117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PVE = 0.858</a:t>
            </a:r>
          </a:p>
          <a:p>
            <a:r>
              <a:rPr lang="en-US" dirty="0"/>
              <a:t>R2 = 0.931</a:t>
            </a:r>
          </a:p>
          <a:p>
            <a:r>
              <a:rPr lang="en-US" dirty="0"/>
              <a:t>p-value &lt; 2.2e-16</a:t>
            </a:r>
          </a:p>
        </p:txBody>
      </p:sp>
      <p:sp>
        <p:nvSpPr>
          <p:cNvPr id="9" name="Content Placeholder 2">
            <a:extLst>
              <a:ext uri="{FF2B5EF4-FFF2-40B4-BE49-F238E27FC236}">
                <a16:creationId xmlns:a16="http://schemas.microsoft.com/office/drawing/2014/main" id="{D9F5EA27-7F32-7640-8EBE-808B43C597AF}"/>
              </a:ext>
            </a:extLst>
          </p:cNvPr>
          <p:cNvSpPr txBox="1">
            <a:spLocks/>
          </p:cNvSpPr>
          <p:nvPr/>
        </p:nvSpPr>
        <p:spPr>
          <a:xfrm>
            <a:off x="1187416" y="4475604"/>
            <a:ext cx="3659968" cy="16117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PVE = 0.741</a:t>
            </a:r>
          </a:p>
          <a:p>
            <a:r>
              <a:rPr lang="en-US" dirty="0"/>
              <a:t>R2 = 0.723</a:t>
            </a:r>
          </a:p>
          <a:p>
            <a:r>
              <a:rPr lang="en-US" dirty="0"/>
              <a:t>p-value &lt; 2.2e-16</a:t>
            </a:r>
          </a:p>
        </p:txBody>
      </p:sp>
      <p:pic>
        <p:nvPicPr>
          <p:cNvPr id="6" name="Picture 5" descr="A screenshot of a cell phone&#10;&#10;Description automatically generated">
            <a:extLst>
              <a:ext uri="{FF2B5EF4-FFF2-40B4-BE49-F238E27FC236}">
                <a16:creationId xmlns:a16="http://schemas.microsoft.com/office/drawing/2014/main" id="{8FC47FA5-323A-4F43-9165-E497EE77DE01}"/>
              </a:ext>
            </a:extLst>
          </p:cNvPr>
          <p:cNvPicPr>
            <a:picLocks noChangeAspect="1"/>
          </p:cNvPicPr>
          <p:nvPr/>
        </p:nvPicPr>
        <p:blipFill>
          <a:blip r:embed="rId3"/>
          <a:stretch>
            <a:fillRect/>
          </a:stretch>
        </p:blipFill>
        <p:spPr>
          <a:xfrm>
            <a:off x="613867" y="784762"/>
            <a:ext cx="4747845" cy="3663131"/>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65774B2D-4DC4-F94A-8807-D3CCEBD21C2F}"/>
              </a:ext>
            </a:extLst>
          </p:cNvPr>
          <p:cNvPicPr>
            <a:picLocks noChangeAspect="1"/>
          </p:cNvPicPr>
          <p:nvPr/>
        </p:nvPicPr>
        <p:blipFill>
          <a:blip r:embed="rId4"/>
          <a:stretch>
            <a:fillRect/>
          </a:stretch>
        </p:blipFill>
        <p:spPr>
          <a:xfrm>
            <a:off x="7961242" y="4220125"/>
            <a:ext cx="1027031" cy="260833"/>
          </a:xfrm>
          <a:prstGeom prst="rect">
            <a:avLst/>
          </a:prstGeom>
        </p:spPr>
      </p:pic>
    </p:spTree>
    <p:extLst>
      <p:ext uri="{BB962C8B-B14F-4D97-AF65-F5344CB8AC3E}">
        <p14:creationId xmlns:p14="http://schemas.microsoft.com/office/powerpoint/2010/main" val="25428130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FF3E6F4-7529-354E-80B3-9DAAF7BB011A}"/>
              </a:ext>
            </a:extLst>
          </p:cNvPr>
          <p:cNvSpPr>
            <a:spLocks noGrp="1"/>
          </p:cNvSpPr>
          <p:nvPr>
            <p:ph type="title"/>
          </p:nvPr>
        </p:nvSpPr>
        <p:spPr>
          <a:xfrm>
            <a:off x="838200" y="-189061"/>
            <a:ext cx="10515600" cy="1325563"/>
          </a:xfrm>
        </p:spPr>
        <p:txBody>
          <a:bodyPr/>
          <a:lstStyle/>
          <a:p>
            <a:r>
              <a:rPr lang="en-US" dirty="0"/>
              <a:t>Circadian Model in Kidney (Example: </a:t>
            </a:r>
            <a:r>
              <a:rPr lang="en-US" dirty="0" err="1"/>
              <a:t>Arntl</a:t>
            </a:r>
            <a:r>
              <a:rPr lang="en-US" dirty="0"/>
              <a:t>)</a:t>
            </a:r>
          </a:p>
        </p:txBody>
      </p:sp>
      <p:sp>
        <p:nvSpPr>
          <p:cNvPr id="8" name="Content Placeholder 2">
            <a:extLst>
              <a:ext uri="{FF2B5EF4-FFF2-40B4-BE49-F238E27FC236}">
                <a16:creationId xmlns:a16="http://schemas.microsoft.com/office/drawing/2014/main" id="{B9193418-3BED-D449-A747-DE2230945008}"/>
              </a:ext>
            </a:extLst>
          </p:cNvPr>
          <p:cNvSpPr txBox="1">
            <a:spLocks/>
          </p:cNvSpPr>
          <p:nvPr/>
        </p:nvSpPr>
        <p:spPr>
          <a:xfrm>
            <a:off x="7168673" y="4447894"/>
            <a:ext cx="3659968" cy="16117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2">
                    <a:lumMod val="90000"/>
                  </a:schemeClr>
                </a:solidFill>
              </a:rPr>
              <a:t>PVE = 0.858</a:t>
            </a:r>
          </a:p>
          <a:p>
            <a:r>
              <a:rPr lang="en-US" dirty="0">
                <a:solidFill>
                  <a:schemeClr val="bg2">
                    <a:lumMod val="90000"/>
                  </a:schemeClr>
                </a:solidFill>
              </a:rPr>
              <a:t>R2 = 0.931</a:t>
            </a:r>
          </a:p>
          <a:p>
            <a:r>
              <a:rPr lang="en-US" dirty="0">
                <a:solidFill>
                  <a:schemeClr val="bg2">
                    <a:lumMod val="90000"/>
                  </a:schemeClr>
                </a:solidFill>
              </a:rPr>
              <a:t>p-value &lt; 2.2e-16</a:t>
            </a:r>
          </a:p>
        </p:txBody>
      </p:sp>
      <p:pic>
        <p:nvPicPr>
          <p:cNvPr id="5" name="Picture 4" descr="A close up of a map&#10;&#10;Description automatically generated">
            <a:extLst>
              <a:ext uri="{FF2B5EF4-FFF2-40B4-BE49-F238E27FC236}">
                <a16:creationId xmlns:a16="http://schemas.microsoft.com/office/drawing/2014/main" id="{7AA12629-22B9-634D-9137-A0AC4720ED5A}"/>
              </a:ext>
            </a:extLst>
          </p:cNvPr>
          <p:cNvPicPr>
            <a:picLocks noChangeAspect="1"/>
          </p:cNvPicPr>
          <p:nvPr/>
        </p:nvPicPr>
        <p:blipFill>
          <a:blip r:embed="rId2"/>
          <a:stretch>
            <a:fillRect/>
          </a:stretch>
        </p:blipFill>
        <p:spPr>
          <a:xfrm>
            <a:off x="5964383" y="887185"/>
            <a:ext cx="6192982" cy="3560709"/>
          </a:xfrm>
          <a:prstGeom prst="rect">
            <a:avLst/>
          </a:prstGeom>
        </p:spPr>
      </p:pic>
      <p:sp>
        <p:nvSpPr>
          <p:cNvPr id="9" name="Content Placeholder 2">
            <a:extLst>
              <a:ext uri="{FF2B5EF4-FFF2-40B4-BE49-F238E27FC236}">
                <a16:creationId xmlns:a16="http://schemas.microsoft.com/office/drawing/2014/main" id="{F709C373-0AB9-534B-B903-8AE810C88742}"/>
              </a:ext>
            </a:extLst>
          </p:cNvPr>
          <p:cNvSpPr txBox="1">
            <a:spLocks/>
          </p:cNvSpPr>
          <p:nvPr/>
        </p:nvSpPr>
        <p:spPr>
          <a:xfrm>
            <a:off x="1187416" y="4475604"/>
            <a:ext cx="3659968" cy="16117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2">
                    <a:lumMod val="90000"/>
                  </a:schemeClr>
                </a:solidFill>
              </a:rPr>
              <a:t>PVE = 0.741</a:t>
            </a:r>
          </a:p>
          <a:p>
            <a:r>
              <a:rPr lang="en-US" dirty="0">
                <a:solidFill>
                  <a:schemeClr val="bg2">
                    <a:lumMod val="90000"/>
                  </a:schemeClr>
                </a:solidFill>
              </a:rPr>
              <a:t>R2 = 0.723</a:t>
            </a:r>
          </a:p>
          <a:p>
            <a:r>
              <a:rPr lang="en-US" dirty="0">
                <a:solidFill>
                  <a:schemeClr val="bg2">
                    <a:lumMod val="90000"/>
                  </a:schemeClr>
                </a:solidFill>
              </a:rPr>
              <a:t>p-value &lt; 2.2e-16</a:t>
            </a:r>
          </a:p>
        </p:txBody>
      </p:sp>
      <p:pic>
        <p:nvPicPr>
          <p:cNvPr id="7" name="Picture 6" descr="A close up of a device&#10;&#10;Description automatically generated">
            <a:extLst>
              <a:ext uri="{FF2B5EF4-FFF2-40B4-BE49-F238E27FC236}">
                <a16:creationId xmlns:a16="http://schemas.microsoft.com/office/drawing/2014/main" id="{70FEFDC1-AE1F-CB41-909D-370407EDA23C}"/>
              </a:ext>
            </a:extLst>
          </p:cNvPr>
          <p:cNvPicPr>
            <a:picLocks noChangeAspect="1"/>
          </p:cNvPicPr>
          <p:nvPr/>
        </p:nvPicPr>
        <p:blipFill>
          <a:blip r:embed="rId3"/>
          <a:stretch>
            <a:fillRect/>
          </a:stretch>
        </p:blipFill>
        <p:spPr>
          <a:xfrm>
            <a:off x="838200" y="770648"/>
            <a:ext cx="4828285" cy="3746240"/>
          </a:xfrm>
          <a:prstGeom prst="rect">
            <a:avLst/>
          </a:prstGeom>
        </p:spPr>
      </p:pic>
      <p:sp>
        <p:nvSpPr>
          <p:cNvPr id="10" name="Rectangle 9">
            <a:extLst>
              <a:ext uri="{FF2B5EF4-FFF2-40B4-BE49-F238E27FC236}">
                <a16:creationId xmlns:a16="http://schemas.microsoft.com/office/drawing/2014/main" id="{9976F037-676A-5445-B86A-A2A5EA0830F0}"/>
              </a:ext>
            </a:extLst>
          </p:cNvPr>
          <p:cNvSpPr/>
          <p:nvPr/>
        </p:nvSpPr>
        <p:spPr>
          <a:xfrm>
            <a:off x="10887810" y="3537679"/>
            <a:ext cx="1149292" cy="284813"/>
          </a:xfrm>
          <a:prstGeom prst="rect">
            <a:avLst/>
          </a:prstGeom>
          <a:noFill/>
          <a:ln w="38100">
            <a:solidFill>
              <a:srgbClr val="E71B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drawing&#10;&#10;Description automatically generated">
            <a:extLst>
              <a:ext uri="{FF2B5EF4-FFF2-40B4-BE49-F238E27FC236}">
                <a16:creationId xmlns:a16="http://schemas.microsoft.com/office/drawing/2014/main" id="{0024B371-BD02-C84E-A55D-EFD047861A83}"/>
              </a:ext>
            </a:extLst>
          </p:cNvPr>
          <p:cNvPicPr>
            <a:picLocks noChangeAspect="1"/>
          </p:cNvPicPr>
          <p:nvPr/>
        </p:nvPicPr>
        <p:blipFill>
          <a:blip r:embed="rId4"/>
          <a:stretch>
            <a:fillRect/>
          </a:stretch>
        </p:blipFill>
        <p:spPr>
          <a:xfrm>
            <a:off x="8066172" y="4220125"/>
            <a:ext cx="1027031" cy="260833"/>
          </a:xfrm>
          <a:prstGeom prst="rect">
            <a:avLst/>
          </a:prstGeom>
        </p:spPr>
      </p:pic>
    </p:spTree>
    <p:extLst>
      <p:ext uri="{BB962C8B-B14F-4D97-AF65-F5344CB8AC3E}">
        <p14:creationId xmlns:p14="http://schemas.microsoft.com/office/powerpoint/2010/main" val="31492332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32113C4B-341B-DC4D-871E-D4AFB5B19BCC}"/>
              </a:ext>
            </a:extLst>
          </p:cNvPr>
          <p:cNvCxnSpPr>
            <a:cxnSpLocks/>
          </p:cNvCxnSpPr>
          <p:nvPr/>
        </p:nvCxnSpPr>
        <p:spPr>
          <a:xfrm flipH="1" flipV="1">
            <a:off x="3930750" y="1356601"/>
            <a:ext cx="24271" cy="2789981"/>
          </a:xfrm>
          <a:prstGeom prst="line">
            <a:avLst/>
          </a:prstGeom>
          <a:ln w="19050">
            <a:tailEnd type="non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D2C1FD8B-57A4-3D4A-877F-81B5F6B97608}"/>
              </a:ext>
            </a:extLst>
          </p:cNvPr>
          <p:cNvSpPr/>
          <p:nvPr/>
        </p:nvSpPr>
        <p:spPr>
          <a:xfrm>
            <a:off x="4558959" y="862434"/>
            <a:ext cx="2590801" cy="98833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7557555-12E6-7643-87DA-A7F7F474EE5F}"/>
              </a:ext>
            </a:extLst>
          </p:cNvPr>
          <p:cNvSpPr txBox="1"/>
          <p:nvPr/>
        </p:nvSpPr>
        <p:spPr>
          <a:xfrm>
            <a:off x="4442424" y="880362"/>
            <a:ext cx="2823878" cy="954107"/>
          </a:xfrm>
          <a:prstGeom prst="rect">
            <a:avLst/>
          </a:prstGeom>
          <a:noFill/>
        </p:spPr>
        <p:txBody>
          <a:bodyPr wrap="square" rtlCol="0">
            <a:spAutoFit/>
          </a:bodyPr>
          <a:lstStyle/>
          <a:p>
            <a:pPr algn="ctr"/>
            <a:r>
              <a:rPr lang="en-US" sz="2800" dirty="0"/>
              <a:t>Model Circadian Rhythm</a:t>
            </a:r>
          </a:p>
        </p:txBody>
      </p:sp>
      <p:sp>
        <p:nvSpPr>
          <p:cNvPr id="36" name="Rectangle 35">
            <a:extLst>
              <a:ext uri="{FF2B5EF4-FFF2-40B4-BE49-F238E27FC236}">
                <a16:creationId xmlns:a16="http://schemas.microsoft.com/office/drawing/2014/main" id="{712F8F66-5695-444C-BB8A-7759DC37061D}"/>
              </a:ext>
            </a:extLst>
          </p:cNvPr>
          <p:cNvSpPr/>
          <p:nvPr/>
        </p:nvSpPr>
        <p:spPr>
          <a:xfrm>
            <a:off x="4558959" y="3669530"/>
            <a:ext cx="2590801" cy="98833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29BD766B-B287-A046-9DB7-0BBBEE5B5D88}"/>
              </a:ext>
            </a:extLst>
          </p:cNvPr>
          <p:cNvSpPr txBox="1"/>
          <p:nvPr/>
        </p:nvSpPr>
        <p:spPr>
          <a:xfrm>
            <a:off x="4424495" y="3669529"/>
            <a:ext cx="2823878" cy="954107"/>
          </a:xfrm>
          <a:prstGeom prst="rect">
            <a:avLst/>
          </a:prstGeom>
          <a:noFill/>
        </p:spPr>
        <p:txBody>
          <a:bodyPr wrap="square" rtlCol="0">
            <a:spAutoFit/>
          </a:bodyPr>
          <a:lstStyle/>
          <a:p>
            <a:pPr algn="ctr"/>
            <a:r>
              <a:rPr lang="en-US" sz="2800" dirty="0"/>
              <a:t>Model Acute Exercise</a:t>
            </a:r>
          </a:p>
        </p:txBody>
      </p:sp>
      <p:sp>
        <p:nvSpPr>
          <p:cNvPr id="40" name="Rectangle 39">
            <a:extLst>
              <a:ext uri="{FF2B5EF4-FFF2-40B4-BE49-F238E27FC236}">
                <a16:creationId xmlns:a16="http://schemas.microsoft.com/office/drawing/2014/main" id="{A7DFDC8D-9A32-234B-B1BF-937C5A51E26C}"/>
              </a:ext>
            </a:extLst>
          </p:cNvPr>
          <p:cNvSpPr/>
          <p:nvPr/>
        </p:nvSpPr>
        <p:spPr>
          <a:xfrm>
            <a:off x="7690328" y="2473894"/>
            <a:ext cx="3035738" cy="98833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195645F3-0269-7E47-A199-F113A71B0DB8}"/>
              </a:ext>
            </a:extLst>
          </p:cNvPr>
          <p:cNvSpPr txBox="1"/>
          <p:nvPr/>
        </p:nvSpPr>
        <p:spPr>
          <a:xfrm>
            <a:off x="7675012" y="2482756"/>
            <a:ext cx="3051054" cy="954107"/>
          </a:xfrm>
          <a:prstGeom prst="rect">
            <a:avLst/>
          </a:prstGeom>
          <a:noFill/>
        </p:spPr>
        <p:txBody>
          <a:bodyPr wrap="square" rtlCol="0">
            <a:spAutoFit/>
          </a:bodyPr>
          <a:lstStyle/>
          <a:p>
            <a:pPr algn="ctr"/>
            <a:r>
              <a:rPr lang="en-US" sz="2800" dirty="0"/>
              <a:t>Variance Explained</a:t>
            </a:r>
          </a:p>
          <a:p>
            <a:pPr algn="ctr"/>
            <a:r>
              <a:rPr lang="en-US" sz="2800" dirty="0"/>
              <a:t>By Models</a:t>
            </a:r>
          </a:p>
        </p:txBody>
      </p:sp>
      <p:sp>
        <p:nvSpPr>
          <p:cNvPr id="42" name="Rectangle 41">
            <a:extLst>
              <a:ext uri="{FF2B5EF4-FFF2-40B4-BE49-F238E27FC236}">
                <a16:creationId xmlns:a16="http://schemas.microsoft.com/office/drawing/2014/main" id="{F4D0DFCC-64FA-1D4E-9510-BC01CF2EB2C8}"/>
              </a:ext>
            </a:extLst>
          </p:cNvPr>
          <p:cNvSpPr/>
          <p:nvPr/>
        </p:nvSpPr>
        <p:spPr>
          <a:xfrm>
            <a:off x="4912146" y="0"/>
            <a:ext cx="1821054" cy="855553"/>
          </a:xfrm>
          <a:prstGeom prst="rect">
            <a:avLst/>
          </a:prstGeom>
          <a:solidFill>
            <a:schemeClr val="accent4">
              <a:lumMod val="20000"/>
              <a:lumOff val="80000"/>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C90AF920-886B-4F4E-82BA-F61ADCAC03AA}"/>
              </a:ext>
            </a:extLst>
          </p:cNvPr>
          <p:cNvSpPr txBox="1"/>
          <p:nvPr/>
        </p:nvSpPr>
        <p:spPr>
          <a:xfrm>
            <a:off x="4869147" y="117795"/>
            <a:ext cx="1821054" cy="646331"/>
          </a:xfrm>
          <a:prstGeom prst="rect">
            <a:avLst/>
          </a:prstGeom>
          <a:noFill/>
        </p:spPr>
        <p:txBody>
          <a:bodyPr wrap="square" rtlCol="0" anchor="ctr">
            <a:spAutoFit/>
          </a:bodyPr>
          <a:lstStyle/>
          <a:p>
            <a:pPr algn="ctr"/>
            <a:r>
              <a:rPr lang="en-US" dirty="0"/>
              <a:t>Tissue Specific</a:t>
            </a:r>
          </a:p>
          <a:p>
            <a:pPr algn="ctr"/>
            <a:r>
              <a:rPr lang="en-US" b="1" dirty="0"/>
              <a:t>Gene Specific</a:t>
            </a:r>
          </a:p>
        </p:txBody>
      </p:sp>
      <p:sp>
        <p:nvSpPr>
          <p:cNvPr id="47" name="Rectangle 46">
            <a:extLst>
              <a:ext uri="{FF2B5EF4-FFF2-40B4-BE49-F238E27FC236}">
                <a16:creationId xmlns:a16="http://schemas.microsoft.com/office/drawing/2014/main" id="{2A3FE65F-97A1-414B-A336-C665AEF7B65E}"/>
              </a:ext>
            </a:extLst>
          </p:cNvPr>
          <p:cNvSpPr/>
          <p:nvPr/>
        </p:nvSpPr>
        <p:spPr>
          <a:xfrm>
            <a:off x="8290244" y="1945262"/>
            <a:ext cx="1821054" cy="530060"/>
          </a:xfrm>
          <a:prstGeom prst="rect">
            <a:avLst/>
          </a:prstGeom>
          <a:solidFill>
            <a:schemeClr val="accent4">
              <a:lumMod val="20000"/>
              <a:lumOff val="80000"/>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41406CE4-F462-B34B-96F8-CFDC2FC3D822}"/>
              </a:ext>
            </a:extLst>
          </p:cNvPr>
          <p:cNvSpPr txBox="1"/>
          <p:nvPr/>
        </p:nvSpPr>
        <p:spPr>
          <a:xfrm>
            <a:off x="8290244" y="2034907"/>
            <a:ext cx="1821054" cy="369332"/>
          </a:xfrm>
          <a:prstGeom prst="rect">
            <a:avLst/>
          </a:prstGeom>
          <a:noFill/>
        </p:spPr>
        <p:txBody>
          <a:bodyPr wrap="square" rtlCol="0" anchor="ctr">
            <a:spAutoFit/>
          </a:bodyPr>
          <a:lstStyle/>
          <a:p>
            <a:pPr algn="ctr"/>
            <a:r>
              <a:rPr lang="en-US" dirty="0"/>
              <a:t>Tissue Specific</a:t>
            </a:r>
          </a:p>
        </p:txBody>
      </p:sp>
      <p:cxnSp>
        <p:nvCxnSpPr>
          <p:cNvPr id="51" name="Straight Connector 50">
            <a:extLst>
              <a:ext uri="{FF2B5EF4-FFF2-40B4-BE49-F238E27FC236}">
                <a16:creationId xmlns:a16="http://schemas.microsoft.com/office/drawing/2014/main" id="{487C93B4-7CB6-A949-8FDA-05165B86DBDA}"/>
              </a:ext>
            </a:extLst>
          </p:cNvPr>
          <p:cNvCxnSpPr>
            <a:cxnSpLocks/>
          </p:cNvCxnSpPr>
          <p:nvPr/>
        </p:nvCxnSpPr>
        <p:spPr>
          <a:xfrm>
            <a:off x="7472481" y="2974404"/>
            <a:ext cx="217847" cy="0"/>
          </a:xfrm>
          <a:prstGeom prst="line">
            <a:avLst/>
          </a:prstGeom>
          <a:ln w="19050">
            <a:tailEnd type="triangle" w="lg"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3B2D83F-EB8D-A449-AD67-8AA18915E387}"/>
              </a:ext>
            </a:extLst>
          </p:cNvPr>
          <p:cNvCxnSpPr>
            <a:cxnSpLocks/>
            <a:endCxn id="32" idx="1"/>
          </p:cNvCxnSpPr>
          <p:nvPr/>
        </p:nvCxnSpPr>
        <p:spPr>
          <a:xfrm flipV="1">
            <a:off x="3930750" y="1357416"/>
            <a:ext cx="511674" cy="4814"/>
          </a:xfrm>
          <a:prstGeom prst="line">
            <a:avLst/>
          </a:prstGeom>
          <a:ln w="19050">
            <a:tailEnd type="triangl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FBB8584-4821-4845-A385-4A757720F027}"/>
              </a:ext>
            </a:extLst>
          </p:cNvPr>
          <p:cNvCxnSpPr>
            <a:cxnSpLocks/>
          </p:cNvCxnSpPr>
          <p:nvPr/>
        </p:nvCxnSpPr>
        <p:spPr>
          <a:xfrm flipV="1">
            <a:off x="3939717" y="4163370"/>
            <a:ext cx="511674" cy="4814"/>
          </a:xfrm>
          <a:prstGeom prst="line">
            <a:avLst/>
          </a:prstGeom>
          <a:ln w="19050">
            <a:tailEnd type="triangl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BE26502-9C1C-E444-9E45-DD53585D8D11}"/>
              </a:ext>
            </a:extLst>
          </p:cNvPr>
          <p:cNvCxnSpPr>
            <a:cxnSpLocks/>
          </p:cNvCxnSpPr>
          <p:nvPr/>
        </p:nvCxnSpPr>
        <p:spPr>
          <a:xfrm flipH="1" flipV="1">
            <a:off x="7469415" y="1356600"/>
            <a:ext cx="1" cy="2832118"/>
          </a:xfrm>
          <a:prstGeom prst="line">
            <a:avLst/>
          </a:prstGeom>
          <a:ln w="19050">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0207457-AA07-2440-96FE-5324693C629E}"/>
              </a:ext>
            </a:extLst>
          </p:cNvPr>
          <p:cNvCxnSpPr>
            <a:cxnSpLocks/>
          </p:cNvCxnSpPr>
          <p:nvPr/>
        </p:nvCxnSpPr>
        <p:spPr>
          <a:xfrm>
            <a:off x="7164623" y="4170789"/>
            <a:ext cx="307858" cy="0"/>
          </a:xfrm>
          <a:prstGeom prst="line">
            <a:avLst/>
          </a:prstGeom>
          <a:ln w="19050">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3BE2874-BD02-954D-8482-8244C0381E23}"/>
              </a:ext>
            </a:extLst>
          </p:cNvPr>
          <p:cNvCxnSpPr>
            <a:cxnSpLocks/>
          </p:cNvCxnSpPr>
          <p:nvPr/>
        </p:nvCxnSpPr>
        <p:spPr>
          <a:xfrm>
            <a:off x="7166160" y="1356600"/>
            <a:ext cx="307858" cy="0"/>
          </a:xfrm>
          <a:prstGeom prst="line">
            <a:avLst/>
          </a:prstGeom>
          <a:ln w="19050">
            <a:tailEnd type="none" w="lg" len="med"/>
          </a:ln>
        </p:spPr>
        <p:style>
          <a:lnRef idx="1">
            <a:schemeClr val="accent1"/>
          </a:lnRef>
          <a:fillRef idx="0">
            <a:schemeClr val="accent1"/>
          </a:fillRef>
          <a:effectRef idx="0">
            <a:schemeClr val="accent1"/>
          </a:effectRef>
          <a:fontRef idx="minor">
            <a:schemeClr val="tx1"/>
          </a:fontRef>
        </p:style>
      </p:cxnSp>
      <p:pic>
        <p:nvPicPr>
          <p:cNvPr id="5" name="Picture 4" descr="A close up of a map&#10;&#10;Description automatically generated">
            <a:extLst>
              <a:ext uri="{FF2B5EF4-FFF2-40B4-BE49-F238E27FC236}">
                <a16:creationId xmlns:a16="http://schemas.microsoft.com/office/drawing/2014/main" id="{D906821F-F415-7245-B99D-F91BCE776C1F}"/>
              </a:ext>
            </a:extLst>
          </p:cNvPr>
          <p:cNvPicPr>
            <a:picLocks noChangeAspect="1"/>
          </p:cNvPicPr>
          <p:nvPr/>
        </p:nvPicPr>
        <p:blipFill>
          <a:blip r:embed="rId3"/>
          <a:stretch>
            <a:fillRect/>
          </a:stretch>
        </p:blipFill>
        <p:spPr>
          <a:xfrm>
            <a:off x="4762430" y="4669536"/>
            <a:ext cx="2120486" cy="1789160"/>
          </a:xfrm>
          <a:prstGeom prst="rect">
            <a:avLst/>
          </a:prstGeom>
        </p:spPr>
      </p:pic>
      <p:pic>
        <p:nvPicPr>
          <p:cNvPr id="7" name="Picture 6" descr="A close up of a map&#10;&#10;Description automatically generated">
            <a:extLst>
              <a:ext uri="{FF2B5EF4-FFF2-40B4-BE49-F238E27FC236}">
                <a16:creationId xmlns:a16="http://schemas.microsoft.com/office/drawing/2014/main" id="{858F73FC-26B5-4448-8859-43D3D7E0CA37}"/>
              </a:ext>
            </a:extLst>
          </p:cNvPr>
          <p:cNvPicPr>
            <a:picLocks noChangeAspect="1"/>
          </p:cNvPicPr>
          <p:nvPr/>
        </p:nvPicPr>
        <p:blipFill>
          <a:blip r:embed="rId4"/>
          <a:stretch>
            <a:fillRect/>
          </a:stretch>
        </p:blipFill>
        <p:spPr>
          <a:xfrm>
            <a:off x="4684666" y="1927673"/>
            <a:ext cx="2182507" cy="1564816"/>
          </a:xfrm>
          <a:prstGeom prst="rect">
            <a:avLst/>
          </a:prstGeom>
        </p:spPr>
      </p:pic>
      <p:pic>
        <p:nvPicPr>
          <p:cNvPr id="27" name="Picture 26" descr="A screenshot of a cell phone&#10;&#10;Description automatically generated">
            <a:extLst>
              <a:ext uri="{FF2B5EF4-FFF2-40B4-BE49-F238E27FC236}">
                <a16:creationId xmlns:a16="http://schemas.microsoft.com/office/drawing/2014/main" id="{AF262A89-30F0-0245-83CB-A6510401EE4C}"/>
              </a:ext>
            </a:extLst>
          </p:cNvPr>
          <p:cNvPicPr>
            <a:picLocks noChangeAspect="1"/>
          </p:cNvPicPr>
          <p:nvPr/>
        </p:nvPicPr>
        <p:blipFill>
          <a:blip r:embed="rId5"/>
          <a:stretch>
            <a:fillRect/>
          </a:stretch>
        </p:blipFill>
        <p:spPr>
          <a:xfrm>
            <a:off x="7813360" y="3487850"/>
            <a:ext cx="2664748" cy="2087559"/>
          </a:xfrm>
          <a:prstGeom prst="rect">
            <a:avLst/>
          </a:prstGeom>
        </p:spPr>
      </p:pic>
      <p:pic>
        <p:nvPicPr>
          <p:cNvPr id="28" name="Picture 27" descr="A picture containing food&#10;&#10;Description automatically generated">
            <a:extLst>
              <a:ext uri="{FF2B5EF4-FFF2-40B4-BE49-F238E27FC236}">
                <a16:creationId xmlns:a16="http://schemas.microsoft.com/office/drawing/2014/main" id="{A50ABFCD-CA59-A34C-82D0-42D8A4D7961C}"/>
              </a:ext>
            </a:extLst>
          </p:cNvPr>
          <p:cNvPicPr>
            <a:picLocks noChangeAspect="1"/>
          </p:cNvPicPr>
          <p:nvPr/>
        </p:nvPicPr>
        <p:blipFill>
          <a:blip r:embed="rId6"/>
          <a:stretch>
            <a:fillRect/>
          </a:stretch>
        </p:blipFill>
        <p:spPr>
          <a:xfrm>
            <a:off x="1791802" y="4941752"/>
            <a:ext cx="1551079" cy="1517977"/>
          </a:xfrm>
          <a:prstGeom prst="rect">
            <a:avLst/>
          </a:prstGeom>
        </p:spPr>
      </p:pic>
      <p:sp>
        <p:nvSpPr>
          <p:cNvPr id="33" name="Rectangle 32">
            <a:extLst>
              <a:ext uri="{FF2B5EF4-FFF2-40B4-BE49-F238E27FC236}">
                <a16:creationId xmlns:a16="http://schemas.microsoft.com/office/drawing/2014/main" id="{CF188EB6-19B4-674F-9CCA-9A31DEC175FA}"/>
              </a:ext>
            </a:extLst>
          </p:cNvPr>
          <p:cNvSpPr/>
          <p:nvPr/>
        </p:nvSpPr>
        <p:spPr>
          <a:xfrm>
            <a:off x="1464683" y="3245434"/>
            <a:ext cx="2187388" cy="59167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F525AD8F-1A66-024A-87C2-1F524A11A934}"/>
              </a:ext>
            </a:extLst>
          </p:cNvPr>
          <p:cNvSpPr txBox="1"/>
          <p:nvPr/>
        </p:nvSpPr>
        <p:spPr>
          <a:xfrm>
            <a:off x="1590189" y="3281294"/>
            <a:ext cx="1954306" cy="523220"/>
          </a:xfrm>
          <a:prstGeom prst="rect">
            <a:avLst/>
          </a:prstGeom>
          <a:noFill/>
        </p:spPr>
        <p:txBody>
          <a:bodyPr wrap="square" rtlCol="0">
            <a:spAutoFit/>
          </a:bodyPr>
          <a:lstStyle/>
          <a:p>
            <a:pPr algn="ctr"/>
            <a:r>
              <a:rPr lang="en-US" sz="2800" dirty="0" err="1"/>
              <a:t>RNASeq</a:t>
            </a:r>
            <a:r>
              <a:rPr lang="en-US" sz="2800" dirty="0"/>
              <a:t> QC</a:t>
            </a:r>
          </a:p>
        </p:txBody>
      </p:sp>
      <p:sp>
        <p:nvSpPr>
          <p:cNvPr id="35" name="Rectangle 34">
            <a:extLst>
              <a:ext uri="{FF2B5EF4-FFF2-40B4-BE49-F238E27FC236}">
                <a16:creationId xmlns:a16="http://schemas.microsoft.com/office/drawing/2014/main" id="{7FEA1380-54DF-1645-A4B9-ECC4D69CD1C6}"/>
              </a:ext>
            </a:extLst>
          </p:cNvPr>
          <p:cNvSpPr/>
          <p:nvPr/>
        </p:nvSpPr>
        <p:spPr>
          <a:xfrm>
            <a:off x="1610091" y="2709374"/>
            <a:ext cx="1821054" cy="530060"/>
          </a:xfrm>
          <a:prstGeom prst="rect">
            <a:avLst/>
          </a:prstGeom>
          <a:solidFill>
            <a:schemeClr val="accent4">
              <a:lumMod val="20000"/>
              <a:lumOff val="80000"/>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E7EE1D03-F138-9645-B819-9C774ABECFAD}"/>
              </a:ext>
            </a:extLst>
          </p:cNvPr>
          <p:cNvSpPr txBox="1"/>
          <p:nvPr/>
        </p:nvSpPr>
        <p:spPr>
          <a:xfrm>
            <a:off x="1610091" y="2799019"/>
            <a:ext cx="1821054" cy="369332"/>
          </a:xfrm>
          <a:prstGeom prst="rect">
            <a:avLst/>
          </a:prstGeom>
          <a:noFill/>
        </p:spPr>
        <p:txBody>
          <a:bodyPr wrap="square" rtlCol="0" anchor="ctr">
            <a:spAutoFit/>
          </a:bodyPr>
          <a:lstStyle/>
          <a:p>
            <a:pPr algn="ctr"/>
            <a:r>
              <a:rPr lang="en-US" dirty="0"/>
              <a:t>Tissue Specific</a:t>
            </a:r>
          </a:p>
        </p:txBody>
      </p:sp>
      <p:cxnSp>
        <p:nvCxnSpPr>
          <p:cNvPr id="39" name="Straight Connector 38">
            <a:extLst>
              <a:ext uri="{FF2B5EF4-FFF2-40B4-BE49-F238E27FC236}">
                <a16:creationId xmlns:a16="http://schemas.microsoft.com/office/drawing/2014/main" id="{5D5F8E81-B7B2-EC4B-9B12-D541C81A3247}"/>
              </a:ext>
            </a:extLst>
          </p:cNvPr>
          <p:cNvCxnSpPr>
            <a:cxnSpLocks/>
          </p:cNvCxnSpPr>
          <p:nvPr/>
        </p:nvCxnSpPr>
        <p:spPr>
          <a:xfrm flipV="1">
            <a:off x="3720405" y="3463341"/>
            <a:ext cx="199648" cy="6000"/>
          </a:xfrm>
          <a:prstGeom prst="line">
            <a:avLst/>
          </a:prstGeom>
          <a:ln w="19050">
            <a:tailEnd type="triangl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C7AA851-0FC6-304C-86B6-146455612024}"/>
              </a:ext>
            </a:extLst>
          </p:cNvPr>
          <p:cNvSpPr txBox="1"/>
          <p:nvPr/>
        </p:nvSpPr>
        <p:spPr>
          <a:xfrm>
            <a:off x="1610091" y="3934691"/>
            <a:ext cx="2041980" cy="923330"/>
          </a:xfrm>
          <a:prstGeom prst="rect">
            <a:avLst/>
          </a:prstGeom>
          <a:noFill/>
        </p:spPr>
        <p:txBody>
          <a:bodyPr wrap="square" rtlCol="0">
            <a:spAutoFit/>
          </a:bodyPr>
          <a:lstStyle/>
          <a:p>
            <a:pPr marL="285750" indent="-285750">
              <a:buFont typeface="Arial" panose="020B0604020202020204" pitchFamily="34" charset="0"/>
              <a:buChar char="•"/>
            </a:pPr>
            <a:r>
              <a:rPr lang="en-US" dirty="0"/>
              <a:t>Process Counts</a:t>
            </a:r>
          </a:p>
          <a:p>
            <a:pPr marL="285750" indent="-285750">
              <a:buFont typeface="Arial" panose="020B0604020202020204" pitchFamily="34" charset="0"/>
              <a:buChar char="•"/>
            </a:pPr>
            <a:r>
              <a:rPr lang="en-US" dirty="0"/>
              <a:t>Process Samples</a:t>
            </a:r>
          </a:p>
          <a:p>
            <a:pPr marL="285750" indent="-285750">
              <a:buFont typeface="Arial" panose="020B0604020202020204" pitchFamily="34" charset="0"/>
              <a:buChar char="•"/>
            </a:pPr>
            <a:r>
              <a:rPr lang="en-US" dirty="0"/>
              <a:t>PCA Analysis</a:t>
            </a:r>
          </a:p>
        </p:txBody>
      </p:sp>
      <p:pic>
        <p:nvPicPr>
          <p:cNvPr id="44" name="Picture 43" descr="A picture containing drawing&#10;&#10;Description automatically generated">
            <a:extLst>
              <a:ext uri="{FF2B5EF4-FFF2-40B4-BE49-F238E27FC236}">
                <a16:creationId xmlns:a16="http://schemas.microsoft.com/office/drawing/2014/main" id="{5E557366-FF69-6849-9E62-E3FF01B2C53C}"/>
              </a:ext>
            </a:extLst>
          </p:cNvPr>
          <p:cNvPicPr>
            <a:picLocks noChangeAspect="1"/>
          </p:cNvPicPr>
          <p:nvPr/>
        </p:nvPicPr>
        <p:blipFill>
          <a:blip r:embed="rId7"/>
          <a:stretch>
            <a:fillRect/>
          </a:stretch>
        </p:blipFill>
        <p:spPr>
          <a:xfrm>
            <a:off x="5609117" y="3396767"/>
            <a:ext cx="490483" cy="124567"/>
          </a:xfrm>
          <a:prstGeom prst="rect">
            <a:avLst/>
          </a:prstGeom>
        </p:spPr>
      </p:pic>
      <p:sp>
        <p:nvSpPr>
          <p:cNvPr id="2" name="Rectangle 1">
            <a:extLst>
              <a:ext uri="{FF2B5EF4-FFF2-40B4-BE49-F238E27FC236}">
                <a16:creationId xmlns:a16="http://schemas.microsoft.com/office/drawing/2014/main" id="{84C9BBC2-9D9C-BA43-9686-81CD90721C0E}"/>
              </a:ext>
            </a:extLst>
          </p:cNvPr>
          <p:cNvSpPr/>
          <p:nvPr/>
        </p:nvSpPr>
        <p:spPr>
          <a:xfrm>
            <a:off x="6713" y="-3460"/>
            <a:ext cx="7480631" cy="6861460"/>
          </a:xfrm>
          <a:prstGeom prst="rect">
            <a:avLst/>
          </a:prstGeom>
          <a:solidFill>
            <a:schemeClr val="bg2">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71864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BCAFC-C5A4-904B-9506-1BF91946753E}"/>
              </a:ext>
            </a:extLst>
          </p:cNvPr>
          <p:cNvSpPr>
            <a:spLocks noGrp="1"/>
          </p:cNvSpPr>
          <p:nvPr>
            <p:ph type="title"/>
          </p:nvPr>
        </p:nvSpPr>
        <p:spPr/>
        <p:txBody>
          <a:bodyPr/>
          <a:lstStyle/>
          <a:p>
            <a:pPr algn="ctr"/>
            <a:r>
              <a:rPr lang="en-US" dirty="0"/>
              <a:t>Variance Explained</a:t>
            </a:r>
          </a:p>
        </p:txBody>
      </p:sp>
      <p:pic>
        <p:nvPicPr>
          <p:cNvPr id="4" name="Picture 3" descr="A screenshot of a cell phone&#10;&#10;Description automatically generated">
            <a:extLst>
              <a:ext uri="{FF2B5EF4-FFF2-40B4-BE49-F238E27FC236}">
                <a16:creationId xmlns:a16="http://schemas.microsoft.com/office/drawing/2014/main" id="{DB6563A0-1125-2B47-A5B2-DF43AF595525}"/>
              </a:ext>
            </a:extLst>
          </p:cNvPr>
          <p:cNvPicPr>
            <a:picLocks noChangeAspect="1"/>
          </p:cNvPicPr>
          <p:nvPr/>
        </p:nvPicPr>
        <p:blipFill>
          <a:blip r:embed="rId3"/>
          <a:stretch>
            <a:fillRect/>
          </a:stretch>
        </p:blipFill>
        <p:spPr>
          <a:xfrm>
            <a:off x="3649329" y="1509935"/>
            <a:ext cx="4487862" cy="4487862"/>
          </a:xfrm>
          <a:prstGeom prst="rect">
            <a:avLst/>
          </a:prstGeom>
        </p:spPr>
      </p:pic>
    </p:spTree>
    <p:extLst>
      <p:ext uri="{BB962C8B-B14F-4D97-AF65-F5344CB8AC3E}">
        <p14:creationId xmlns:p14="http://schemas.microsoft.com/office/powerpoint/2010/main" val="11204013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1E798-32F3-5440-94B4-1717E79F077B}"/>
              </a:ext>
            </a:extLst>
          </p:cNvPr>
          <p:cNvSpPr>
            <a:spLocks noGrp="1"/>
          </p:cNvSpPr>
          <p:nvPr>
            <p:ph type="title"/>
          </p:nvPr>
        </p:nvSpPr>
        <p:spPr>
          <a:xfrm>
            <a:off x="838200" y="1631091"/>
            <a:ext cx="10515600" cy="3744097"/>
          </a:xfrm>
        </p:spPr>
        <p:txBody>
          <a:bodyPr>
            <a:normAutofit/>
          </a:bodyPr>
          <a:lstStyle/>
          <a:p>
            <a:pPr algn="ctr"/>
            <a:r>
              <a:rPr lang="en-US" dirty="0"/>
              <a:t>If We Model </a:t>
            </a:r>
            <a:r>
              <a:rPr lang="en-US" u="sng" dirty="0"/>
              <a:t>Jointly</a:t>
            </a:r>
            <a:r>
              <a:rPr lang="en-US" dirty="0"/>
              <a:t>,</a:t>
            </a:r>
            <a:br>
              <a:rPr lang="en-US" dirty="0"/>
            </a:br>
            <a:br>
              <a:rPr lang="en-US" dirty="0"/>
            </a:br>
            <a:r>
              <a:rPr lang="en-US" dirty="0"/>
              <a:t>What is the Distribution of </a:t>
            </a:r>
            <a:br>
              <a:rPr lang="en-US" dirty="0"/>
            </a:br>
            <a:r>
              <a:rPr lang="en-US" dirty="0"/>
              <a:t>Variance Explained?</a:t>
            </a:r>
          </a:p>
        </p:txBody>
      </p:sp>
    </p:spTree>
    <p:extLst>
      <p:ext uri="{BB962C8B-B14F-4D97-AF65-F5344CB8AC3E}">
        <p14:creationId xmlns:p14="http://schemas.microsoft.com/office/powerpoint/2010/main" val="19714251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D2C1FD8B-57A4-3D4A-877F-81B5F6B97608}"/>
              </a:ext>
            </a:extLst>
          </p:cNvPr>
          <p:cNvSpPr/>
          <p:nvPr/>
        </p:nvSpPr>
        <p:spPr>
          <a:xfrm>
            <a:off x="4240117" y="3605374"/>
            <a:ext cx="3244915" cy="98833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7557555-12E6-7643-87DA-A7F7F474EE5F}"/>
              </a:ext>
            </a:extLst>
          </p:cNvPr>
          <p:cNvSpPr txBox="1"/>
          <p:nvPr/>
        </p:nvSpPr>
        <p:spPr>
          <a:xfrm>
            <a:off x="4129516" y="3676877"/>
            <a:ext cx="3381281" cy="830997"/>
          </a:xfrm>
          <a:prstGeom prst="rect">
            <a:avLst/>
          </a:prstGeom>
          <a:noFill/>
        </p:spPr>
        <p:txBody>
          <a:bodyPr wrap="square" rtlCol="0">
            <a:spAutoFit/>
          </a:bodyPr>
          <a:lstStyle/>
          <a:p>
            <a:pPr algn="ctr"/>
            <a:r>
              <a:rPr lang="en-US" sz="2400" dirty="0"/>
              <a:t>Joint (Combined) Model </a:t>
            </a:r>
          </a:p>
          <a:p>
            <a:pPr algn="ctr"/>
            <a:r>
              <a:rPr lang="en-US" sz="2400" dirty="0"/>
              <a:t>Circadian + Exercise</a:t>
            </a:r>
          </a:p>
        </p:txBody>
      </p:sp>
      <p:sp>
        <p:nvSpPr>
          <p:cNvPr id="40" name="Rectangle 39">
            <a:extLst>
              <a:ext uri="{FF2B5EF4-FFF2-40B4-BE49-F238E27FC236}">
                <a16:creationId xmlns:a16="http://schemas.microsoft.com/office/drawing/2014/main" id="{A7DFDC8D-9A32-234B-B1BF-937C5A51E26C}"/>
              </a:ext>
            </a:extLst>
          </p:cNvPr>
          <p:cNvSpPr/>
          <p:nvPr/>
        </p:nvSpPr>
        <p:spPr>
          <a:xfrm>
            <a:off x="7921151" y="3640506"/>
            <a:ext cx="3035738" cy="98833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195645F3-0269-7E47-A199-F113A71B0DB8}"/>
              </a:ext>
            </a:extLst>
          </p:cNvPr>
          <p:cNvSpPr txBox="1"/>
          <p:nvPr/>
        </p:nvSpPr>
        <p:spPr>
          <a:xfrm>
            <a:off x="7919690" y="3649368"/>
            <a:ext cx="3051054" cy="954107"/>
          </a:xfrm>
          <a:prstGeom prst="rect">
            <a:avLst/>
          </a:prstGeom>
          <a:noFill/>
        </p:spPr>
        <p:txBody>
          <a:bodyPr wrap="square" rtlCol="0">
            <a:spAutoFit/>
          </a:bodyPr>
          <a:lstStyle/>
          <a:p>
            <a:pPr algn="ctr"/>
            <a:r>
              <a:rPr lang="en-US" sz="2800" dirty="0"/>
              <a:t>Variance Explained</a:t>
            </a:r>
          </a:p>
          <a:p>
            <a:pPr algn="ctr"/>
            <a:r>
              <a:rPr lang="en-US" sz="2800" dirty="0"/>
              <a:t>By Joint Models</a:t>
            </a:r>
          </a:p>
        </p:txBody>
      </p:sp>
      <p:sp>
        <p:nvSpPr>
          <p:cNvPr id="42" name="Rectangle 41">
            <a:extLst>
              <a:ext uri="{FF2B5EF4-FFF2-40B4-BE49-F238E27FC236}">
                <a16:creationId xmlns:a16="http://schemas.microsoft.com/office/drawing/2014/main" id="{F4D0DFCC-64FA-1D4E-9510-BC01CF2EB2C8}"/>
              </a:ext>
            </a:extLst>
          </p:cNvPr>
          <p:cNvSpPr/>
          <p:nvPr/>
        </p:nvSpPr>
        <p:spPr>
          <a:xfrm>
            <a:off x="5053556" y="2742940"/>
            <a:ext cx="1821054" cy="855553"/>
          </a:xfrm>
          <a:prstGeom prst="rect">
            <a:avLst/>
          </a:prstGeom>
          <a:solidFill>
            <a:schemeClr val="accent4">
              <a:lumMod val="20000"/>
              <a:lumOff val="80000"/>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C90AF920-886B-4F4E-82BA-F61ADCAC03AA}"/>
              </a:ext>
            </a:extLst>
          </p:cNvPr>
          <p:cNvSpPr txBox="1"/>
          <p:nvPr/>
        </p:nvSpPr>
        <p:spPr>
          <a:xfrm>
            <a:off x="5010557" y="2860735"/>
            <a:ext cx="1821054" cy="646331"/>
          </a:xfrm>
          <a:prstGeom prst="rect">
            <a:avLst/>
          </a:prstGeom>
          <a:noFill/>
        </p:spPr>
        <p:txBody>
          <a:bodyPr wrap="square" rtlCol="0" anchor="ctr">
            <a:spAutoFit/>
          </a:bodyPr>
          <a:lstStyle/>
          <a:p>
            <a:pPr algn="ctr"/>
            <a:r>
              <a:rPr lang="en-US" dirty="0"/>
              <a:t>Tissue Specific</a:t>
            </a:r>
          </a:p>
          <a:p>
            <a:pPr algn="ctr"/>
            <a:r>
              <a:rPr lang="en-US" b="1" dirty="0"/>
              <a:t>Gene Specific</a:t>
            </a:r>
          </a:p>
        </p:txBody>
      </p:sp>
      <p:sp>
        <p:nvSpPr>
          <p:cNvPr id="47" name="Rectangle 46">
            <a:extLst>
              <a:ext uri="{FF2B5EF4-FFF2-40B4-BE49-F238E27FC236}">
                <a16:creationId xmlns:a16="http://schemas.microsoft.com/office/drawing/2014/main" id="{2A3FE65F-97A1-414B-A336-C665AEF7B65E}"/>
              </a:ext>
            </a:extLst>
          </p:cNvPr>
          <p:cNvSpPr/>
          <p:nvPr/>
        </p:nvSpPr>
        <p:spPr>
          <a:xfrm>
            <a:off x="8534922" y="3111874"/>
            <a:ext cx="1821054" cy="530060"/>
          </a:xfrm>
          <a:prstGeom prst="rect">
            <a:avLst/>
          </a:prstGeom>
          <a:solidFill>
            <a:schemeClr val="accent4">
              <a:lumMod val="20000"/>
              <a:lumOff val="80000"/>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41406CE4-F462-B34B-96F8-CFDC2FC3D822}"/>
              </a:ext>
            </a:extLst>
          </p:cNvPr>
          <p:cNvSpPr txBox="1"/>
          <p:nvPr/>
        </p:nvSpPr>
        <p:spPr>
          <a:xfrm>
            <a:off x="8521067" y="3201519"/>
            <a:ext cx="1821054" cy="369332"/>
          </a:xfrm>
          <a:prstGeom prst="rect">
            <a:avLst/>
          </a:prstGeom>
          <a:noFill/>
        </p:spPr>
        <p:txBody>
          <a:bodyPr wrap="square" rtlCol="0" anchor="ctr">
            <a:spAutoFit/>
          </a:bodyPr>
          <a:lstStyle/>
          <a:p>
            <a:pPr algn="ctr"/>
            <a:r>
              <a:rPr lang="en-US" dirty="0"/>
              <a:t>Tissue Specific</a:t>
            </a:r>
          </a:p>
        </p:txBody>
      </p:sp>
      <p:cxnSp>
        <p:nvCxnSpPr>
          <p:cNvPr id="55" name="Straight Connector 54">
            <a:extLst>
              <a:ext uri="{FF2B5EF4-FFF2-40B4-BE49-F238E27FC236}">
                <a16:creationId xmlns:a16="http://schemas.microsoft.com/office/drawing/2014/main" id="{43BA6D97-A8F0-8C4F-8238-1D26BEF0B041}"/>
              </a:ext>
            </a:extLst>
          </p:cNvPr>
          <p:cNvCxnSpPr>
            <a:cxnSpLocks/>
          </p:cNvCxnSpPr>
          <p:nvPr/>
        </p:nvCxnSpPr>
        <p:spPr>
          <a:xfrm>
            <a:off x="7546294" y="4022245"/>
            <a:ext cx="290011" cy="0"/>
          </a:xfrm>
          <a:prstGeom prst="line">
            <a:avLst/>
          </a:prstGeom>
          <a:ln w="19050">
            <a:tailEnd type="triangle" w="lg" len="med"/>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5BDE7F05-E079-1B41-B512-EE2EA97F9DB2}"/>
              </a:ext>
            </a:extLst>
          </p:cNvPr>
          <p:cNvSpPr>
            <a:spLocks noGrp="1"/>
          </p:cNvSpPr>
          <p:nvPr>
            <p:ph idx="1"/>
          </p:nvPr>
        </p:nvSpPr>
        <p:spPr>
          <a:xfrm>
            <a:off x="869431" y="43606"/>
            <a:ext cx="9188970" cy="2699334"/>
          </a:xfrm>
        </p:spPr>
        <p:txBody>
          <a:bodyPr>
            <a:normAutofit fontScale="92500"/>
          </a:bodyPr>
          <a:lstStyle/>
          <a:p>
            <a:pPr marL="0" indent="0" algn="ctr">
              <a:buNone/>
            </a:pPr>
            <a:r>
              <a:rPr lang="en-US" dirty="0"/>
              <a:t>    </a:t>
            </a:r>
            <a:r>
              <a:rPr lang="en-US" sz="4200" dirty="0"/>
              <a:t>Combined Model </a:t>
            </a:r>
          </a:p>
          <a:p>
            <a:pPr marL="0" indent="0" algn="ctr">
              <a:buNone/>
            </a:pPr>
            <a:r>
              <a:rPr lang="en-US" sz="4200" dirty="0"/>
              <a:t>(Exercise + Circadian)</a:t>
            </a:r>
          </a:p>
          <a:p>
            <a:pPr marL="0" indent="0" algn="ctr">
              <a:buNone/>
            </a:pPr>
            <a:r>
              <a:rPr lang="en-US" sz="2400" dirty="0"/>
              <a:t>      </a:t>
            </a:r>
            <a:r>
              <a:rPr lang="en-US" sz="2600" dirty="0" err="1"/>
              <a:t>exp</a:t>
            </a:r>
            <a:r>
              <a:rPr lang="en-US" sz="2600" baseline="-25000" dirty="0" err="1"/>
              <a:t>i</a:t>
            </a:r>
            <a:r>
              <a:rPr lang="en-US" sz="2600" dirty="0"/>
              <a:t> ~ B</a:t>
            </a:r>
            <a:r>
              <a:rPr lang="en-US" sz="2600" baseline="-25000" dirty="0"/>
              <a:t>0</a:t>
            </a:r>
            <a:r>
              <a:rPr lang="en-US" sz="2600" dirty="0"/>
              <a:t> + B</a:t>
            </a:r>
            <a:r>
              <a:rPr lang="en-US" sz="2600" baseline="-25000" dirty="0"/>
              <a:t>1</a:t>
            </a:r>
            <a:r>
              <a:rPr lang="en-US" sz="2600" dirty="0"/>
              <a:t>(</a:t>
            </a:r>
            <a:r>
              <a:rPr lang="en-US" sz="2600" dirty="0" err="1"/>
              <a:t>x</a:t>
            </a:r>
            <a:r>
              <a:rPr lang="en-US" sz="2600" baseline="-25000" dirty="0" err="1"/>
              <a:t>e</a:t>
            </a:r>
            <a:r>
              <a:rPr lang="en-US" sz="2600" dirty="0"/>
              <a:t>) + B</a:t>
            </a:r>
            <a:r>
              <a:rPr lang="en-US" sz="2600" baseline="-25000" dirty="0"/>
              <a:t>2</a:t>
            </a:r>
            <a:r>
              <a:rPr lang="en-US" sz="2600" dirty="0"/>
              <a:t>(</a:t>
            </a:r>
            <a:r>
              <a:rPr lang="en-US" sz="2600" dirty="0" err="1"/>
              <a:t>x</a:t>
            </a:r>
            <a:r>
              <a:rPr lang="en-US" sz="2600" baseline="-25000" dirty="0" err="1"/>
              <a:t>e</a:t>
            </a:r>
            <a:r>
              <a:rPr lang="en-US" sz="2600" dirty="0"/>
              <a:t>)</a:t>
            </a:r>
            <a:r>
              <a:rPr lang="en-US" sz="2600" baseline="30000" dirty="0"/>
              <a:t>2</a:t>
            </a:r>
            <a:r>
              <a:rPr lang="en-US" sz="2600" dirty="0"/>
              <a:t> + B</a:t>
            </a:r>
            <a:r>
              <a:rPr lang="en-US" sz="2600" baseline="-25000" dirty="0"/>
              <a:t>3</a:t>
            </a:r>
            <a:r>
              <a:rPr lang="en-US" sz="2600" dirty="0"/>
              <a:t>(</a:t>
            </a:r>
            <a:r>
              <a:rPr lang="en-US" sz="2600" dirty="0" err="1"/>
              <a:t>x</a:t>
            </a:r>
            <a:r>
              <a:rPr lang="en-US" sz="2600" baseline="-25000" dirty="0" err="1"/>
              <a:t>e</a:t>
            </a:r>
            <a:r>
              <a:rPr lang="en-US" sz="2600" dirty="0"/>
              <a:t>)</a:t>
            </a:r>
            <a:r>
              <a:rPr lang="en-US" sz="2600" baseline="30000" dirty="0"/>
              <a:t>3</a:t>
            </a:r>
            <a:r>
              <a:rPr lang="en-US" sz="2600" dirty="0"/>
              <a:t> + B</a:t>
            </a:r>
            <a:r>
              <a:rPr lang="en-US" sz="2600" baseline="-25000" dirty="0"/>
              <a:t>4</a:t>
            </a:r>
            <a:r>
              <a:rPr lang="en-US" sz="2600" dirty="0"/>
              <a:t>(</a:t>
            </a:r>
            <a:r>
              <a:rPr lang="en-US" sz="2600" dirty="0" err="1"/>
              <a:t>x</a:t>
            </a:r>
            <a:r>
              <a:rPr lang="en-US" sz="2600" baseline="-25000" dirty="0" err="1"/>
              <a:t>e</a:t>
            </a:r>
            <a:r>
              <a:rPr lang="en-US" sz="2600" dirty="0"/>
              <a:t>)</a:t>
            </a:r>
            <a:r>
              <a:rPr lang="en-US" sz="2600" baseline="30000" dirty="0"/>
              <a:t>4</a:t>
            </a:r>
            <a:r>
              <a:rPr lang="en-US" sz="2600" dirty="0"/>
              <a:t> + B</a:t>
            </a:r>
            <a:r>
              <a:rPr lang="en-US" sz="2600" baseline="-25000" dirty="0"/>
              <a:t>5</a:t>
            </a:r>
            <a:r>
              <a:rPr lang="en-US" sz="2600" dirty="0"/>
              <a:t>SIN(x</a:t>
            </a:r>
            <a:r>
              <a:rPr lang="en-US" sz="2600" baseline="-25000" dirty="0"/>
              <a:t>c</a:t>
            </a:r>
            <a:r>
              <a:rPr lang="en-US" sz="2600" dirty="0"/>
              <a:t>) + B</a:t>
            </a:r>
            <a:r>
              <a:rPr lang="en-US" sz="2600" baseline="-25000" dirty="0"/>
              <a:t>6</a:t>
            </a:r>
            <a:r>
              <a:rPr lang="en-US" sz="2600" dirty="0"/>
              <a:t>COS(x</a:t>
            </a:r>
            <a:r>
              <a:rPr lang="en-US" sz="2600" baseline="-25000" dirty="0"/>
              <a:t>c</a:t>
            </a:r>
            <a:r>
              <a:rPr lang="en-US" sz="2600" dirty="0"/>
              <a:t>)</a:t>
            </a:r>
          </a:p>
          <a:p>
            <a:pPr marL="457200" lvl="1" indent="0">
              <a:buNone/>
            </a:pPr>
            <a:endParaRPr lang="en-US" sz="1100" dirty="0"/>
          </a:p>
          <a:p>
            <a:pPr lvl="1"/>
            <a:r>
              <a:rPr lang="en-US" dirty="0" err="1"/>
              <a:t>x</a:t>
            </a:r>
            <a:r>
              <a:rPr lang="en-US" baseline="-25000" dirty="0" err="1"/>
              <a:t>e</a:t>
            </a:r>
            <a:r>
              <a:rPr lang="en-US" dirty="0"/>
              <a:t> = √ Hours Post Exercise</a:t>
            </a:r>
          </a:p>
          <a:p>
            <a:pPr lvl="1"/>
            <a:r>
              <a:rPr lang="en-US" dirty="0"/>
              <a:t>x</a:t>
            </a:r>
            <a:r>
              <a:rPr lang="en-US" baseline="-25000" dirty="0"/>
              <a:t>c </a:t>
            </a:r>
            <a:r>
              <a:rPr lang="en-US" dirty="0"/>
              <a:t>= 2π*(Time of Day)/24</a:t>
            </a:r>
          </a:p>
          <a:p>
            <a:pPr lvl="1"/>
            <a:endParaRPr lang="en-US" dirty="0"/>
          </a:p>
        </p:txBody>
      </p:sp>
      <p:pic>
        <p:nvPicPr>
          <p:cNvPr id="6" name="Picture 5" descr="A close up of a map&#10;&#10;Description automatically generated">
            <a:extLst>
              <a:ext uri="{FF2B5EF4-FFF2-40B4-BE49-F238E27FC236}">
                <a16:creationId xmlns:a16="http://schemas.microsoft.com/office/drawing/2014/main" id="{F3B79F50-D959-544C-992D-8E7C14643BB5}"/>
              </a:ext>
            </a:extLst>
          </p:cNvPr>
          <p:cNvPicPr>
            <a:picLocks noChangeAspect="1"/>
          </p:cNvPicPr>
          <p:nvPr/>
        </p:nvPicPr>
        <p:blipFill>
          <a:blip r:embed="rId2"/>
          <a:stretch>
            <a:fillRect/>
          </a:stretch>
        </p:blipFill>
        <p:spPr>
          <a:xfrm>
            <a:off x="8341232" y="4738088"/>
            <a:ext cx="1863576" cy="1888424"/>
          </a:xfrm>
          <a:prstGeom prst="rect">
            <a:avLst/>
          </a:prstGeom>
        </p:spPr>
      </p:pic>
      <p:pic>
        <p:nvPicPr>
          <p:cNvPr id="21" name="Picture 20" descr="A picture containing food&#10;&#10;Description automatically generated">
            <a:extLst>
              <a:ext uri="{FF2B5EF4-FFF2-40B4-BE49-F238E27FC236}">
                <a16:creationId xmlns:a16="http://schemas.microsoft.com/office/drawing/2014/main" id="{065DFF90-7ABC-4E42-8EFE-AB9F3080BF68}"/>
              </a:ext>
            </a:extLst>
          </p:cNvPr>
          <p:cNvPicPr>
            <a:picLocks noChangeAspect="1"/>
          </p:cNvPicPr>
          <p:nvPr/>
        </p:nvPicPr>
        <p:blipFill>
          <a:blip r:embed="rId3"/>
          <a:stretch>
            <a:fillRect/>
          </a:stretch>
        </p:blipFill>
        <p:spPr>
          <a:xfrm>
            <a:off x="1987192" y="4791295"/>
            <a:ext cx="1707191" cy="1670757"/>
          </a:xfrm>
          <a:prstGeom prst="rect">
            <a:avLst/>
          </a:prstGeom>
        </p:spPr>
      </p:pic>
      <p:sp>
        <p:nvSpPr>
          <p:cNvPr id="22" name="Rectangle 21">
            <a:extLst>
              <a:ext uri="{FF2B5EF4-FFF2-40B4-BE49-F238E27FC236}">
                <a16:creationId xmlns:a16="http://schemas.microsoft.com/office/drawing/2014/main" id="{83334F80-10EB-3C41-A08B-24EBC625CC50}"/>
              </a:ext>
            </a:extLst>
          </p:cNvPr>
          <p:cNvSpPr/>
          <p:nvPr/>
        </p:nvSpPr>
        <p:spPr>
          <a:xfrm>
            <a:off x="1727921" y="3778034"/>
            <a:ext cx="2187388" cy="59167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6642E72-8687-F24F-A08F-128CD9FE5300}"/>
              </a:ext>
            </a:extLst>
          </p:cNvPr>
          <p:cNvSpPr txBox="1"/>
          <p:nvPr/>
        </p:nvSpPr>
        <p:spPr>
          <a:xfrm>
            <a:off x="1853427" y="3813894"/>
            <a:ext cx="1954306" cy="523220"/>
          </a:xfrm>
          <a:prstGeom prst="rect">
            <a:avLst/>
          </a:prstGeom>
          <a:noFill/>
        </p:spPr>
        <p:txBody>
          <a:bodyPr wrap="square" rtlCol="0">
            <a:spAutoFit/>
          </a:bodyPr>
          <a:lstStyle/>
          <a:p>
            <a:pPr algn="ctr"/>
            <a:r>
              <a:rPr lang="en-US" sz="2800" dirty="0" err="1"/>
              <a:t>RNASeq</a:t>
            </a:r>
            <a:r>
              <a:rPr lang="en-US" sz="2800" dirty="0"/>
              <a:t> QC</a:t>
            </a:r>
          </a:p>
        </p:txBody>
      </p:sp>
      <p:sp>
        <p:nvSpPr>
          <p:cNvPr id="24" name="Rectangle 23">
            <a:extLst>
              <a:ext uri="{FF2B5EF4-FFF2-40B4-BE49-F238E27FC236}">
                <a16:creationId xmlns:a16="http://schemas.microsoft.com/office/drawing/2014/main" id="{CCED584E-C431-C14D-82B4-67F2E9323ADE}"/>
              </a:ext>
            </a:extLst>
          </p:cNvPr>
          <p:cNvSpPr/>
          <p:nvPr/>
        </p:nvSpPr>
        <p:spPr>
          <a:xfrm>
            <a:off x="1873329" y="3241974"/>
            <a:ext cx="1821054" cy="530060"/>
          </a:xfrm>
          <a:prstGeom prst="rect">
            <a:avLst/>
          </a:prstGeom>
          <a:solidFill>
            <a:schemeClr val="accent4">
              <a:lumMod val="20000"/>
              <a:lumOff val="80000"/>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668B0882-E3E7-C541-8C83-96136E7FEC64}"/>
              </a:ext>
            </a:extLst>
          </p:cNvPr>
          <p:cNvSpPr txBox="1"/>
          <p:nvPr/>
        </p:nvSpPr>
        <p:spPr>
          <a:xfrm>
            <a:off x="1873329" y="3331619"/>
            <a:ext cx="1821054" cy="369332"/>
          </a:xfrm>
          <a:prstGeom prst="rect">
            <a:avLst/>
          </a:prstGeom>
          <a:noFill/>
        </p:spPr>
        <p:txBody>
          <a:bodyPr wrap="square" rtlCol="0" anchor="ctr">
            <a:spAutoFit/>
          </a:bodyPr>
          <a:lstStyle/>
          <a:p>
            <a:pPr algn="ctr"/>
            <a:r>
              <a:rPr lang="en-US" dirty="0"/>
              <a:t>Tissue Specific</a:t>
            </a:r>
          </a:p>
        </p:txBody>
      </p:sp>
      <p:cxnSp>
        <p:nvCxnSpPr>
          <p:cNvPr id="26" name="Straight Connector 25">
            <a:extLst>
              <a:ext uri="{FF2B5EF4-FFF2-40B4-BE49-F238E27FC236}">
                <a16:creationId xmlns:a16="http://schemas.microsoft.com/office/drawing/2014/main" id="{0E8A76F4-113E-FB48-9641-47C759A90B7B}"/>
              </a:ext>
            </a:extLst>
          </p:cNvPr>
          <p:cNvCxnSpPr>
            <a:cxnSpLocks/>
          </p:cNvCxnSpPr>
          <p:nvPr/>
        </p:nvCxnSpPr>
        <p:spPr>
          <a:xfrm flipV="1">
            <a:off x="3983643" y="3995941"/>
            <a:ext cx="199648" cy="6000"/>
          </a:xfrm>
          <a:prstGeom prst="line">
            <a:avLst/>
          </a:prstGeom>
          <a:ln w="19050">
            <a:tailEnd type="triangle" w="lg" len="med"/>
          </a:ln>
        </p:spPr>
        <p:style>
          <a:lnRef idx="1">
            <a:schemeClr val="accent1"/>
          </a:lnRef>
          <a:fillRef idx="0">
            <a:schemeClr val="accent1"/>
          </a:fillRef>
          <a:effectRef idx="0">
            <a:schemeClr val="accent1"/>
          </a:effectRef>
          <a:fontRef idx="minor">
            <a:schemeClr val="tx1"/>
          </a:fontRef>
        </p:style>
      </p:cxnSp>
      <p:pic>
        <p:nvPicPr>
          <p:cNvPr id="7" name="Picture 6" descr="A close up of a map&#10;&#10;Description automatically generated">
            <a:extLst>
              <a:ext uri="{FF2B5EF4-FFF2-40B4-BE49-F238E27FC236}">
                <a16:creationId xmlns:a16="http://schemas.microsoft.com/office/drawing/2014/main" id="{F278564F-6058-4E47-8D80-112D20877B11}"/>
              </a:ext>
            </a:extLst>
          </p:cNvPr>
          <p:cNvPicPr>
            <a:picLocks noChangeAspect="1"/>
          </p:cNvPicPr>
          <p:nvPr/>
        </p:nvPicPr>
        <p:blipFill>
          <a:blip r:embed="rId4"/>
          <a:stretch>
            <a:fillRect/>
          </a:stretch>
        </p:blipFill>
        <p:spPr>
          <a:xfrm>
            <a:off x="4444568" y="4791295"/>
            <a:ext cx="2751175" cy="1782011"/>
          </a:xfrm>
          <a:prstGeom prst="rect">
            <a:avLst/>
          </a:prstGeom>
        </p:spPr>
      </p:pic>
      <p:cxnSp>
        <p:nvCxnSpPr>
          <p:cNvPr id="20" name="Straight Connector 19">
            <a:extLst>
              <a:ext uri="{FF2B5EF4-FFF2-40B4-BE49-F238E27FC236}">
                <a16:creationId xmlns:a16="http://schemas.microsoft.com/office/drawing/2014/main" id="{CA084F6D-2A69-9D41-9681-447A6B7BC715}"/>
              </a:ext>
            </a:extLst>
          </p:cNvPr>
          <p:cNvCxnSpPr>
            <a:cxnSpLocks/>
          </p:cNvCxnSpPr>
          <p:nvPr/>
        </p:nvCxnSpPr>
        <p:spPr>
          <a:xfrm>
            <a:off x="2962761" y="1807979"/>
            <a:ext cx="3896859" cy="0"/>
          </a:xfrm>
          <a:prstGeom prst="line">
            <a:avLst/>
          </a:prstGeom>
          <a:ln w="38100">
            <a:solidFill>
              <a:srgbClr val="CC4446"/>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0E75FEB-1B55-FE4A-868D-BFED6C3FCED6}"/>
              </a:ext>
            </a:extLst>
          </p:cNvPr>
          <p:cNvCxnSpPr>
            <a:cxnSpLocks/>
          </p:cNvCxnSpPr>
          <p:nvPr/>
        </p:nvCxnSpPr>
        <p:spPr>
          <a:xfrm>
            <a:off x="3613938" y="1255842"/>
            <a:ext cx="1647610" cy="0"/>
          </a:xfrm>
          <a:prstGeom prst="line">
            <a:avLst/>
          </a:prstGeom>
          <a:ln w="38100">
            <a:solidFill>
              <a:srgbClr val="CC444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05B6460-D964-B743-947C-EC0647A6227F}"/>
              </a:ext>
            </a:extLst>
          </p:cNvPr>
          <p:cNvCxnSpPr>
            <a:cxnSpLocks/>
          </p:cNvCxnSpPr>
          <p:nvPr/>
        </p:nvCxnSpPr>
        <p:spPr>
          <a:xfrm>
            <a:off x="5700070" y="1255842"/>
            <a:ext cx="1846224"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215459A-4A01-784A-8ED6-F9EE4C4B8AB6}"/>
              </a:ext>
            </a:extLst>
          </p:cNvPr>
          <p:cNvCxnSpPr>
            <a:cxnSpLocks/>
          </p:cNvCxnSpPr>
          <p:nvPr/>
        </p:nvCxnSpPr>
        <p:spPr>
          <a:xfrm>
            <a:off x="7105803" y="1807146"/>
            <a:ext cx="2577843" cy="83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A866E9F-843C-0647-BBE9-D5C62575C4E7}"/>
              </a:ext>
            </a:extLst>
          </p:cNvPr>
          <p:cNvSpPr txBox="1"/>
          <p:nvPr/>
        </p:nvSpPr>
        <p:spPr>
          <a:xfrm>
            <a:off x="9273020" y="125721"/>
            <a:ext cx="3168816" cy="707886"/>
          </a:xfrm>
          <a:prstGeom prst="rect">
            <a:avLst/>
          </a:prstGeom>
          <a:noFill/>
        </p:spPr>
        <p:txBody>
          <a:bodyPr wrap="square" rtlCol="0">
            <a:spAutoFit/>
          </a:bodyPr>
          <a:lstStyle/>
          <a:p>
            <a:pPr algn="ctr"/>
            <a:r>
              <a:rPr lang="en-US" sz="2000" dirty="0"/>
              <a:t>Data Foraging</a:t>
            </a:r>
          </a:p>
          <a:p>
            <a:pPr algn="ctr"/>
            <a:r>
              <a:rPr lang="en-US" sz="2000" dirty="0"/>
              <a:t>Stage 2  </a:t>
            </a:r>
          </a:p>
        </p:txBody>
      </p:sp>
      <p:pic>
        <p:nvPicPr>
          <p:cNvPr id="33" name="Picture 32" descr="A picture containing drawing&#10;&#10;Description automatically generated">
            <a:extLst>
              <a:ext uri="{FF2B5EF4-FFF2-40B4-BE49-F238E27FC236}">
                <a16:creationId xmlns:a16="http://schemas.microsoft.com/office/drawing/2014/main" id="{5569A1BB-26C2-B746-97E1-04E54E17DD3C}"/>
              </a:ext>
            </a:extLst>
          </p:cNvPr>
          <p:cNvPicPr>
            <a:picLocks noChangeAspect="1"/>
          </p:cNvPicPr>
          <p:nvPr/>
        </p:nvPicPr>
        <p:blipFill>
          <a:blip r:embed="rId5"/>
          <a:stretch>
            <a:fillRect/>
          </a:stretch>
        </p:blipFill>
        <p:spPr>
          <a:xfrm>
            <a:off x="5654087" y="6484735"/>
            <a:ext cx="490483" cy="124567"/>
          </a:xfrm>
          <a:prstGeom prst="rect">
            <a:avLst/>
          </a:prstGeom>
        </p:spPr>
      </p:pic>
    </p:spTree>
    <p:extLst>
      <p:ext uri="{BB962C8B-B14F-4D97-AF65-F5344CB8AC3E}">
        <p14:creationId xmlns:p14="http://schemas.microsoft.com/office/powerpoint/2010/main" val="30600332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1E798-32F3-5440-94B4-1717E79F077B}"/>
              </a:ext>
            </a:extLst>
          </p:cNvPr>
          <p:cNvSpPr>
            <a:spLocks noGrp="1"/>
          </p:cNvSpPr>
          <p:nvPr>
            <p:ph type="title"/>
          </p:nvPr>
        </p:nvSpPr>
        <p:spPr>
          <a:xfrm>
            <a:off x="838200" y="1631091"/>
            <a:ext cx="10515600" cy="4303544"/>
          </a:xfrm>
        </p:spPr>
        <p:txBody>
          <a:bodyPr>
            <a:normAutofit/>
          </a:bodyPr>
          <a:lstStyle/>
          <a:p>
            <a:pPr algn="ctr"/>
            <a:r>
              <a:rPr lang="en-US" dirty="0"/>
              <a:t>Example Gene Modeled by </a:t>
            </a:r>
            <a:br>
              <a:rPr lang="en-US" dirty="0"/>
            </a:br>
            <a:r>
              <a:rPr lang="en-US" dirty="0"/>
              <a:t>Circadian Rhythm Model</a:t>
            </a:r>
            <a:br>
              <a:rPr lang="en-US" dirty="0"/>
            </a:br>
            <a:br>
              <a:rPr lang="en-US" dirty="0"/>
            </a:br>
            <a:r>
              <a:rPr lang="en-US" sz="3100" dirty="0"/>
              <a:t>(</a:t>
            </a:r>
            <a:r>
              <a:rPr lang="en-US" sz="3200" dirty="0" err="1"/>
              <a:t>Arntl</a:t>
            </a:r>
            <a:r>
              <a:rPr lang="en-US" sz="3100" dirty="0"/>
              <a:t> in Kidney)</a:t>
            </a:r>
            <a:br>
              <a:rPr lang="en-US" dirty="0"/>
            </a:br>
            <a:endParaRPr lang="en-US" b="1" dirty="0"/>
          </a:p>
        </p:txBody>
      </p:sp>
    </p:spTree>
    <p:extLst>
      <p:ext uri="{BB962C8B-B14F-4D97-AF65-F5344CB8AC3E}">
        <p14:creationId xmlns:p14="http://schemas.microsoft.com/office/powerpoint/2010/main" val="39832017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40CD69CA-E5FD-4A4B-A706-5C855C73E781}"/>
              </a:ext>
            </a:extLst>
          </p:cNvPr>
          <p:cNvPicPr>
            <a:picLocks noChangeAspect="1"/>
          </p:cNvPicPr>
          <p:nvPr/>
        </p:nvPicPr>
        <p:blipFill>
          <a:blip r:embed="rId3"/>
          <a:stretch>
            <a:fillRect/>
          </a:stretch>
        </p:blipFill>
        <p:spPr>
          <a:xfrm>
            <a:off x="5731766" y="44452"/>
            <a:ext cx="6195829" cy="3562346"/>
          </a:xfrm>
          <a:prstGeom prst="rect">
            <a:avLst/>
          </a:prstGeom>
        </p:spPr>
      </p:pic>
      <p:pic>
        <p:nvPicPr>
          <p:cNvPr id="10" name="Picture 9" descr="A close up of a device&#10;&#10;Description automatically generated">
            <a:extLst>
              <a:ext uri="{FF2B5EF4-FFF2-40B4-BE49-F238E27FC236}">
                <a16:creationId xmlns:a16="http://schemas.microsoft.com/office/drawing/2014/main" id="{6FCB7B07-48AE-EB4A-884D-D90DC64BAD78}"/>
              </a:ext>
            </a:extLst>
          </p:cNvPr>
          <p:cNvPicPr>
            <a:picLocks noChangeAspect="1"/>
          </p:cNvPicPr>
          <p:nvPr/>
        </p:nvPicPr>
        <p:blipFill>
          <a:blip r:embed="rId4"/>
          <a:stretch>
            <a:fillRect/>
          </a:stretch>
        </p:blipFill>
        <p:spPr>
          <a:xfrm>
            <a:off x="422411" y="269469"/>
            <a:ext cx="4966275" cy="3288862"/>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B930DEB1-01C0-AB49-B1E7-C75B0459A4D3}"/>
              </a:ext>
            </a:extLst>
          </p:cNvPr>
          <p:cNvPicPr>
            <a:picLocks noChangeAspect="1"/>
          </p:cNvPicPr>
          <p:nvPr/>
        </p:nvPicPr>
        <p:blipFill>
          <a:blip r:embed="rId5"/>
          <a:stretch>
            <a:fillRect/>
          </a:stretch>
        </p:blipFill>
        <p:spPr>
          <a:xfrm>
            <a:off x="7767966" y="3355677"/>
            <a:ext cx="988787" cy="251121"/>
          </a:xfrm>
          <a:prstGeom prst="rect">
            <a:avLst/>
          </a:prstGeom>
        </p:spPr>
      </p:pic>
    </p:spTree>
    <p:extLst>
      <p:ext uri="{BB962C8B-B14F-4D97-AF65-F5344CB8AC3E}">
        <p14:creationId xmlns:p14="http://schemas.microsoft.com/office/powerpoint/2010/main" val="37859864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40CD69CA-E5FD-4A4B-A706-5C855C73E781}"/>
              </a:ext>
            </a:extLst>
          </p:cNvPr>
          <p:cNvPicPr>
            <a:picLocks noChangeAspect="1"/>
          </p:cNvPicPr>
          <p:nvPr/>
        </p:nvPicPr>
        <p:blipFill>
          <a:blip r:embed="rId3"/>
          <a:stretch>
            <a:fillRect/>
          </a:stretch>
        </p:blipFill>
        <p:spPr>
          <a:xfrm>
            <a:off x="5731766" y="44452"/>
            <a:ext cx="6195829" cy="3562346"/>
          </a:xfrm>
          <a:prstGeom prst="rect">
            <a:avLst/>
          </a:prstGeom>
        </p:spPr>
      </p:pic>
      <p:pic>
        <p:nvPicPr>
          <p:cNvPr id="3" name="Picture 2" descr="A close up of a map&#10;&#10;Description automatically generated">
            <a:extLst>
              <a:ext uri="{FF2B5EF4-FFF2-40B4-BE49-F238E27FC236}">
                <a16:creationId xmlns:a16="http://schemas.microsoft.com/office/drawing/2014/main" id="{D43B3741-2387-104F-9962-9D42A5D1ED79}"/>
              </a:ext>
            </a:extLst>
          </p:cNvPr>
          <p:cNvPicPr>
            <a:picLocks noChangeAspect="1"/>
          </p:cNvPicPr>
          <p:nvPr/>
        </p:nvPicPr>
        <p:blipFill>
          <a:blip r:embed="rId4"/>
          <a:stretch>
            <a:fillRect/>
          </a:stretch>
        </p:blipFill>
        <p:spPr>
          <a:xfrm>
            <a:off x="6032752" y="3606798"/>
            <a:ext cx="5894843" cy="3182057"/>
          </a:xfrm>
          <a:prstGeom prst="rect">
            <a:avLst/>
          </a:prstGeom>
        </p:spPr>
      </p:pic>
      <p:pic>
        <p:nvPicPr>
          <p:cNvPr id="8" name="Picture 7">
            <a:extLst>
              <a:ext uri="{FF2B5EF4-FFF2-40B4-BE49-F238E27FC236}">
                <a16:creationId xmlns:a16="http://schemas.microsoft.com/office/drawing/2014/main" id="{96D17C44-427B-AF40-849F-4F7C73A67B21}"/>
              </a:ext>
            </a:extLst>
          </p:cNvPr>
          <p:cNvPicPr>
            <a:picLocks noChangeAspect="1"/>
          </p:cNvPicPr>
          <p:nvPr/>
        </p:nvPicPr>
        <p:blipFill>
          <a:blip r:embed="rId5"/>
          <a:stretch>
            <a:fillRect/>
          </a:stretch>
        </p:blipFill>
        <p:spPr>
          <a:xfrm>
            <a:off x="264405" y="3558330"/>
            <a:ext cx="5124281" cy="3230525"/>
          </a:xfrm>
          <a:prstGeom prst="rect">
            <a:avLst/>
          </a:prstGeom>
        </p:spPr>
      </p:pic>
      <p:pic>
        <p:nvPicPr>
          <p:cNvPr id="10" name="Picture 9" descr="A close up of a device&#10;&#10;Description automatically generated">
            <a:extLst>
              <a:ext uri="{FF2B5EF4-FFF2-40B4-BE49-F238E27FC236}">
                <a16:creationId xmlns:a16="http://schemas.microsoft.com/office/drawing/2014/main" id="{6FCB7B07-48AE-EB4A-884D-D90DC64BAD78}"/>
              </a:ext>
            </a:extLst>
          </p:cNvPr>
          <p:cNvPicPr>
            <a:picLocks noChangeAspect="1"/>
          </p:cNvPicPr>
          <p:nvPr/>
        </p:nvPicPr>
        <p:blipFill>
          <a:blip r:embed="rId6"/>
          <a:stretch>
            <a:fillRect/>
          </a:stretch>
        </p:blipFill>
        <p:spPr>
          <a:xfrm>
            <a:off x="422411" y="269469"/>
            <a:ext cx="4966275" cy="3288862"/>
          </a:xfrm>
          <a:prstGeom prst="rect">
            <a:avLst/>
          </a:prstGeom>
        </p:spPr>
      </p:pic>
      <p:pic>
        <p:nvPicPr>
          <p:cNvPr id="11" name="Picture 10" descr="A picture containing drawing&#10;&#10;Description automatically generated">
            <a:extLst>
              <a:ext uri="{FF2B5EF4-FFF2-40B4-BE49-F238E27FC236}">
                <a16:creationId xmlns:a16="http://schemas.microsoft.com/office/drawing/2014/main" id="{9CF855C9-2BBF-7748-896B-36E2C5E364F9}"/>
              </a:ext>
            </a:extLst>
          </p:cNvPr>
          <p:cNvPicPr>
            <a:picLocks noChangeAspect="1"/>
          </p:cNvPicPr>
          <p:nvPr/>
        </p:nvPicPr>
        <p:blipFill>
          <a:blip r:embed="rId7"/>
          <a:stretch>
            <a:fillRect/>
          </a:stretch>
        </p:blipFill>
        <p:spPr>
          <a:xfrm>
            <a:off x="7900380" y="6601806"/>
            <a:ext cx="988787" cy="251121"/>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B930DEB1-01C0-AB49-B1E7-C75B0459A4D3}"/>
              </a:ext>
            </a:extLst>
          </p:cNvPr>
          <p:cNvPicPr>
            <a:picLocks noChangeAspect="1"/>
          </p:cNvPicPr>
          <p:nvPr/>
        </p:nvPicPr>
        <p:blipFill>
          <a:blip r:embed="rId7"/>
          <a:stretch>
            <a:fillRect/>
          </a:stretch>
        </p:blipFill>
        <p:spPr>
          <a:xfrm>
            <a:off x="7767966" y="3355677"/>
            <a:ext cx="988787" cy="251121"/>
          </a:xfrm>
          <a:prstGeom prst="rect">
            <a:avLst/>
          </a:prstGeom>
        </p:spPr>
      </p:pic>
    </p:spTree>
    <p:extLst>
      <p:ext uri="{BB962C8B-B14F-4D97-AF65-F5344CB8AC3E}">
        <p14:creationId xmlns:p14="http://schemas.microsoft.com/office/powerpoint/2010/main" val="3969610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 name="Picture 147">
            <a:extLst>
              <a:ext uri="{FF2B5EF4-FFF2-40B4-BE49-F238E27FC236}">
                <a16:creationId xmlns:a16="http://schemas.microsoft.com/office/drawing/2014/main" id="{3B0D16B1-5A2A-0245-9155-43C9E0474FAF}"/>
              </a:ext>
            </a:extLst>
          </p:cNvPr>
          <p:cNvPicPr>
            <a:picLocks noChangeAspect="1"/>
          </p:cNvPicPr>
          <p:nvPr/>
        </p:nvPicPr>
        <p:blipFill>
          <a:blip r:embed="rId2"/>
          <a:stretch>
            <a:fillRect/>
          </a:stretch>
        </p:blipFill>
        <p:spPr>
          <a:xfrm>
            <a:off x="918809" y="4104794"/>
            <a:ext cx="745218" cy="606402"/>
          </a:xfrm>
          <a:prstGeom prst="rect">
            <a:avLst/>
          </a:prstGeom>
        </p:spPr>
      </p:pic>
      <p:sp>
        <p:nvSpPr>
          <p:cNvPr id="3" name="Rectangle 2">
            <a:extLst>
              <a:ext uri="{FF2B5EF4-FFF2-40B4-BE49-F238E27FC236}">
                <a16:creationId xmlns:a16="http://schemas.microsoft.com/office/drawing/2014/main" id="{E8D9D983-B37F-254C-8A99-9FDEE508D917}"/>
              </a:ext>
            </a:extLst>
          </p:cNvPr>
          <p:cNvSpPr/>
          <p:nvPr/>
        </p:nvSpPr>
        <p:spPr>
          <a:xfrm>
            <a:off x="0" y="4650328"/>
            <a:ext cx="2280186" cy="458190"/>
          </a:xfrm>
          <a:prstGeom prst="rect">
            <a:avLst/>
          </a:prstGeom>
          <a:solidFill>
            <a:srgbClr val="FDF9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2A12CA-A691-144A-AE8B-ECE1EF981312}"/>
              </a:ext>
            </a:extLst>
          </p:cNvPr>
          <p:cNvSpPr>
            <a:spLocks noGrp="1"/>
          </p:cNvSpPr>
          <p:nvPr>
            <p:ph type="title"/>
          </p:nvPr>
        </p:nvSpPr>
        <p:spPr>
          <a:xfrm>
            <a:off x="695462" y="0"/>
            <a:ext cx="10515600" cy="1325563"/>
          </a:xfrm>
        </p:spPr>
        <p:txBody>
          <a:bodyPr/>
          <a:lstStyle/>
          <a:p>
            <a:pPr algn="ctr"/>
            <a:r>
              <a:rPr lang="en-US" dirty="0"/>
              <a:t>Experimental Design</a:t>
            </a:r>
          </a:p>
        </p:txBody>
      </p:sp>
      <p:sp>
        <p:nvSpPr>
          <p:cNvPr id="4" name="Rectangle 3">
            <a:extLst>
              <a:ext uri="{FF2B5EF4-FFF2-40B4-BE49-F238E27FC236}">
                <a16:creationId xmlns:a16="http://schemas.microsoft.com/office/drawing/2014/main" id="{6BC9814A-86BC-9447-92DE-7645EC01626B}"/>
              </a:ext>
            </a:extLst>
          </p:cNvPr>
          <p:cNvSpPr/>
          <p:nvPr/>
        </p:nvSpPr>
        <p:spPr>
          <a:xfrm>
            <a:off x="2013527" y="5299165"/>
            <a:ext cx="2093976" cy="822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6F80996-686D-1241-940B-08AA5CE2EB56}"/>
              </a:ext>
            </a:extLst>
          </p:cNvPr>
          <p:cNvSpPr/>
          <p:nvPr/>
        </p:nvSpPr>
        <p:spPr>
          <a:xfrm>
            <a:off x="4649006" y="5299165"/>
            <a:ext cx="84221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4D08FEA-E4EA-4545-BDDA-666BA544EFB0}"/>
              </a:ext>
            </a:extLst>
          </p:cNvPr>
          <p:cNvSpPr/>
          <p:nvPr/>
        </p:nvSpPr>
        <p:spPr>
          <a:xfrm>
            <a:off x="8756316" y="5287286"/>
            <a:ext cx="84221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B540D8B-490D-1D4D-A159-4E1205224E37}"/>
              </a:ext>
            </a:extLst>
          </p:cNvPr>
          <p:cNvSpPr/>
          <p:nvPr/>
        </p:nvSpPr>
        <p:spPr>
          <a:xfrm>
            <a:off x="6024801" y="5300958"/>
            <a:ext cx="84221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EDC6B72-1387-FA41-AA00-78675BAD07DE}"/>
              </a:ext>
            </a:extLst>
          </p:cNvPr>
          <p:cNvSpPr/>
          <p:nvPr/>
        </p:nvSpPr>
        <p:spPr>
          <a:xfrm>
            <a:off x="7411923" y="5300958"/>
            <a:ext cx="84221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E216C25D-F90A-8D49-9DCC-9342E1530D4B}"/>
              </a:ext>
            </a:extLst>
          </p:cNvPr>
          <p:cNvGrpSpPr/>
          <p:nvPr/>
        </p:nvGrpSpPr>
        <p:grpSpPr>
          <a:xfrm>
            <a:off x="4046915" y="5109364"/>
            <a:ext cx="652353" cy="457200"/>
            <a:chOff x="4901939" y="2888679"/>
            <a:chExt cx="652353" cy="457200"/>
          </a:xfrm>
        </p:grpSpPr>
        <p:sp>
          <p:nvSpPr>
            <p:cNvPr id="9" name="Rectangle 8">
              <a:extLst>
                <a:ext uri="{FF2B5EF4-FFF2-40B4-BE49-F238E27FC236}">
                  <a16:creationId xmlns:a16="http://schemas.microsoft.com/office/drawing/2014/main" id="{43EB7AF5-F4EC-AB45-8577-1E53BBB779B8}"/>
                </a:ext>
              </a:extLst>
            </p:cNvPr>
            <p:cNvSpPr/>
            <p:nvPr/>
          </p:nvSpPr>
          <p:spPr>
            <a:xfrm rot="2664936">
              <a:off x="4901939" y="3150218"/>
              <a:ext cx="27432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48C849C-564D-8D4A-9248-D5C33770AF2D}"/>
                </a:ext>
              </a:extLst>
            </p:cNvPr>
            <p:cNvSpPr/>
            <p:nvPr/>
          </p:nvSpPr>
          <p:spPr>
            <a:xfrm rot="18170153">
              <a:off x="4994112" y="3073965"/>
              <a:ext cx="45720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A658021-FEF5-534B-8200-4B956E2C9C72}"/>
                </a:ext>
              </a:extLst>
            </p:cNvPr>
            <p:cNvSpPr/>
            <p:nvPr/>
          </p:nvSpPr>
          <p:spPr>
            <a:xfrm rot="2490030">
              <a:off x="5279972" y="2981987"/>
              <a:ext cx="27432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C298D396-9B2A-1E42-88BC-EF2B00C8DF27}"/>
              </a:ext>
            </a:extLst>
          </p:cNvPr>
          <p:cNvGrpSpPr/>
          <p:nvPr/>
        </p:nvGrpSpPr>
        <p:grpSpPr>
          <a:xfrm>
            <a:off x="5438069" y="5114946"/>
            <a:ext cx="652353" cy="457200"/>
            <a:chOff x="4901939" y="2888679"/>
            <a:chExt cx="652353" cy="457200"/>
          </a:xfrm>
        </p:grpSpPr>
        <p:sp>
          <p:nvSpPr>
            <p:cNvPr id="15" name="Rectangle 14">
              <a:extLst>
                <a:ext uri="{FF2B5EF4-FFF2-40B4-BE49-F238E27FC236}">
                  <a16:creationId xmlns:a16="http://schemas.microsoft.com/office/drawing/2014/main" id="{646E6ED9-2549-8345-891A-FEFBB31EB1AD}"/>
                </a:ext>
              </a:extLst>
            </p:cNvPr>
            <p:cNvSpPr/>
            <p:nvPr/>
          </p:nvSpPr>
          <p:spPr>
            <a:xfrm rot="2664936">
              <a:off x="4901939" y="3150218"/>
              <a:ext cx="27432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F3F371B-9D45-2F4E-AC65-319C69E223A2}"/>
                </a:ext>
              </a:extLst>
            </p:cNvPr>
            <p:cNvSpPr/>
            <p:nvPr/>
          </p:nvSpPr>
          <p:spPr>
            <a:xfrm rot="18170153">
              <a:off x="4994112" y="3073965"/>
              <a:ext cx="45720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C64434C-FCEB-564F-AC0F-496FDC029699}"/>
                </a:ext>
              </a:extLst>
            </p:cNvPr>
            <p:cNvSpPr/>
            <p:nvPr/>
          </p:nvSpPr>
          <p:spPr>
            <a:xfrm rot="2490030">
              <a:off x="5279972" y="2981987"/>
              <a:ext cx="27432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7843EC2E-CA93-234B-BE79-8A56C2DD5445}"/>
              </a:ext>
            </a:extLst>
          </p:cNvPr>
          <p:cNvGrpSpPr/>
          <p:nvPr/>
        </p:nvGrpSpPr>
        <p:grpSpPr>
          <a:xfrm>
            <a:off x="6812480" y="5122401"/>
            <a:ext cx="652353" cy="457200"/>
            <a:chOff x="4901939" y="2888679"/>
            <a:chExt cx="652353" cy="457200"/>
          </a:xfrm>
        </p:grpSpPr>
        <p:sp>
          <p:nvSpPr>
            <p:cNvPr id="19" name="Rectangle 18">
              <a:extLst>
                <a:ext uri="{FF2B5EF4-FFF2-40B4-BE49-F238E27FC236}">
                  <a16:creationId xmlns:a16="http://schemas.microsoft.com/office/drawing/2014/main" id="{47E34FDF-E12F-2B42-957F-A080E9050544}"/>
                </a:ext>
              </a:extLst>
            </p:cNvPr>
            <p:cNvSpPr/>
            <p:nvPr/>
          </p:nvSpPr>
          <p:spPr>
            <a:xfrm rot="2664936">
              <a:off x="4901939" y="3150218"/>
              <a:ext cx="27432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53DE245-ED50-3F41-B91A-53DD395DEA94}"/>
                </a:ext>
              </a:extLst>
            </p:cNvPr>
            <p:cNvSpPr/>
            <p:nvPr/>
          </p:nvSpPr>
          <p:spPr>
            <a:xfrm rot="18170153">
              <a:off x="4994112" y="3073965"/>
              <a:ext cx="45720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139CA9F-7A6F-EA40-9A80-A38ACB788A6E}"/>
                </a:ext>
              </a:extLst>
            </p:cNvPr>
            <p:cNvSpPr/>
            <p:nvPr/>
          </p:nvSpPr>
          <p:spPr>
            <a:xfrm rot="2490030">
              <a:off x="5279972" y="2981987"/>
              <a:ext cx="27432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36B753FC-BD84-1844-81E9-D4ACA9507D75}"/>
              </a:ext>
            </a:extLst>
          </p:cNvPr>
          <p:cNvGrpSpPr/>
          <p:nvPr/>
        </p:nvGrpSpPr>
        <p:grpSpPr>
          <a:xfrm>
            <a:off x="8180422" y="5109364"/>
            <a:ext cx="652353" cy="457200"/>
            <a:chOff x="4901939" y="2888679"/>
            <a:chExt cx="652353" cy="457200"/>
          </a:xfrm>
        </p:grpSpPr>
        <p:sp>
          <p:nvSpPr>
            <p:cNvPr id="23" name="Rectangle 22">
              <a:extLst>
                <a:ext uri="{FF2B5EF4-FFF2-40B4-BE49-F238E27FC236}">
                  <a16:creationId xmlns:a16="http://schemas.microsoft.com/office/drawing/2014/main" id="{9F9DD15B-0FFD-5F45-97A0-88559A61AAAC}"/>
                </a:ext>
              </a:extLst>
            </p:cNvPr>
            <p:cNvSpPr/>
            <p:nvPr/>
          </p:nvSpPr>
          <p:spPr>
            <a:xfrm rot="2664936">
              <a:off x="4901939" y="3150218"/>
              <a:ext cx="27432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6385F43-2BB9-A944-A975-8738AD1F315A}"/>
                </a:ext>
              </a:extLst>
            </p:cNvPr>
            <p:cNvSpPr/>
            <p:nvPr/>
          </p:nvSpPr>
          <p:spPr>
            <a:xfrm rot="18170153">
              <a:off x="4994112" y="3073965"/>
              <a:ext cx="45720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32353B4-3F76-824D-BE74-193408D1C7C4}"/>
                </a:ext>
              </a:extLst>
            </p:cNvPr>
            <p:cNvSpPr/>
            <p:nvPr/>
          </p:nvSpPr>
          <p:spPr>
            <a:xfrm rot="2490030">
              <a:off x="5279972" y="2981987"/>
              <a:ext cx="27432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292861DC-6011-2F41-904E-7CF4C6101F82}"/>
              </a:ext>
            </a:extLst>
          </p:cNvPr>
          <p:cNvSpPr/>
          <p:nvPr/>
        </p:nvSpPr>
        <p:spPr>
          <a:xfrm>
            <a:off x="2005689" y="5133345"/>
            <a:ext cx="45719" cy="44416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5538A4D-D84A-4641-A6D3-4FAE4DFCDE7D}"/>
              </a:ext>
            </a:extLst>
          </p:cNvPr>
          <p:cNvSpPr/>
          <p:nvPr/>
        </p:nvSpPr>
        <p:spPr>
          <a:xfrm>
            <a:off x="2516653" y="5133345"/>
            <a:ext cx="45719" cy="44416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EDD73B8-12E4-FA48-92E1-283C1CAA4396}"/>
              </a:ext>
            </a:extLst>
          </p:cNvPr>
          <p:cNvSpPr/>
          <p:nvPr/>
        </p:nvSpPr>
        <p:spPr>
          <a:xfrm>
            <a:off x="3105113" y="5133345"/>
            <a:ext cx="45719" cy="44416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E4D24F4-90F7-C94B-8E4C-BBB8E1B53557}"/>
              </a:ext>
            </a:extLst>
          </p:cNvPr>
          <p:cNvSpPr/>
          <p:nvPr/>
        </p:nvSpPr>
        <p:spPr>
          <a:xfrm>
            <a:off x="3618879" y="5133345"/>
            <a:ext cx="45719" cy="44416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E48A55C9-1C79-AF44-9FAD-B684E9C2FBCF}"/>
              </a:ext>
            </a:extLst>
          </p:cNvPr>
          <p:cNvGrpSpPr/>
          <p:nvPr/>
        </p:nvGrpSpPr>
        <p:grpSpPr>
          <a:xfrm>
            <a:off x="2343099" y="4514859"/>
            <a:ext cx="387783" cy="509091"/>
            <a:chOff x="2343099" y="4506976"/>
            <a:chExt cx="387783" cy="509091"/>
          </a:xfrm>
        </p:grpSpPr>
        <p:sp>
          <p:nvSpPr>
            <p:cNvPr id="30" name="Oval 29">
              <a:extLst>
                <a:ext uri="{FF2B5EF4-FFF2-40B4-BE49-F238E27FC236}">
                  <a16:creationId xmlns:a16="http://schemas.microsoft.com/office/drawing/2014/main" id="{09B0CC30-792B-614D-92E5-BF33CDD91C49}"/>
                </a:ext>
              </a:extLst>
            </p:cNvPr>
            <p:cNvSpPr/>
            <p:nvPr/>
          </p:nvSpPr>
          <p:spPr>
            <a:xfrm>
              <a:off x="2423455" y="451209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69B73FE-18F7-104E-8963-B42187BD3AE8}"/>
                </a:ext>
              </a:extLst>
            </p:cNvPr>
            <p:cNvSpPr/>
            <p:nvPr/>
          </p:nvSpPr>
          <p:spPr>
            <a:xfrm>
              <a:off x="2559229" y="4506976"/>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AD1B468-5AB5-5043-80E5-98507C04DC71}"/>
                </a:ext>
              </a:extLst>
            </p:cNvPr>
            <p:cNvSpPr/>
            <p:nvPr/>
          </p:nvSpPr>
          <p:spPr>
            <a:xfrm>
              <a:off x="2343099" y="4631240"/>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C471A4F-D0AE-3248-80C4-B0A9F085E0CD}"/>
                </a:ext>
              </a:extLst>
            </p:cNvPr>
            <p:cNvSpPr/>
            <p:nvPr/>
          </p:nvSpPr>
          <p:spPr>
            <a:xfrm>
              <a:off x="2492729" y="4631671"/>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6EDB2C9-26A7-B94F-89A9-F4E6E4355C77}"/>
                </a:ext>
              </a:extLst>
            </p:cNvPr>
            <p:cNvSpPr/>
            <p:nvPr/>
          </p:nvSpPr>
          <p:spPr>
            <a:xfrm>
              <a:off x="2636816" y="4634870"/>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B86B0E68-4CA6-164A-B399-66CE970D976C}"/>
                </a:ext>
              </a:extLst>
            </p:cNvPr>
            <p:cNvSpPr/>
            <p:nvPr/>
          </p:nvSpPr>
          <p:spPr>
            <a:xfrm>
              <a:off x="2410315" y="4924627"/>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17D52A7-FBF0-304D-BBCF-CF94297C8236}"/>
                </a:ext>
              </a:extLst>
            </p:cNvPr>
            <p:cNvSpPr/>
            <p:nvPr/>
          </p:nvSpPr>
          <p:spPr>
            <a:xfrm>
              <a:off x="2546089" y="4919511"/>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8026C8BB-A966-2448-8996-B7660919CB92}"/>
                </a:ext>
              </a:extLst>
            </p:cNvPr>
            <p:cNvSpPr/>
            <p:nvPr/>
          </p:nvSpPr>
          <p:spPr>
            <a:xfrm>
              <a:off x="2345725" y="4775758"/>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D8CEE30-51CE-5847-A329-D93984C3BCA3}"/>
                </a:ext>
              </a:extLst>
            </p:cNvPr>
            <p:cNvSpPr/>
            <p:nvPr/>
          </p:nvSpPr>
          <p:spPr>
            <a:xfrm>
              <a:off x="2495355" y="4776189"/>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1BAB0878-FD6C-DF49-9177-FA8EBE897CBE}"/>
                </a:ext>
              </a:extLst>
            </p:cNvPr>
            <p:cNvSpPr/>
            <p:nvPr/>
          </p:nvSpPr>
          <p:spPr>
            <a:xfrm>
              <a:off x="2639442" y="4779388"/>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id="{105C50F0-BB98-E641-8A75-4604056A10B3}"/>
              </a:ext>
            </a:extLst>
          </p:cNvPr>
          <p:cNvGrpSpPr/>
          <p:nvPr/>
        </p:nvGrpSpPr>
        <p:grpSpPr>
          <a:xfrm>
            <a:off x="1834656" y="5843712"/>
            <a:ext cx="387783" cy="509091"/>
            <a:chOff x="2343099" y="4506976"/>
            <a:chExt cx="387783" cy="509091"/>
          </a:xfrm>
        </p:grpSpPr>
        <p:sp>
          <p:nvSpPr>
            <p:cNvPr id="63" name="Oval 62">
              <a:extLst>
                <a:ext uri="{FF2B5EF4-FFF2-40B4-BE49-F238E27FC236}">
                  <a16:creationId xmlns:a16="http://schemas.microsoft.com/office/drawing/2014/main" id="{17E3ACAF-C31F-2E4E-85EA-0AFD8B16258A}"/>
                </a:ext>
              </a:extLst>
            </p:cNvPr>
            <p:cNvSpPr/>
            <p:nvPr/>
          </p:nvSpPr>
          <p:spPr>
            <a:xfrm>
              <a:off x="2423455" y="451209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890F69C5-FECF-D249-A8BF-6C5209A0AFCB}"/>
                </a:ext>
              </a:extLst>
            </p:cNvPr>
            <p:cNvSpPr/>
            <p:nvPr/>
          </p:nvSpPr>
          <p:spPr>
            <a:xfrm>
              <a:off x="2559229" y="4506976"/>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190B14AD-3232-074A-9879-881312179092}"/>
                </a:ext>
              </a:extLst>
            </p:cNvPr>
            <p:cNvSpPr/>
            <p:nvPr/>
          </p:nvSpPr>
          <p:spPr>
            <a:xfrm>
              <a:off x="2343099" y="4631240"/>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D3D50F41-262C-1C43-9F03-0083ACAADD7D}"/>
                </a:ext>
              </a:extLst>
            </p:cNvPr>
            <p:cNvSpPr/>
            <p:nvPr/>
          </p:nvSpPr>
          <p:spPr>
            <a:xfrm>
              <a:off x="2492729" y="4631671"/>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53522728-16D7-2A42-AEF8-016B459C485F}"/>
                </a:ext>
              </a:extLst>
            </p:cNvPr>
            <p:cNvSpPr/>
            <p:nvPr/>
          </p:nvSpPr>
          <p:spPr>
            <a:xfrm>
              <a:off x="2636816" y="4634870"/>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A12D814F-F668-2B4C-B688-1E78279672EA}"/>
                </a:ext>
              </a:extLst>
            </p:cNvPr>
            <p:cNvSpPr/>
            <p:nvPr/>
          </p:nvSpPr>
          <p:spPr>
            <a:xfrm>
              <a:off x="2410315" y="4924627"/>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1915E95-6B8D-5440-9539-B23A621F59FB}"/>
                </a:ext>
              </a:extLst>
            </p:cNvPr>
            <p:cNvSpPr/>
            <p:nvPr/>
          </p:nvSpPr>
          <p:spPr>
            <a:xfrm>
              <a:off x="2546089" y="4919511"/>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6F887615-A919-9149-BB83-4497D3DA61AE}"/>
                </a:ext>
              </a:extLst>
            </p:cNvPr>
            <p:cNvSpPr/>
            <p:nvPr/>
          </p:nvSpPr>
          <p:spPr>
            <a:xfrm>
              <a:off x="2345725" y="4775758"/>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DAF45A9E-6A12-C741-930E-C15949D11EAD}"/>
                </a:ext>
              </a:extLst>
            </p:cNvPr>
            <p:cNvSpPr/>
            <p:nvPr/>
          </p:nvSpPr>
          <p:spPr>
            <a:xfrm>
              <a:off x="2495355" y="4776189"/>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15E2DDF4-D556-5943-983C-9459A0D055CB}"/>
                </a:ext>
              </a:extLst>
            </p:cNvPr>
            <p:cNvSpPr/>
            <p:nvPr/>
          </p:nvSpPr>
          <p:spPr>
            <a:xfrm>
              <a:off x="2639442" y="4779388"/>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2999D759-B93C-7548-BEFC-A7031A39166D}"/>
              </a:ext>
            </a:extLst>
          </p:cNvPr>
          <p:cNvGrpSpPr/>
          <p:nvPr/>
        </p:nvGrpSpPr>
        <p:grpSpPr>
          <a:xfrm>
            <a:off x="2934080" y="4517557"/>
            <a:ext cx="387783" cy="509091"/>
            <a:chOff x="2343099" y="4506976"/>
            <a:chExt cx="387783" cy="509091"/>
          </a:xfrm>
        </p:grpSpPr>
        <p:sp>
          <p:nvSpPr>
            <p:cNvPr id="74" name="Oval 73">
              <a:extLst>
                <a:ext uri="{FF2B5EF4-FFF2-40B4-BE49-F238E27FC236}">
                  <a16:creationId xmlns:a16="http://schemas.microsoft.com/office/drawing/2014/main" id="{04B61495-0876-2940-9789-50A3B0A7F478}"/>
                </a:ext>
              </a:extLst>
            </p:cNvPr>
            <p:cNvSpPr/>
            <p:nvPr/>
          </p:nvSpPr>
          <p:spPr>
            <a:xfrm>
              <a:off x="2423455" y="451209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0E8A4252-52A5-5C4C-B2D5-BBFE6EA4E45A}"/>
                </a:ext>
              </a:extLst>
            </p:cNvPr>
            <p:cNvSpPr/>
            <p:nvPr/>
          </p:nvSpPr>
          <p:spPr>
            <a:xfrm>
              <a:off x="2559229" y="4506976"/>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F19BC38-8182-F04D-9B13-ABF6AA76E0F4}"/>
                </a:ext>
              </a:extLst>
            </p:cNvPr>
            <p:cNvSpPr/>
            <p:nvPr/>
          </p:nvSpPr>
          <p:spPr>
            <a:xfrm>
              <a:off x="2343099" y="4631240"/>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923BA734-8F2D-6844-921E-1CDA2A0BFA5F}"/>
                </a:ext>
              </a:extLst>
            </p:cNvPr>
            <p:cNvSpPr/>
            <p:nvPr/>
          </p:nvSpPr>
          <p:spPr>
            <a:xfrm>
              <a:off x="2492729" y="4631671"/>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447FF3C-C41E-224C-8530-442841F64697}"/>
                </a:ext>
              </a:extLst>
            </p:cNvPr>
            <p:cNvSpPr/>
            <p:nvPr/>
          </p:nvSpPr>
          <p:spPr>
            <a:xfrm>
              <a:off x="2636816" y="4634870"/>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37F9D7DA-009C-EB4A-8199-7A35DECAA608}"/>
                </a:ext>
              </a:extLst>
            </p:cNvPr>
            <p:cNvSpPr/>
            <p:nvPr/>
          </p:nvSpPr>
          <p:spPr>
            <a:xfrm>
              <a:off x="2410315" y="4924627"/>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F8E276F0-2C6C-CF49-B767-C8E2EA229B15}"/>
                </a:ext>
              </a:extLst>
            </p:cNvPr>
            <p:cNvSpPr/>
            <p:nvPr/>
          </p:nvSpPr>
          <p:spPr>
            <a:xfrm>
              <a:off x="2546089" y="4919511"/>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FDF817-A926-3D4B-8A5A-BC4A008B2868}"/>
                </a:ext>
              </a:extLst>
            </p:cNvPr>
            <p:cNvSpPr/>
            <p:nvPr/>
          </p:nvSpPr>
          <p:spPr>
            <a:xfrm>
              <a:off x="2345725" y="4775758"/>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F683BF26-C321-5841-992D-4EE3921C4519}"/>
                </a:ext>
              </a:extLst>
            </p:cNvPr>
            <p:cNvSpPr/>
            <p:nvPr/>
          </p:nvSpPr>
          <p:spPr>
            <a:xfrm>
              <a:off x="2495355" y="4776189"/>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70CD2733-8ACF-2B4C-8856-B435A7B09C0F}"/>
                </a:ext>
              </a:extLst>
            </p:cNvPr>
            <p:cNvSpPr/>
            <p:nvPr/>
          </p:nvSpPr>
          <p:spPr>
            <a:xfrm>
              <a:off x="2639442" y="4779388"/>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8" name="Group 137">
            <a:extLst>
              <a:ext uri="{FF2B5EF4-FFF2-40B4-BE49-F238E27FC236}">
                <a16:creationId xmlns:a16="http://schemas.microsoft.com/office/drawing/2014/main" id="{2EE18E8D-A421-6C4E-9449-62C8E0EFE5BC}"/>
              </a:ext>
            </a:extLst>
          </p:cNvPr>
          <p:cNvGrpSpPr/>
          <p:nvPr/>
        </p:nvGrpSpPr>
        <p:grpSpPr>
          <a:xfrm>
            <a:off x="7694317" y="4519927"/>
            <a:ext cx="243696" cy="503975"/>
            <a:chOff x="7694317" y="4495863"/>
            <a:chExt cx="243696" cy="503975"/>
          </a:xfrm>
        </p:grpSpPr>
        <p:sp>
          <p:nvSpPr>
            <p:cNvPr id="85" name="Oval 84">
              <a:extLst>
                <a:ext uri="{FF2B5EF4-FFF2-40B4-BE49-F238E27FC236}">
                  <a16:creationId xmlns:a16="http://schemas.microsoft.com/office/drawing/2014/main" id="{7062874E-3B54-F747-9F8F-964835E85020}"/>
                </a:ext>
              </a:extLst>
            </p:cNvPr>
            <p:cNvSpPr/>
            <p:nvPr/>
          </p:nvSpPr>
          <p:spPr>
            <a:xfrm>
              <a:off x="7774673" y="4495863"/>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63ABA6E1-95C5-0340-81EC-140D827D9A8D}"/>
                </a:ext>
              </a:extLst>
            </p:cNvPr>
            <p:cNvSpPr/>
            <p:nvPr/>
          </p:nvSpPr>
          <p:spPr>
            <a:xfrm>
              <a:off x="7694317" y="4615011"/>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33A5004D-83F6-BB49-8F5E-8E506DAF8170}"/>
                </a:ext>
              </a:extLst>
            </p:cNvPr>
            <p:cNvSpPr/>
            <p:nvPr/>
          </p:nvSpPr>
          <p:spPr>
            <a:xfrm>
              <a:off x="7843947" y="461544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2B7E4DC7-855D-9549-806E-B59FA6B1AD18}"/>
                </a:ext>
              </a:extLst>
            </p:cNvPr>
            <p:cNvSpPr/>
            <p:nvPr/>
          </p:nvSpPr>
          <p:spPr>
            <a:xfrm>
              <a:off x="7761533" y="4908398"/>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F3C58B6D-DE9E-E94A-9053-F07DC00AE52F}"/>
                </a:ext>
              </a:extLst>
            </p:cNvPr>
            <p:cNvSpPr/>
            <p:nvPr/>
          </p:nvSpPr>
          <p:spPr>
            <a:xfrm>
              <a:off x="7696943" y="4759529"/>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CEE1EA0C-44B4-0A4B-A45E-6CCB6A04A14D}"/>
                </a:ext>
              </a:extLst>
            </p:cNvPr>
            <p:cNvSpPr/>
            <p:nvPr/>
          </p:nvSpPr>
          <p:spPr>
            <a:xfrm>
              <a:off x="7846573" y="4759960"/>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5" name="Rectangle 94">
            <a:extLst>
              <a:ext uri="{FF2B5EF4-FFF2-40B4-BE49-F238E27FC236}">
                <a16:creationId xmlns:a16="http://schemas.microsoft.com/office/drawing/2014/main" id="{1ACF76FF-73A8-7149-B04D-4EDFB02761FD}"/>
              </a:ext>
            </a:extLst>
          </p:cNvPr>
          <p:cNvSpPr/>
          <p:nvPr/>
        </p:nvSpPr>
        <p:spPr>
          <a:xfrm>
            <a:off x="5032892" y="5109364"/>
            <a:ext cx="45719" cy="44416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8A61B2EA-366F-1945-BC5A-F78BF51E044F}"/>
              </a:ext>
            </a:extLst>
          </p:cNvPr>
          <p:cNvSpPr/>
          <p:nvPr/>
        </p:nvSpPr>
        <p:spPr>
          <a:xfrm>
            <a:off x="6451128" y="5109364"/>
            <a:ext cx="45719" cy="44416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D8BE15F9-0977-4741-9217-69A48BB3BAA8}"/>
              </a:ext>
            </a:extLst>
          </p:cNvPr>
          <p:cNvSpPr/>
          <p:nvPr/>
        </p:nvSpPr>
        <p:spPr>
          <a:xfrm>
            <a:off x="7792704" y="5108518"/>
            <a:ext cx="45719" cy="44416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02BEE20B-0CFD-654F-9688-B17B03D1D91A}"/>
              </a:ext>
            </a:extLst>
          </p:cNvPr>
          <p:cNvSpPr/>
          <p:nvPr/>
        </p:nvSpPr>
        <p:spPr>
          <a:xfrm>
            <a:off x="9229031" y="5114094"/>
            <a:ext cx="45719" cy="44416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460ACC21-ABA0-9843-9EC5-1EDC35CCABF6}"/>
              </a:ext>
            </a:extLst>
          </p:cNvPr>
          <p:cNvSpPr/>
          <p:nvPr/>
        </p:nvSpPr>
        <p:spPr>
          <a:xfrm>
            <a:off x="4942215" y="4525938"/>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C2B40FC2-ED6E-2B45-AE22-EA10694C267C}"/>
              </a:ext>
            </a:extLst>
          </p:cNvPr>
          <p:cNvSpPr/>
          <p:nvPr/>
        </p:nvSpPr>
        <p:spPr>
          <a:xfrm>
            <a:off x="5077989" y="452082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16976396-EF67-7C4C-8D94-37E31C528879}"/>
              </a:ext>
            </a:extLst>
          </p:cNvPr>
          <p:cNvSpPr/>
          <p:nvPr/>
        </p:nvSpPr>
        <p:spPr>
          <a:xfrm>
            <a:off x="4861859" y="4645086"/>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2A9B6589-B571-FE4C-B585-9853B8AAFF41}"/>
              </a:ext>
            </a:extLst>
          </p:cNvPr>
          <p:cNvSpPr/>
          <p:nvPr/>
        </p:nvSpPr>
        <p:spPr>
          <a:xfrm>
            <a:off x="5011489" y="4645517"/>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7FC95E92-7E38-E94C-8EAC-61874F0675CF}"/>
              </a:ext>
            </a:extLst>
          </p:cNvPr>
          <p:cNvSpPr/>
          <p:nvPr/>
        </p:nvSpPr>
        <p:spPr>
          <a:xfrm>
            <a:off x="5155576" y="4648716"/>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F8E957EE-5B2F-9D42-A216-9510F1189A81}"/>
              </a:ext>
            </a:extLst>
          </p:cNvPr>
          <p:cNvSpPr/>
          <p:nvPr/>
        </p:nvSpPr>
        <p:spPr>
          <a:xfrm>
            <a:off x="4929075" y="4938473"/>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BD0E7977-131C-C241-BB22-0ED120F8529E}"/>
              </a:ext>
            </a:extLst>
          </p:cNvPr>
          <p:cNvSpPr/>
          <p:nvPr/>
        </p:nvSpPr>
        <p:spPr>
          <a:xfrm>
            <a:off x="5064849" y="4933357"/>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E30CEE5F-1780-B349-9EDB-7BF09C1DA26C}"/>
              </a:ext>
            </a:extLst>
          </p:cNvPr>
          <p:cNvSpPr/>
          <p:nvPr/>
        </p:nvSpPr>
        <p:spPr>
          <a:xfrm>
            <a:off x="4864485" y="4789604"/>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045E62E3-91F3-F04B-A301-9D99BC9B0433}"/>
              </a:ext>
            </a:extLst>
          </p:cNvPr>
          <p:cNvSpPr/>
          <p:nvPr/>
        </p:nvSpPr>
        <p:spPr>
          <a:xfrm>
            <a:off x="5014115" y="4790035"/>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AC381642-0A12-B042-984B-E765B685935C}"/>
              </a:ext>
            </a:extLst>
          </p:cNvPr>
          <p:cNvSpPr/>
          <p:nvPr/>
        </p:nvSpPr>
        <p:spPr>
          <a:xfrm>
            <a:off x="5158202" y="4793234"/>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0" name="Group 109">
            <a:extLst>
              <a:ext uri="{FF2B5EF4-FFF2-40B4-BE49-F238E27FC236}">
                <a16:creationId xmlns:a16="http://schemas.microsoft.com/office/drawing/2014/main" id="{3B64A208-FD21-B149-AA15-56D59C43D716}"/>
              </a:ext>
            </a:extLst>
          </p:cNvPr>
          <p:cNvGrpSpPr/>
          <p:nvPr/>
        </p:nvGrpSpPr>
        <p:grpSpPr>
          <a:xfrm>
            <a:off x="3472765" y="4511884"/>
            <a:ext cx="387783" cy="509091"/>
            <a:chOff x="2343099" y="4506976"/>
            <a:chExt cx="387783" cy="509091"/>
          </a:xfrm>
        </p:grpSpPr>
        <p:sp>
          <p:nvSpPr>
            <p:cNvPr id="111" name="Oval 110">
              <a:extLst>
                <a:ext uri="{FF2B5EF4-FFF2-40B4-BE49-F238E27FC236}">
                  <a16:creationId xmlns:a16="http://schemas.microsoft.com/office/drawing/2014/main" id="{CE5FBA97-AAD6-0142-BE71-A1C031DB2265}"/>
                </a:ext>
              </a:extLst>
            </p:cNvPr>
            <p:cNvSpPr/>
            <p:nvPr/>
          </p:nvSpPr>
          <p:spPr>
            <a:xfrm>
              <a:off x="2423455" y="451209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41A30D7C-2C8F-D348-A472-1E6D4CE3FB14}"/>
                </a:ext>
              </a:extLst>
            </p:cNvPr>
            <p:cNvSpPr/>
            <p:nvPr/>
          </p:nvSpPr>
          <p:spPr>
            <a:xfrm>
              <a:off x="2559229" y="4506976"/>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C7F71C52-D688-8C4C-959A-956007E7F890}"/>
                </a:ext>
              </a:extLst>
            </p:cNvPr>
            <p:cNvSpPr/>
            <p:nvPr/>
          </p:nvSpPr>
          <p:spPr>
            <a:xfrm>
              <a:off x="2343099" y="4631240"/>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6140C481-B43C-8D43-A10A-ACBE141210AA}"/>
                </a:ext>
              </a:extLst>
            </p:cNvPr>
            <p:cNvSpPr/>
            <p:nvPr/>
          </p:nvSpPr>
          <p:spPr>
            <a:xfrm>
              <a:off x="2492729" y="4631671"/>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D41A15BF-857A-D740-B618-315F4EC16F0E}"/>
                </a:ext>
              </a:extLst>
            </p:cNvPr>
            <p:cNvSpPr/>
            <p:nvPr/>
          </p:nvSpPr>
          <p:spPr>
            <a:xfrm>
              <a:off x="2636816" y="4634870"/>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F179B192-BC6B-C845-89CE-BD5F75570924}"/>
                </a:ext>
              </a:extLst>
            </p:cNvPr>
            <p:cNvSpPr/>
            <p:nvPr/>
          </p:nvSpPr>
          <p:spPr>
            <a:xfrm>
              <a:off x="2410315" y="4924627"/>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6D7D93C5-42E3-2A42-96E0-FC73E5130B27}"/>
                </a:ext>
              </a:extLst>
            </p:cNvPr>
            <p:cNvSpPr/>
            <p:nvPr/>
          </p:nvSpPr>
          <p:spPr>
            <a:xfrm>
              <a:off x="2546089" y="4919511"/>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4AD3AFC1-AF22-EF4E-B155-40FDB2D65BF2}"/>
                </a:ext>
              </a:extLst>
            </p:cNvPr>
            <p:cNvSpPr/>
            <p:nvPr/>
          </p:nvSpPr>
          <p:spPr>
            <a:xfrm>
              <a:off x="2345725" y="4775758"/>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B4D682B7-419D-6D4D-805C-0DD713AD3B74}"/>
                </a:ext>
              </a:extLst>
            </p:cNvPr>
            <p:cNvSpPr/>
            <p:nvPr/>
          </p:nvSpPr>
          <p:spPr>
            <a:xfrm>
              <a:off x="2495355" y="4776189"/>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130F2F7A-5EB0-4745-A852-7F97DEBB30DB}"/>
                </a:ext>
              </a:extLst>
            </p:cNvPr>
            <p:cNvSpPr/>
            <p:nvPr/>
          </p:nvSpPr>
          <p:spPr>
            <a:xfrm>
              <a:off x="2639442" y="4779388"/>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120">
            <a:extLst>
              <a:ext uri="{FF2B5EF4-FFF2-40B4-BE49-F238E27FC236}">
                <a16:creationId xmlns:a16="http://schemas.microsoft.com/office/drawing/2014/main" id="{71952B25-A861-D74A-9C44-92241588EA9F}"/>
              </a:ext>
            </a:extLst>
          </p:cNvPr>
          <p:cNvGrpSpPr/>
          <p:nvPr/>
        </p:nvGrpSpPr>
        <p:grpSpPr>
          <a:xfrm>
            <a:off x="6252014" y="5888562"/>
            <a:ext cx="387783" cy="509091"/>
            <a:chOff x="2343099" y="4506976"/>
            <a:chExt cx="387783" cy="509091"/>
          </a:xfrm>
        </p:grpSpPr>
        <p:sp>
          <p:nvSpPr>
            <p:cNvPr id="122" name="Oval 121">
              <a:extLst>
                <a:ext uri="{FF2B5EF4-FFF2-40B4-BE49-F238E27FC236}">
                  <a16:creationId xmlns:a16="http://schemas.microsoft.com/office/drawing/2014/main" id="{958C6AD6-2002-3845-B033-CF442D77E0F9}"/>
                </a:ext>
              </a:extLst>
            </p:cNvPr>
            <p:cNvSpPr/>
            <p:nvPr/>
          </p:nvSpPr>
          <p:spPr>
            <a:xfrm>
              <a:off x="2423455" y="451209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5AC14A4E-4938-B541-83CB-0B7F073CD37C}"/>
                </a:ext>
              </a:extLst>
            </p:cNvPr>
            <p:cNvSpPr/>
            <p:nvPr/>
          </p:nvSpPr>
          <p:spPr>
            <a:xfrm>
              <a:off x="2559229" y="4506976"/>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ABE527B0-D8DA-8744-B7B0-64540C270CDF}"/>
                </a:ext>
              </a:extLst>
            </p:cNvPr>
            <p:cNvSpPr/>
            <p:nvPr/>
          </p:nvSpPr>
          <p:spPr>
            <a:xfrm>
              <a:off x="2343099" y="4631240"/>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146FAD52-3BAC-4E4F-BFEF-A9478334DF1A}"/>
                </a:ext>
              </a:extLst>
            </p:cNvPr>
            <p:cNvSpPr/>
            <p:nvPr/>
          </p:nvSpPr>
          <p:spPr>
            <a:xfrm>
              <a:off x="2492729" y="4631671"/>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0A763C24-0751-EB4B-86F6-3435853C80EE}"/>
                </a:ext>
              </a:extLst>
            </p:cNvPr>
            <p:cNvSpPr/>
            <p:nvPr/>
          </p:nvSpPr>
          <p:spPr>
            <a:xfrm>
              <a:off x="2636816" y="4634870"/>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36A6A38C-44D3-C045-A52A-6C97B78FD193}"/>
                </a:ext>
              </a:extLst>
            </p:cNvPr>
            <p:cNvSpPr/>
            <p:nvPr/>
          </p:nvSpPr>
          <p:spPr>
            <a:xfrm>
              <a:off x="2410315" y="4924627"/>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A0DFE7BF-63AB-0545-8376-79667CF60A0F}"/>
                </a:ext>
              </a:extLst>
            </p:cNvPr>
            <p:cNvSpPr/>
            <p:nvPr/>
          </p:nvSpPr>
          <p:spPr>
            <a:xfrm>
              <a:off x="2546089" y="4919511"/>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A2E3F101-5F30-5142-83E8-7872AE3E576B}"/>
                </a:ext>
              </a:extLst>
            </p:cNvPr>
            <p:cNvSpPr/>
            <p:nvPr/>
          </p:nvSpPr>
          <p:spPr>
            <a:xfrm>
              <a:off x="2345725" y="4775758"/>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1D7CA209-6FC8-D844-B8F8-4FAB0223AA0B}"/>
                </a:ext>
              </a:extLst>
            </p:cNvPr>
            <p:cNvSpPr/>
            <p:nvPr/>
          </p:nvSpPr>
          <p:spPr>
            <a:xfrm>
              <a:off x="2495355" y="4776189"/>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3891ABBF-8EF9-394C-8FFB-9121D2CF0CD6}"/>
                </a:ext>
              </a:extLst>
            </p:cNvPr>
            <p:cNvSpPr/>
            <p:nvPr/>
          </p:nvSpPr>
          <p:spPr>
            <a:xfrm>
              <a:off x="2639442" y="4779388"/>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id="{B6B7AAA9-1189-F24F-9AE1-27CA9E5DFAFE}"/>
              </a:ext>
            </a:extLst>
          </p:cNvPr>
          <p:cNvGrpSpPr/>
          <p:nvPr/>
        </p:nvGrpSpPr>
        <p:grpSpPr>
          <a:xfrm>
            <a:off x="9122310" y="4524264"/>
            <a:ext cx="243696" cy="503975"/>
            <a:chOff x="7694317" y="4495863"/>
            <a:chExt cx="243696" cy="503975"/>
          </a:xfrm>
        </p:grpSpPr>
        <p:sp>
          <p:nvSpPr>
            <p:cNvPr id="140" name="Oval 139">
              <a:extLst>
                <a:ext uri="{FF2B5EF4-FFF2-40B4-BE49-F238E27FC236}">
                  <a16:creationId xmlns:a16="http://schemas.microsoft.com/office/drawing/2014/main" id="{9EC55F09-C022-9C48-926F-BBEF3D1380C0}"/>
                </a:ext>
              </a:extLst>
            </p:cNvPr>
            <p:cNvSpPr/>
            <p:nvPr/>
          </p:nvSpPr>
          <p:spPr>
            <a:xfrm>
              <a:off x="7774673" y="4495863"/>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8D3D0615-CEDA-2F49-93B7-0452CA3BFD0A}"/>
                </a:ext>
              </a:extLst>
            </p:cNvPr>
            <p:cNvSpPr/>
            <p:nvPr/>
          </p:nvSpPr>
          <p:spPr>
            <a:xfrm>
              <a:off x="7694317" y="4615011"/>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82D56D3D-A42A-D942-8255-78F2FC85AD81}"/>
                </a:ext>
              </a:extLst>
            </p:cNvPr>
            <p:cNvSpPr/>
            <p:nvPr/>
          </p:nvSpPr>
          <p:spPr>
            <a:xfrm>
              <a:off x="7843947" y="461544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86F460CF-0D0F-934E-99F7-00CCF43750B2}"/>
                </a:ext>
              </a:extLst>
            </p:cNvPr>
            <p:cNvSpPr/>
            <p:nvPr/>
          </p:nvSpPr>
          <p:spPr>
            <a:xfrm>
              <a:off x="7761533" y="4908398"/>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3024566A-7EF8-D849-A909-63AE4F66DF87}"/>
                </a:ext>
              </a:extLst>
            </p:cNvPr>
            <p:cNvSpPr/>
            <p:nvPr/>
          </p:nvSpPr>
          <p:spPr>
            <a:xfrm>
              <a:off x="7696943" y="4759529"/>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23C1405F-1825-914A-B334-5C72481662C7}"/>
                </a:ext>
              </a:extLst>
            </p:cNvPr>
            <p:cNvSpPr/>
            <p:nvPr/>
          </p:nvSpPr>
          <p:spPr>
            <a:xfrm>
              <a:off x="7846573" y="4759960"/>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9" name="Picture 148" descr="A picture containing drawing&#10;&#10;Description automatically generated">
            <a:extLst>
              <a:ext uri="{FF2B5EF4-FFF2-40B4-BE49-F238E27FC236}">
                <a16:creationId xmlns:a16="http://schemas.microsoft.com/office/drawing/2014/main" id="{B05CB04A-A653-EF4B-A24A-4854DBBA5603}"/>
              </a:ext>
            </a:extLst>
          </p:cNvPr>
          <p:cNvPicPr>
            <a:picLocks noChangeAspect="1"/>
          </p:cNvPicPr>
          <p:nvPr/>
        </p:nvPicPr>
        <p:blipFill>
          <a:blip r:embed="rId3"/>
          <a:stretch>
            <a:fillRect/>
          </a:stretch>
        </p:blipFill>
        <p:spPr>
          <a:xfrm>
            <a:off x="690777" y="5823976"/>
            <a:ext cx="793374" cy="477121"/>
          </a:xfrm>
          <a:prstGeom prst="rect">
            <a:avLst/>
          </a:prstGeom>
        </p:spPr>
      </p:pic>
      <p:sp>
        <p:nvSpPr>
          <p:cNvPr id="150" name="TextBox 149">
            <a:extLst>
              <a:ext uri="{FF2B5EF4-FFF2-40B4-BE49-F238E27FC236}">
                <a16:creationId xmlns:a16="http://schemas.microsoft.com/office/drawing/2014/main" id="{B433DBF0-8A2E-C74A-A392-3268938EE3CD}"/>
              </a:ext>
            </a:extLst>
          </p:cNvPr>
          <p:cNvSpPr txBox="1"/>
          <p:nvPr/>
        </p:nvSpPr>
        <p:spPr>
          <a:xfrm>
            <a:off x="2267651" y="5577508"/>
            <a:ext cx="662496" cy="369332"/>
          </a:xfrm>
          <a:prstGeom prst="rect">
            <a:avLst/>
          </a:prstGeom>
          <a:noFill/>
        </p:spPr>
        <p:txBody>
          <a:bodyPr wrap="square" rtlCol="0">
            <a:spAutoFit/>
          </a:bodyPr>
          <a:lstStyle/>
          <a:p>
            <a:r>
              <a:rPr lang="en-US" dirty="0"/>
              <a:t>0hr</a:t>
            </a:r>
          </a:p>
        </p:txBody>
      </p:sp>
      <p:sp>
        <p:nvSpPr>
          <p:cNvPr id="151" name="TextBox 150">
            <a:extLst>
              <a:ext uri="{FF2B5EF4-FFF2-40B4-BE49-F238E27FC236}">
                <a16:creationId xmlns:a16="http://schemas.microsoft.com/office/drawing/2014/main" id="{1E9B7944-DD44-7D4B-8BE9-61356B19D423}"/>
              </a:ext>
            </a:extLst>
          </p:cNvPr>
          <p:cNvSpPr txBox="1"/>
          <p:nvPr/>
        </p:nvSpPr>
        <p:spPr>
          <a:xfrm>
            <a:off x="2796457" y="5586504"/>
            <a:ext cx="810657" cy="369332"/>
          </a:xfrm>
          <a:prstGeom prst="rect">
            <a:avLst/>
          </a:prstGeom>
          <a:noFill/>
        </p:spPr>
        <p:txBody>
          <a:bodyPr wrap="square" rtlCol="0">
            <a:spAutoFit/>
          </a:bodyPr>
          <a:lstStyle/>
          <a:p>
            <a:r>
              <a:rPr lang="en-US" dirty="0"/>
              <a:t>1/2hr</a:t>
            </a:r>
          </a:p>
        </p:txBody>
      </p:sp>
      <p:sp>
        <p:nvSpPr>
          <p:cNvPr id="152" name="TextBox 151">
            <a:extLst>
              <a:ext uri="{FF2B5EF4-FFF2-40B4-BE49-F238E27FC236}">
                <a16:creationId xmlns:a16="http://schemas.microsoft.com/office/drawing/2014/main" id="{236A4496-4BFB-B545-866F-E96D00B27326}"/>
              </a:ext>
            </a:extLst>
          </p:cNvPr>
          <p:cNvSpPr txBox="1"/>
          <p:nvPr/>
        </p:nvSpPr>
        <p:spPr>
          <a:xfrm>
            <a:off x="6096000" y="6560925"/>
            <a:ext cx="6731710" cy="276999"/>
          </a:xfrm>
          <a:prstGeom prst="rect">
            <a:avLst/>
          </a:prstGeom>
          <a:noFill/>
        </p:spPr>
        <p:txBody>
          <a:bodyPr wrap="square" rtlCol="0">
            <a:spAutoFit/>
          </a:bodyPr>
          <a:lstStyle/>
          <a:p>
            <a:pPr algn="ctr"/>
            <a:r>
              <a:rPr lang="en-US" sz="1200" dirty="0"/>
              <a:t>Slide Design inspired by </a:t>
            </a:r>
            <a:r>
              <a:rPr lang="en-US" sz="1200" dirty="0" err="1"/>
              <a:t>MoTrPAC</a:t>
            </a:r>
            <a:r>
              <a:rPr lang="en-US" sz="1200" dirty="0"/>
              <a:t> PASS1A Animal Procedure &amp; Nicole Gay (Stanford)</a:t>
            </a:r>
          </a:p>
        </p:txBody>
      </p:sp>
      <p:sp>
        <p:nvSpPr>
          <p:cNvPr id="153" name="TextBox 152">
            <a:extLst>
              <a:ext uri="{FF2B5EF4-FFF2-40B4-BE49-F238E27FC236}">
                <a16:creationId xmlns:a16="http://schemas.microsoft.com/office/drawing/2014/main" id="{718F9274-1BC5-FE47-9DA9-C47D08A0089A}"/>
              </a:ext>
            </a:extLst>
          </p:cNvPr>
          <p:cNvSpPr txBox="1"/>
          <p:nvPr/>
        </p:nvSpPr>
        <p:spPr>
          <a:xfrm>
            <a:off x="-141987" y="3842949"/>
            <a:ext cx="3025531" cy="369332"/>
          </a:xfrm>
          <a:prstGeom prst="rect">
            <a:avLst/>
          </a:prstGeom>
          <a:noFill/>
        </p:spPr>
        <p:txBody>
          <a:bodyPr wrap="square" rtlCol="0">
            <a:spAutoFit/>
          </a:bodyPr>
          <a:lstStyle/>
          <a:p>
            <a:pPr algn="ctr"/>
            <a:r>
              <a:rPr lang="en-US" dirty="0"/>
              <a:t>Acute Exercise Cohorts</a:t>
            </a:r>
          </a:p>
        </p:txBody>
      </p:sp>
      <p:sp>
        <p:nvSpPr>
          <p:cNvPr id="154" name="TextBox 153">
            <a:extLst>
              <a:ext uri="{FF2B5EF4-FFF2-40B4-BE49-F238E27FC236}">
                <a16:creationId xmlns:a16="http://schemas.microsoft.com/office/drawing/2014/main" id="{0580FD25-51F3-5F45-A8DD-E964D416072F}"/>
              </a:ext>
            </a:extLst>
          </p:cNvPr>
          <p:cNvSpPr txBox="1"/>
          <p:nvPr/>
        </p:nvSpPr>
        <p:spPr>
          <a:xfrm>
            <a:off x="-196418" y="6388468"/>
            <a:ext cx="3025531" cy="369332"/>
          </a:xfrm>
          <a:prstGeom prst="rect">
            <a:avLst/>
          </a:prstGeom>
          <a:noFill/>
        </p:spPr>
        <p:txBody>
          <a:bodyPr wrap="square" rtlCol="0">
            <a:spAutoFit/>
          </a:bodyPr>
          <a:lstStyle/>
          <a:p>
            <a:pPr algn="ctr"/>
            <a:r>
              <a:rPr lang="en-US" dirty="0"/>
              <a:t>Sedentary Cohorts</a:t>
            </a:r>
          </a:p>
        </p:txBody>
      </p:sp>
      <p:sp>
        <p:nvSpPr>
          <p:cNvPr id="155" name="TextBox 154">
            <a:extLst>
              <a:ext uri="{FF2B5EF4-FFF2-40B4-BE49-F238E27FC236}">
                <a16:creationId xmlns:a16="http://schemas.microsoft.com/office/drawing/2014/main" id="{D64F2A59-96E7-D341-8863-B3C96466447C}"/>
              </a:ext>
            </a:extLst>
          </p:cNvPr>
          <p:cNvSpPr txBox="1"/>
          <p:nvPr/>
        </p:nvSpPr>
        <p:spPr>
          <a:xfrm>
            <a:off x="3504887" y="5598644"/>
            <a:ext cx="550903" cy="369332"/>
          </a:xfrm>
          <a:prstGeom prst="rect">
            <a:avLst/>
          </a:prstGeom>
          <a:noFill/>
        </p:spPr>
        <p:txBody>
          <a:bodyPr wrap="square" rtlCol="0">
            <a:spAutoFit/>
          </a:bodyPr>
          <a:lstStyle/>
          <a:p>
            <a:r>
              <a:rPr lang="en-US" dirty="0"/>
              <a:t>1hr</a:t>
            </a:r>
          </a:p>
        </p:txBody>
      </p:sp>
      <p:sp>
        <p:nvSpPr>
          <p:cNvPr id="158" name="Rectangle 157">
            <a:extLst>
              <a:ext uri="{FF2B5EF4-FFF2-40B4-BE49-F238E27FC236}">
                <a16:creationId xmlns:a16="http://schemas.microsoft.com/office/drawing/2014/main" id="{0A089CCC-652A-C248-AC80-54E12637BBE8}"/>
              </a:ext>
            </a:extLst>
          </p:cNvPr>
          <p:cNvSpPr/>
          <p:nvPr/>
        </p:nvSpPr>
        <p:spPr>
          <a:xfrm>
            <a:off x="2051586" y="5202671"/>
            <a:ext cx="457200" cy="10160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TextBox 158">
            <a:extLst>
              <a:ext uri="{FF2B5EF4-FFF2-40B4-BE49-F238E27FC236}">
                <a16:creationId xmlns:a16="http://schemas.microsoft.com/office/drawing/2014/main" id="{22A7F313-0740-5548-845A-D6D2496083BD}"/>
              </a:ext>
            </a:extLst>
          </p:cNvPr>
          <p:cNvSpPr txBox="1"/>
          <p:nvPr/>
        </p:nvSpPr>
        <p:spPr>
          <a:xfrm>
            <a:off x="4896780" y="5586504"/>
            <a:ext cx="625172" cy="369332"/>
          </a:xfrm>
          <a:prstGeom prst="rect">
            <a:avLst/>
          </a:prstGeom>
          <a:noFill/>
        </p:spPr>
        <p:txBody>
          <a:bodyPr wrap="square" rtlCol="0">
            <a:spAutoFit/>
          </a:bodyPr>
          <a:lstStyle/>
          <a:p>
            <a:r>
              <a:rPr lang="en-US" dirty="0"/>
              <a:t>4hr</a:t>
            </a:r>
          </a:p>
        </p:txBody>
      </p:sp>
      <p:sp>
        <p:nvSpPr>
          <p:cNvPr id="160" name="TextBox 159">
            <a:extLst>
              <a:ext uri="{FF2B5EF4-FFF2-40B4-BE49-F238E27FC236}">
                <a16:creationId xmlns:a16="http://schemas.microsoft.com/office/drawing/2014/main" id="{02FEA8D9-3BDC-014A-B7CD-BD72B80BF0ED}"/>
              </a:ext>
            </a:extLst>
          </p:cNvPr>
          <p:cNvSpPr txBox="1"/>
          <p:nvPr/>
        </p:nvSpPr>
        <p:spPr>
          <a:xfrm>
            <a:off x="6322725" y="5554608"/>
            <a:ext cx="696345" cy="369332"/>
          </a:xfrm>
          <a:prstGeom prst="rect">
            <a:avLst/>
          </a:prstGeom>
          <a:noFill/>
        </p:spPr>
        <p:txBody>
          <a:bodyPr wrap="square" rtlCol="0">
            <a:spAutoFit/>
          </a:bodyPr>
          <a:lstStyle/>
          <a:p>
            <a:r>
              <a:rPr lang="en-US" dirty="0"/>
              <a:t>7hr</a:t>
            </a:r>
          </a:p>
        </p:txBody>
      </p:sp>
      <p:sp>
        <p:nvSpPr>
          <p:cNvPr id="161" name="TextBox 160">
            <a:extLst>
              <a:ext uri="{FF2B5EF4-FFF2-40B4-BE49-F238E27FC236}">
                <a16:creationId xmlns:a16="http://schemas.microsoft.com/office/drawing/2014/main" id="{B2C84521-2279-5749-B341-AF8CD6664886}"/>
              </a:ext>
            </a:extLst>
          </p:cNvPr>
          <p:cNvSpPr txBox="1"/>
          <p:nvPr/>
        </p:nvSpPr>
        <p:spPr>
          <a:xfrm>
            <a:off x="7607530" y="5566353"/>
            <a:ext cx="726989" cy="369332"/>
          </a:xfrm>
          <a:prstGeom prst="rect">
            <a:avLst/>
          </a:prstGeom>
          <a:noFill/>
        </p:spPr>
        <p:txBody>
          <a:bodyPr wrap="square" rtlCol="0">
            <a:spAutoFit/>
          </a:bodyPr>
          <a:lstStyle/>
          <a:p>
            <a:r>
              <a:rPr lang="en-US" dirty="0"/>
              <a:t>24hr</a:t>
            </a:r>
          </a:p>
        </p:txBody>
      </p:sp>
      <p:sp>
        <p:nvSpPr>
          <p:cNvPr id="162" name="TextBox 161">
            <a:extLst>
              <a:ext uri="{FF2B5EF4-FFF2-40B4-BE49-F238E27FC236}">
                <a16:creationId xmlns:a16="http://schemas.microsoft.com/office/drawing/2014/main" id="{A8DE831A-7999-124D-882F-0FEFDF91EC9D}"/>
              </a:ext>
            </a:extLst>
          </p:cNvPr>
          <p:cNvSpPr txBox="1"/>
          <p:nvPr/>
        </p:nvSpPr>
        <p:spPr>
          <a:xfrm>
            <a:off x="9068537" y="5555749"/>
            <a:ext cx="664626" cy="369332"/>
          </a:xfrm>
          <a:prstGeom prst="rect">
            <a:avLst/>
          </a:prstGeom>
          <a:noFill/>
        </p:spPr>
        <p:txBody>
          <a:bodyPr wrap="square" rtlCol="0">
            <a:spAutoFit/>
          </a:bodyPr>
          <a:lstStyle/>
          <a:p>
            <a:r>
              <a:rPr lang="en-US" dirty="0"/>
              <a:t>48hr</a:t>
            </a:r>
          </a:p>
        </p:txBody>
      </p:sp>
      <p:sp>
        <p:nvSpPr>
          <p:cNvPr id="163" name="Oval 162">
            <a:extLst>
              <a:ext uri="{FF2B5EF4-FFF2-40B4-BE49-F238E27FC236}">
                <a16:creationId xmlns:a16="http://schemas.microsoft.com/office/drawing/2014/main" id="{B9FB5693-8AE5-8444-BA6E-5744CE301484}"/>
              </a:ext>
            </a:extLst>
          </p:cNvPr>
          <p:cNvSpPr/>
          <p:nvPr/>
        </p:nvSpPr>
        <p:spPr>
          <a:xfrm>
            <a:off x="10346673" y="4357537"/>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6F0A8FCE-718D-D74F-8198-35BD69CAA338}"/>
              </a:ext>
            </a:extLst>
          </p:cNvPr>
          <p:cNvSpPr/>
          <p:nvPr/>
        </p:nvSpPr>
        <p:spPr>
          <a:xfrm>
            <a:off x="10344416" y="4650328"/>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a:extLst>
              <a:ext uri="{FF2B5EF4-FFF2-40B4-BE49-F238E27FC236}">
                <a16:creationId xmlns:a16="http://schemas.microsoft.com/office/drawing/2014/main" id="{68007513-0C0D-FD46-8CB4-D9C7B57631B3}"/>
              </a:ext>
            </a:extLst>
          </p:cNvPr>
          <p:cNvSpPr txBox="1"/>
          <p:nvPr/>
        </p:nvSpPr>
        <p:spPr>
          <a:xfrm>
            <a:off x="10195169" y="4201395"/>
            <a:ext cx="1540534" cy="369332"/>
          </a:xfrm>
          <a:prstGeom prst="rect">
            <a:avLst/>
          </a:prstGeom>
          <a:noFill/>
        </p:spPr>
        <p:txBody>
          <a:bodyPr wrap="square" rtlCol="0">
            <a:spAutoFit/>
          </a:bodyPr>
          <a:lstStyle/>
          <a:p>
            <a:pPr algn="ctr"/>
            <a:r>
              <a:rPr lang="en-US" dirty="0"/>
              <a:t>Male Rat</a:t>
            </a:r>
          </a:p>
        </p:txBody>
      </p:sp>
      <p:sp>
        <p:nvSpPr>
          <p:cNvPr id="166" name="TextBox 165">
            <a:extLst>
              <a:ext uri="{FF2B5EF4-FFF2-40B4-BE49-F238E27FC236}">
                <a16:creationId xmlns:a16="http://schemas.microsoft.com/office/drawing/2014/main" id="{13B69114-F542-914E-BD2A-AD9FA51D907E}"/>
              </a:ext>
            </a:extLst>
          </p:cNvPr>
          <p:cNvSpPr txBox="1"/>
          <p:nvPr/>
        </p:nvSpPr>
        <p:spPr>
          <a:xfrm>
            <a:off x="10293990" y="4492834"/>
            <a:ext cx="1540534" cy="369332"/>
          </a:xfrm>
          <a:prstGeom prst="rect">
            <a:avLst/>
          </a:prstGeom>
          <a:noFill/>
        </p:spPr>
        <p:txBody>
          <a:bodyPr wrap="square" rtlCol="0">
            <a:spAutoFit/>
          </a:bodyPr>
          <a:lstStyle/>
          <a:p>
            <a:pPr algn="ctr"/>
            <a:r>
              <a:rPr lang="en-US" dirty="0"/>
              <a:t>Female Rat</a:t>
            </a:r>
          </a:p>
        </p:txBody>
      </p:sp>
      <p:sp>
        <p:nvSpPr>
          <p:cNvPr id="167" name="TextBox 166">
            <a:extLst>
              <a:ext uri="{FF2B5EF4-FFF2-40B4-BE49-F238E27FC236}">
                <a16:creationId xmlns:a16="http://schemas.microsoft.com/office/drawing/2014/main" id="{C5D7C85F-A23D-6741-9310-9819011CBD15}"/>
              </a:ext>
            </a:extLst>
          </p:cNvPr>
          <p:cNvSpPr txBox="1"/>
          <p:nvPr/>
        </p:nvSpPr>
        <p:spPr>
          <a:xfrm>
            <a:off x="-179582" y="4643412"/>
            <a:ext cx="2749314" cy="492443"/>
          </a:xfrm>
          <a:prstGeom prst="rect">
            <a:avLst/>
          </a:prstGeom>
          <a:noFill/>
        </p:spPr>
        <p:txBody>
          <a:bodyPr wrap="square" rtlCol="0">
            <a:spAutoFit/>
          </a:bodyPr>
          <a:lstStyle/>
          <a:p>
            <a:pPr algn="ctr"/>
            <a:r>
              <a:rPr lang="en-US" sz="1400" dirty="0"/>
              <a:t>Acute Bout: </a:t>
            </a:r>
            <a:r>
              <a:rPr lang="en-US" sz="1200" dirty="0"/>
              <a:t>running at 18m/min,</a:t>
            </a:r>
          </a:p>
          <a:p>
            <a:pPr algn="ctr"/>
            <a:r>
              <a:rPr lang="en-US" sz="1200" dirty="0"/>
              <a:t>5 degrees grade for 30 min.</a:t>
            </a:r>
          </a:p>
        </p:txBody>
      </p:sp>
      <p:cxnSp>
        <p:nvCxnSpPr>
          <p:cNvPr id="169" name="Straight Connector 168">
            <a:extLst>
              <a:ext uri="{FF2B5EF4-FFF2-40B4-BE49-F238E27FC236}">
                <a16:creationId xmlns:a16="http://schemas.microsoft.com/office/drawing/2014/main" id="{C0E2913C-DBFB-224E-AB18-FFC4A853B860}"/>
              </a:ext>
            </a:extLst>
          </p:cNvPr>
          <p:cNvCxnSpPr>
            <a:stCxn id="158" idx="0"/>
          </p:cNvCxnSpPr>
          <p:nvPr/>
        </p:nvCxnSpPr>
        <p:spPr>
          <a:xfrm flipH="1" flipV="1">
            <a:off x="2075726" y="5015859"/>
            <a:ext cx="204460" cy="186812"/>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65C861B-640C-8B46-A854-F60952329F8F}"/>
              </a:ext>
            </a:extLst>
          </p:cNvPr>
          <p:cNvSpPr txBox="1"/>
          <p:nvPr/>
        </p:nvSpPr>
        <p:spPr>
          <a:xfrm>
            <a:off x="2985393" y="3831665"/>
            <a:ext cx="5973609" cy="369332"/>
          </a:xfrm>
          <a:prstGeom prst="rect">
            <a:avLst/>
          </a:prstGeom>
          <a:noFill/>
        </p:spPr>
        <p:txBody>
          <a:bodyPr wrap="square" rtlCol="0">
            <a:spAutoFit/>
          </a:bodyPr>
          <a:lstStyle/>
          <a:p>
            <a:pPr algn="ctr"/>
            <a:r>
              <a:rPr lang="en-US" dirty="0"/>
              <a:t>7 time points collected (IPE, 0.5hr, 1hr, 4hr, 7hr, 24hr, 48hr)</a:t>
            </a:r>
          </a:p>
        </p:txBody>
      </p:sp>
      <p:sp>
        <p:nvSpPr>
          <p:cNvPr id="133" name="TextBox 132">
            <a:extLst>
              <a:ext uri="{FF2B5EF4-FFF2-40B4-BE49-F238E27FC236}">
                <a16:creationId xmlns:a16="http://schemas.microsoft.com/office/drawing/2014/main" id="{4C367382-8211-FA41-9C50-A29D5BDF0B01}"/>
              </a:ext>
            </a:extLst>
          </p:cNvPr>
          <p:cNvSpPr txBox="1"/>
          <p:nvPr/>
        </p:nvSpPr>
        <p:spPr>
          <a:xfrm>
            <a:off x="2883544" y="3397475"/>
            <a:ext cx="5973609" cy="369332"/>
          </a:xfrm>
          <a:prstGeom prst="rect">
            <a:avLst/>
          </a:prstGeom>
          <a:noFill/>
        </p:spPr>
        <p:txBody>
          <a:bodyPr wrap="square" rtlCol="0">
            <a:spAutoFit/>
          </a:bodyPr>
          <a:lstStyle/>
          <a:p>
            <a:pPr algn="ctr"/>
            <a:r>
              <a:rPr lang="en-US" b="1" u="sng" dirty="0"/>
              <a:t>PASS phase 1A:</a:t>
            </a:r>
            <a:r>
              <a:rPr lang="en-US" dirty="0"/>
              <a:t> Acute Exercise Time Course Study</a:t>
            </a:r>
            <a:endParaRPr lang="en-US" b="1" u="sng" dirty="0"/>
          </a:p>
        </p:txBody>
      </p:sp>
      <p:grpSp>
        <p:nvGrpSpPr>
          <p:cNvPr id="134" name="Group 133">
            <a:extLst>
              <a:ext uri="{FF2B5EF4-FFF2-40B4-BE49-F238E27FC236}">
                <a16:creationId xmlns:a16="http://schemas.microsoft.com/office/drawing/2014/main" id="{E5E4FF47-D6B5-474D-A65E-A70DB4F8BF8F}"/>
              </a:ext>
            </a:extLst>
          </p:cNvPr>
          <p:cNvGrpSpPr/>
          <p:nvPr/>
        </p:nvGrpSpPr>
        <p:grpSpPr>
          <a:xfrm>
            <a:off x="6354360" y="4530352"/>
            <a:ext cx="243696" cy="503975"/>
            <a:chOff x="7694317" y="4495863"/>
            <a:chExt cx="243696" cy="503975"/>
          </a:xfrm>
        </p:grpSpPr>
        <p:sp>
          <p:nvSpPr>
            <p:cNvPr id="135" name="Oval 134">
              <a:extLst>
                <a:ext uri="{FF2B5EF4-FFF2-40B4-BE49-F238E27FC236}">
                  <a16:creationId xmlns:a16="http://schemas.microsoft.com/office/drawing/2014/main" id="{AAA6AF48-9BF4-5348-AD97-8D3984DB9F9D}"/>
                </a:ext>
              </a:extLst>
            </p:cNvPr>
            <p:cNvSpPr/>
            <p:nvPr/>
          </p:nvSpPr>
          <p:spPr>
            <a:xfrm>
              <a:off x="7774673" y="4495863"/>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90C0C3AA-C963-8E47-B265-649C482B4E15}"/>
                </a:ext>
              </a:extLst>
            </p:cNvPr>
            <p:cNvSpPr/>
            <p:nvPr/>
          </p:nvSpPr>
          <p:spPr>
            <a:xfrm>
              <a:off x="7694317" y="4615011"/>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CA42FFEC-9A91-8840-A143-558242BE9FFC}"/>
                </a:ext>
              </a:extLst>
            </p:cNvPr>
            <p:cNvSpPr/>
            <p:nvPr/>
          </p:nvSpPr>
          <p:spPr>
            <a:xfrm>
              <a:off x="7843947" y="461544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50CBA288-AEDC-E249-8250-0B3D4C2730C9}"/>
                </a:ext>
              </a:extLst>
            </p:cNvPr>
            <p:cNvSpPr/>
            <p:nvPr/>
          </p:nvSpPr>
          <p:spPr>
            <a:xfrm>
              <a:off x="7761533" y="4908398"/>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80E2C9A6-4134-E349-9F38-0531F43654F0}"/>
                </a:ext>
              </a:extLst>
            </p:cNvPr>
            <p:cNvSpPr/>
            <p:nvPr/>
          </p:nvSpPr>
          <p:spPr>
            <a:xfrm>
              <a:off x="7696943" y="4759529"/>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B82DF6A2-C6F7-D141-9B37-793678A2A30F}"/>
                </a:ext>
              </a:extLst>
            </p:cNvPr>
            <p:cNvSpPr/>
            <p:nvPr/>
          </p:nvSpPr>
          <p:spPr>
            <a:xfrm>
              <a:off x="7846573" y="4759960"/>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647052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1E798-32F3-5440-94B4-1717E79F077B}"/>
              </a:ext>
            </a:extLst>
          </p:cNvPr>
          <p:cNvSpPr>
            <a:spLocks noGrp="1"/>
          </p:cNvSpPr>
          <p:nvPr>
            <p:ph type="title"/>
          </p:nvPr>
        </p:nvSpPr>
        <p:spPr>
          <a:xfrm>
            <a:off x="838200" y="1631091"/>
            <a:ext cx="10515600" cy="4303544"/>
          </a:xfrm>
        </p:spPr>
        <p:txBody>
          <a:bodyPr>
            <a:normAutofit/>
          </a:bodyPr>
          <a:lstStyle/>
          <a:p>
            <a:pPr algn="ctr"/>
            <a:r>
              <a:rPr lang="en-US" dirty="0"/>
              <a:t>Example Gene Modeled by </a:t>
            </a:r>
            <a:br>
              <a:rPr lang="en-US" dirty="0"/>
            </a:br>
            <a:r>
              <a:rPr lang="en-US" dirty="0"/>
              <a:t>Acute Exercise Model</a:t>
            </a:r>
            <a:br>
              <a:rPr lang="en-US" dirty="0"/>
            </a:br>
            <a:br>
              <a:rPr lang="en-US" dirty="0"/>
            </a:br>
            <a:r>
              <a:rPr lang="en-US" sz="3100" dirty="0"/>
              <a:t>(</a:t>
            </a:r>
            <a:r>
              <a:rPr lang="en-US" sz="3200" dirty="0"/>
              <a:t>Pdk4</a:t>
            </a:r>
            <a:r>
              <a:rPr lang="en-US" sz="3100" dirty="0"/>
              <a:t> in Kidney)</a:t>
            </a:r>
            <a:br>
              <a:rPr lang="en-US" dirty="0"/>
            </a:br>
            <a:endParaRPr lang="en-US" b="1" dirty="0"/>
          </a:p>
        </p:txBody>
      </p:sp>
    </p:spTree>
    <p:extLst>
      <p:ext uri="{BB962C8B-B14F-4D97-AF65-F5344CB8AC3E}">
        <p14:creationId xmlns:p14="http://schemas.microsoft.com/office/powerpoint/2010/main" val="7252025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 up of a map&#10;&#10;Description automatically generated">
            <a:extLst>
              <a:ext uri="{FF2B5EF4-FFF2-40B4-BE49-F238E27FC236}">
                <a16:creationId xmlns:a16="http://schemas.microsoft.com/office/drawing/2014/main" id="{9939B6C9-CB4D-074A-9338-07E7C4369CB1}"/>
              </a:ext>
            </a:extLst>
          </p:cNvPr>
          <p:cNvPicPr>
            <a:picLocks noChangeAspect="1"/>
          </p:cNvPicPr>
          <p:nvPr/>
        </p:nvPicPr>
        <p:blipFill>
          <a:blip r:embed="rId3"/>
          <a:stretch>
            <a:fillRect/>
          </a:stretch>
        </p:blipFill>
        <p:spPr>
          <a:xfrm>
            <a:off x="590396" y="337361"/>
            <a:ext cx="4630304" cy="3139727"/>
          </a:xfrm>
          <a:prstGeom prst="rect">
            <a:avLst/>
          </a:prstGeom>
        </p:spPr>
      </p:pic>
      <p:pic>
        <p:nvPicPr>
          <p:cNvPr id="12" name="Picture 11" descr="A close up of a map&#10;&#10;Description automatically generated">
            <a:extLst>
              <a:ext uri="{FF2B5EF4-FFF2-40B4-BE49-F238E27FC236}">
                <a16:creationId xmlns:a16="http://schemas.microsoft.com/office/drawing/2014/main" id="{8673B0BF-F041-FF4B-A045-47E902FECADE}"/>
              </a:ext>
            </a:extLst>
          </p:cNvPr>
          <p:cNvPicPr>
            <a:picLocks noChangeAspect="1"/>
          </p:cNvPicPr>
          <p:nvPr/>
        </p:nvPicPr>
        <p:blipFill>
          <a:blip r:embed="rId4"/>
          <a:stretch>
            <a:fillRect/>
          </a:stretch>
        </p:blipFill>
        <p:spPr>
          <a:xfrm>
            <a:off x="5992624" y="305445"/>
            <a:ext cx="5367507" cy="3254052"/>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2690A12F-3D08-D340-BF9D-CC90A21F0318}"/>
              </a:ext>
            </a:extLst>
          </p:cNvPr>
          <p:cNvPicPr>
            <a:picLocks noChangeAspect="1"/>
          </p:cNvPicPr>
          <p:nvPr/>
        </p:nvPicPr>
        <p:blipFill>
          <a:blip r:embed="rId5"/>
          <a:stretch>
            <a:fillRect/>
          </a:stretch>
        </p:blipFill>
        <p:spPr>
          <a:xfrm>
            <a:off x="7767966" y="3355677"/>
            <a:ext cx="988787" cy="251121"/>
          </a:xfrm>
          <a:prstGeom prst="rect">
            <a:avLst/>
          </a:prstGeom>
        </p:spPr>
      </p:pic>
    </p:spTree>
    <p:extLst>
      <p:ext uri="{BB962C8B-B14F-4D97-AF65-F5344CB8AC3E}">
        <p14:creationId xmlns:p14="http://schemas.microsoft.com/office/powerpoint/2010/main" val="32668861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662DF395-192A-7D4E-9177-89C72C82160C}"/>
              </a:ext>
            </a:extLst>
          </p:cNvPr>
          <p:cNvPicPr>
            <a:picLocks noChangeAspect="1"/>
          </p:cNvPicPr>
          <p:nvPr/>
        </p:nvPicPr>
        <p:blipFill>
          <a:blip r:embed="rId3"/>
          <a:stretch>
            <a:fillRect/>
          </a:stretch>
        </p:blipFill>
        <p:spPr>
          <a:xfrm>
            <a:off x="590395" y="3606798"/>
            <a:ext cx="4630305" cy="3308719"/>
          </a:xfrm>
          <a:prstGeom prst="rect">
            <a:avLst/>
          </a:prstGeom>
        </p:spPr>
      </p:pic>
      <p:pic>
        <p:nvPicPr>
          <p:cNvPr id="7" name="Picture 6" descr="A close up of a map&#10;&#10;Description automatically generated">
            <a:extLst>
              <a:ext uri="{FF2B5EF4-FFF2-40B4-BE49-F238E27FC236}">
                <a16:creationId xmlns:a16="http://schemas.microsoft.com/office/drawing/2014/main" id="{138A6A6B-C6C1-2146-9C50-AE571F813A2B}"/>
              </a:ext>
            </a:extLst>
          </p:cNvPr>
          <p:cNvPicPr>
            <a:picLocks noChangeAspect="1"/>
          </p:cNvPicPr>
          <p:nvPr/>
        </p:nvPicPr>
        <p:blipFill>
          <a:blip r:embed="rId4"/>
          <a:stretch>
            <a:fillRect/>
          </a:stretch>
        </p:blipFill>
        <p:spPr>
          <a:xfrm>
            <a:off x="6091399" y="3559496"/>
            <a:ext cx="5476561" cy="3254052"/>
          </a:xfrm>
          <a:prstGeom prst="rect">
            <a:avLst/>
          </a:prstGeom>
        </p:spPr>
      </p:pic>
      <p:pic>
        <p:nvPicPr>
          <p:cNvPr id="11" name="Picture 10" descr="A close up of a map&#10;&#10;Description automatically generated">
            <a:extLst>
              <a:ext uri="{FF2B5EF4-FFF2-40B4-BE49-F238E27FC236}">
                <a16:creationId xmlns:a16="http://schemas.microsoft.com/office/drawing/2014/main" id="{9939B6C9-CB4D-074A-9338-07E7C4369CB1}"/>
              </a:ext>
            </a:extLst>
          </p:cNvPr>
          <p:cNvPicPr>
            <a:picLocks noChangeAspect="1"/>
          </p:cNvPicPr>
          <p:nvPr/>
        </p:nvPicPr>
        <p:blipFill>
          <a:blip r:embed="rId5"/>
          <a:stretch>
            <a:fillRect/>
          </a:stretch>
        </p:blipFill>
        <p:spPr>
          <a:xfrm>
            <a:off x="590396" y="337361"/>
            <a:ext cx="4630304" cy="3139727"/>
          </a:xfrm>
          <a:prstGeom prst="rect">
            <a:avLst/>
          </a:prstGeom>
        </p:spPr>
      </p:pic>
      <p:pic>
        <p:nvPicPr>
          <p:cNvPr id="12" name="Picture 11" descr="A close up of a map&#10;&#10;Description automatically generated">
            <a:extLst>
              <a:ext uri="{FF2B5EF4-FFF2-40B4-BE49-F238E27FC236}">
                <a16:creationId xmlns:a16="http://schemas.microsoft.com/office/drawing/2014/main" id="{8673B0BF-F041-FF4B-A045-47E902FECADE}"/>
              </a:ext>
            </a:extLst>
          </p:cNvPr>
          <p:cNvPicPr>
            <a:picLocks noChangeAspect="1"/>
          </p:cNvPicPr>
          <p:nvPr/>
        </p:nvPicPr>
        <p:blipFill>
          <a:blip r:embed="rId6"/>
          <a:stretch>
            <a:fillRect/>
          </a:stretch>
        </p:blipFill>
        <p:spPr>
          <a:xfrm>
            <a:off x="5992624" y="305445"/>
            <a:ext cx="5367507" cy="3254052"/>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1264F25C-6CFE-2D42-8F1B-50640FB749A1}"/>
              </a:ext>
            </a:extLst>
          </p:cNvPr>
          <p:cNvPicPr>
            <a:picLocks noChangeAspect="1"/>
          </p:cNvPicPr>
          <p:nvPr/>
        </p:nvPicPr>
        <p:blipFill>
          <a:blip r:embed="rId7"/>
          <a:stretch>
            <a:fillRect/>
          </a:stretch>
        </p:blipFill>
        <p:spPr>
          <a:xfrm>
            <a:off x="7900380" y="6601806"/>
            <a:ext cx="988787" cy="251121"/>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2690A12F-3D08-D340-BF9D-CC90A21F0318}"/>
              </a:ext>
            </a:extLst>
          </p:cNvPr>
          <p:cNvPicPr>
            <a:picLocks noChangeAspect="1"/>
          </p:cNvPicPr>
          <p:nvPr/>
        </p:nvPicPr>
        <p:blipFill>
          <a:blip r:embed="rId7"/>
          <a:stretch>
            <a:fillRect/>
          </a:stretch>
        </p:blipFill>
        <p:spPr>
          <a:xfrm>
            <a:off x="7767966" y="3355677"/>
            <a:ext cx="988787" cy="251121"/>
          </a:xfrm>
          <a:prstGeom prst="rect">
            <a:avLst/>
          </a:prstGeom>
        </p:spPr>
      </p:pic>
    </p:spTree>
    <p:extLst>
      <p:ext uri="{BB962C8B-B14F-4D97-AF65-F5344CB8AC3E}">
        <p14:creationId xmlns:p14="http://schemas.microsoft.com/office/powerpoint/2010/main" val="32738919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72AE8F45-B168-844E-97A8-413B6E117CAC}"/>
              </a:ext>
            </a:extLst>
          </p:cNvPr>
          <p:cNvPicPr>
            <a:picLocks noChangeAspect="1"/>
          </p:cNvPicPr>
          <p:nvPr/>
        </p:nvPicPr>
        <p:blipFill>
          <a:blip r:embed="rId3"/>
          <a:stretch>
            <a:fillRect/>
          </a:stretch>
        </p:blipFill>
        <p:spPr>
          <a:xfrm>
            <a:off x="838200" y="1838687"/>
            <a:ext cx="4487862" cy="4487862"/>
          </a:xfrm>
          <a:prstGeom prst="rect">
            <a:avLst/>
          </a:prstGeom>
        </p:spPr>
      </p:pic>
      <p:sp>
        <p:nvSpPr>
          <p:cNvPr id="7" name="Title 1">
            <a:extLst>
              <a:ext uri="{FF2B5EF4-FFF2-40B4-BE49-F238E27FC236}">
                <a16:creationId xmlns:a16="http://schemas.microsoft.com/office/drawing/2014/main" id="{37EE66B2-9D03-9945-BAC5-E8CC96B35B00}"/>
              </a:ext>
            </a:extLst>
          </p:cNvPr>
          <p:cNvSpPr>
            <a:spLocks noGrp="1"/>
          </p:cNvSpPr>
          <p:nvPr>
            <p:ph type="title"/>
          </p:nvPr>
        </p:nvSpPr>
        <p:spPr>
          <a:xfrm>
            <a:off x="838200" y="365125"/>
            <a:ext cx="10515600" cy="1325563"/>
          </a:xfrm>
        </p:spPr>
        <p:txBody>
          <a:bodyPr/>
          <a:lstStyle/>
          <a:p>
            <a:pPr algn="ctr"/>
            <a:r>
              <a:rPr lang="en-US" dirty="0"/>
              <a:t>PVE: Separate Models vs Combined Model</a:t>
            </a:r>
          </a:p>
        </p:txBody>
      </p:sp>
      <p:pic>
        <p:nvPicPr>
          <p:cNvPr id="5" name="Picture 4" descr="A close up of a map&#10;&#10;Description automatically generated">
            <a:extLst>
              <a:ext uri="{FF2B5EF4-FFF2-40B4-BE49-F238E27FC236}">
                <a16:creationId xmlns:a16="http://schemas.microsoft.com/office/drawing/2014/main" id="{FAAB2B6F-0CA2-0948-8D0B-A4B565B4CA51}"/>
              </a:ext>
            </a:extLst>
          </p:cNvPr>
          <p:cNvPicPr>
            <a:picLocks noChangeAspect="1"/>
          </p:cNvPicPr>
          <p:nvPr/>
        </p:nvPicPr>
        <p:blipFill>
          <a:blip r:embed="rId4"/>
          <a:stretch>
            <a:fillRect/>
          </a:stretch>
        </p:blipFill>
        <p:spPr>
          <a:xfrm>
            <a:off x="5573831" y="1838687"/>
            <a:ext cx="5883878" cy="4498100"/>
          </a:xfrm>
          <a:prstGeom prst="rect">
            <a:avLst/>
          </a:prstGeom>
        </p:spPr>
      </p:pic>
      <p:cxnSp>
        <p:nvCxnSpPr>
          <p:cNvPr id="6" name="Straight Connector 5">
            <a:extLst>
              <a:ext uri="{FF2B5EF4-FFF2-40B4-BE49-F238E27FC236}">
                <a16:creationId xmlns:a16="http://schemas.microsoft.com/office/drawing/2014/main" id="{CFCDF08D-B58F-C347-8A4D-F20B3C46F9CA}"/>
              </a:ext>
            </a:extLst>
          </p:cNvPr>
          <p:cNvCxnSpPr>
            <a:cxnSpLocks/>
          </p:cNvCxnSpPr>
          <p:nvPr/>
        </p:nvCxnSpPr>
        <p:spPr>
          <a:xfrm>
            <a:off x="8515770" y="2092792"/>
            <a:ext cx="1512650" cy="0"/>
          </a:xfrm>
          <a:prstGeom prst="line">
            <a:avLst/>
          </a:prstGeom>
          <a:ln w="38100">
            <a:solidFill>
              <a:srgbClr val="CC4446"/>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FC75EC-9C4D-A24C-BD1A-4869F97F87F7}"/>
              </a:ext>
            </a:extLst>
          </p:cNvPr>
          <p:cNvCxnSpPr>
            <a:cxnSpLocks/>
          </p:cNvCxnSpPr>
          <p:nvPr/>
        </p:nvCxnSpPr>
        <p:spPr>
          <a:xfrm>
            <a:off x="3037161" y="2089459"/>
            <a:ext cx="1384938" cy="3333"/>
          </a:xfrm>
          <a:prstGeom prst="line">
            <a:avLst/>
          </a:prstGeom>
          <a:ln w="38100">
            <a:solidFill>
              <a:srgbClr val="CC444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30915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78933-A06C-8240-BD92-52E7D9AF16A4}"/>
              </a:ext>
            </a:extLst>
          </p:cNvPr>
          <p:cNvSpPr>
            <a:spLocks noGrp="1"/>
          </p:cNvSpPr>
          <p:nvPr>
            <p:ph type="title"/>
          </p:nvPr>
        </p:nvSpPr>
        <p:spPr/>
        <p:txBody>
          <a:bodyPr/>
          <a:lstStyle/>
          <a:p>
            <a:pPr algn="ctr"/>
            <a:r>
              <a:rPr lang="en-US" dirty="0"/>
              <a:t>PVE: Single Models vs Combined Model</a:t>
            </a:r>
          </a:p>
        </p:txBody>
      </p:sp>
      <p:pic>
        <p:nvPicPr>
          <p:cNvPr id="5" name="Picture 4" descr="A close up of a map&#10;&#10;Description automatically generated">
            <a:extLst>
              <a:ext uri="{FF2B5EF4-FFF2-40B4-BE49-F238E27FC236}">
                <a16:creationId xmlns:a16="http://schemas.microsoft.com/office/drawing/2014/main" id="{467706E1-2DE1-4742-964E-C519CC3A0A2A}"/>
              </a:ext>
            </a:extLst>
          </p:cNvPr>
          <p:cNvPicPr>
            <a:picLocks noChangeAspect="1"/>
          </p:cNvPicPr>
          <p:nvPr/>
        </p:nvPicPr>
        <p:blipFill>
          <a:blip r:embed="rId3"/>
          <a:stretch>
            <a:fillRect/>
          </a:stretch>
        </p:blipFill>
        <p:spPr>
          <a:xfrm>
            <a:off x="6096000" y="1738027"/>
            <a:ext cx="4923345" cy="4679212"/>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6E4F1AC4-3066-C146-8F2A-0A1B4C0FDA7F}"/>
              </a:ext>
            </a:extLst>
          </p:cNvPr>
          <p:cNvPicPr>
            <a:picLocks noChangeAspect="1"/>
          </p:cNvPicPr>
          <p:nvPr/>
        </p:nvPicPr>
        <p:blipFill>
          <a:blip r:embed="rId4"/>
          <a:stretch>
            <a:fillRect/>
          </a:stretch>
        </p:blipFill>
        <p:spPr>
          <a:xfrm>
            <a:off x="502092" y="1738027"/>
            <a:ext cx="4487862" cy="4487862"/>
          </a:xfrm>
          <a:prstGeom prst="rect">
            <a:avLst/>
          </a:prstGeom>
        </p:spPr>
      </p:pic>
    </p:spTree>
    <p:extLst>
      <p:ext uri="{BB962C8B-B14F-4D97-AF65-F5344CB8AC3E}">
        <p14:creationId xmlns:p14="http://schemas.microsoft.com/office/powerpoint/2010/main" val="14173558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78933-A06C-8240-BD92-52E7D9AF16A4}"/>
              </a:ext>
            </a:extLst>
          </p:cNvPr>
          <p:cNvSpPr>
            <a:spLocks noGrp="1"/>
          </p:cNvSpPr>
          <p:nvPr>
            <p:ph type="title"/>
          </p:nvPr>
        </p:nvSpPr>
        <p:spPr/>
        <p:txBody>
          <a:bodyPr/>
          <a:lstStyle/>
          <a:p>
            <a:pPr algn="ctr"/>
            <a:r>
              <a:rPr lang="en-US" dirty="0"/>
              <a:t>PVE: Single Models vs Combined Model</a:t>
            </a:r>
          </a:p>
        </p:txBody>
      </p:sp>
      <p:pic>
        <p:nvPicPr>
          <p:cNvPr id="5" name="Picture 4" descr="A close up of a map&#10;&#10;Description automatically generated">
            <a:extLst>
              <a:ext uri="{FF2B5EF4-FFF2-40B4-BE49-F238E27FC236}">
                <a16:creationId xmlns:a16="http://schemas.microsoft.com/office/drawing/2014/main" id="{467706E1-2DE1-4742-964E-C519CC3A0A2A}"/>
              </a:ext>
            </a:extLst>
          </p:cNvPr>
          <p:cNvPicPr>
            <a:picLocks noChangeAspect="1"/>
          </p:cNvPicPr>
          <p:nvPr/>
        </p:nvPicPr>
        <p:blipFill>
          <a:blip r:embed="rId3"/>
          <a:stretch>
            <a:fillRect/>
          </a:stretch>
        </p:blipFill>
        <p:spPr>
          <a:xfrm>
            <a:off x="6096000" y="1738027"/>
            <a:ext cx="4923345" cy="4679212"/>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6E4F1AC4-3066-C146-8F2A-0A1B4C0FDA7F}"/>
              </a:ext>
            </a:extLst>
          </p:cNvPr>
          <p:cNvPicPr>
            <a:picLocks noChangeAspect="1"/>
          </p:cNvPicPr>
          <p:nvPr/>
        </p:nvPicPr>
        <p:blipFill>
          <a:blip r:embed="rId4"/>
          <a:stretch>
            <a:fillRect/>
          </a:stretch>
        </p:blipFill>
        <p:spPr>
          <a:xfrm>
            <a:off x="502092" y="1738027"/>
            <a:ext cx="4487862" cy="4487862"/>
          </a:xfrm>
          <a:prstGeom prst="rect">
            <a:avLst/>
          </a:prstGeom>
        </p:spPr>
      </p:pic>
      <p:cxnSp>
        <p:nvCxnSpPr>
          <p:cNvPr id="4" name="Straight Connector 3">
            <a:extLst>
              <a:ext uri="{FF2B5EF4-FFF2-40B4-BE49-F238E27FC236}">
                <a16:creationId xmlns:a16="http://schemas.microsoft.com/office/drawing/2014/main" id="{6B20AE40-7A31-284A-AA57-41A9FEB9CCC4}"/>
              </a:ext>
            </a:extLst>
          </p:cNvPr>
          <p:cNvCxnSpPr/>
          <p:nvPr/>
        </p:nvCxnSpPr>
        <p:spPr>
          <a:xfrm>
            <a:off x="6858000" y="2479964"/>
            <a:ext cx="3325091" cy="3338945"/>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71511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9EFE023-8956-DF45-AAEA-059E13D72E64}"/>
              </a:ext>
            </a:extLst>
          </p:cNvPr>
          <p:cNvSpPr>
            <a:spLocks noGrp="1"/>
          </p:cNvSpPr>
          <p:nvPr>
            <p:ph type="title"/>
          </p:nvPr>
        </p:nvSpPr>
        <p:spPr>
          <a:xfrm>
            <a:off x="6906041" y="-110840"/>
            <a:ext cx="5061264" cy="1325563"/>
          </a:xfrm>
        </p:spPr>
        <p:txBody>
          <a:bodyPr/>
          <a:lstStyle/>
          <a:p>
            <a:pPr algn="ctr"/>
            <a:r>
              <a:rPr lang="en-US" dirty="0"/>
              <a:t>Gene Groups by Tissue</a:t>
            </a:r>
          </a:p>
        </p:txBody>
      </p:sp>
      <p:pic>
        <p:nvPicPr>
          <p:cNvPr id="10" name="Picture 9" descr="A close up of a map&#10;&#10;Description automatically generated">
            <a:extLst>
              <a:ext uri="{FF2B5EF4-FFF2-40B4-BE49-F238E27FC236}">
                <a16:creationId xmlns:a16="http://schemas.microsoft.com/office/drawing/2014/main" id="{22098688-EB3B-AC43-A9EB-82CA6C7A6742}"/>
              </a:ext>
            </a:extLst>
          </p:cNvPr>
          <p:cNvPicPr>
            <a:picLocks noChangeAspect="1"/>
          </p:cNvPicPr>
          <p:nvPr/>
        </p:nvPicPr>
        <p:blipFill>
          <a:blip r:embed="rId3"/>
          <a:stretch>
            <a:fillRect/>
          </a:stretch>
        </p:blipFill>
        <p:spPr>
          <a:xfrm>
            <a:off x="0" y="0"/>
            <a:ext cx="6906042" cy="6858000"/>
          </a:xfrm>
          <a:prstGeom prst="rect">
            <a:avLst/>
          </a:prstGeom>
        </p:spPr>
      </p:pic>
      <p:graphicFrame>
        <p:nvGraphicFramePr>
          <p:cNvPr id="6" name="Chart 5">
            <a:extLst>
              <a:ext uri="{FF2B5EF4-FFF2-40B4-BE49-F238E27FC236}">
                <a16:creationId xmlns:a16="http://schemas.microsoft.com/office/drawing/2014/main" id="{3C7DDE19-1532-934B-B26B-30589C4F913D}"/>
              </a:ext>
            </a:extLst>
          </p:cNvPr>
          <p:cNvGraphicFramePr>
            <a:graphicFrameLocks/>
          </p:cNvGraphicFramePr>
          <p:nvPr>
            <p:extLst>
              <p:ext uri="{D42A27DB-BD31-4B8C-83A1-F6EECF244321}">
                <p14:modId xmlns:p14="http://schemas.microsoft.com/office/powerpoint/2010/main" val="923591285"/>
              </p:ext>
            </p:extLst>
          </p:nvPr>
        </p:nvGraphicFramePr>
        <p:xfrm>
          <a:off x="6636291" y="3900090"/>
          <a:ext cx="5455708" cy="3046769"/>
        </p:xfrm>
        <a:graphic>
          <a:graphicData uri="http://schemas.openxmlformats.org/drawingml/2006/chart">
            <c:chart xmlns:c="http://schemas.openxmlformats.org/drawingml/2006/chart" xmlns:r="http://schemas.openxmlformats.org/officeDocument/2006/relationships" r:id="rId4"/>
          </a:graphicData>
        </a:graphic>
      </p:graphicFrame>
      <p:sp>
        <p:nvSpPr>
          <p:cNvPr id="7" name="Rectangle 6">
            <a:extLst>
              <a:ext uri="{FF2B5EF4-FFF2-40B4-BE49-F238E27FC236}">
                <a16:creationId xmlns:a16="http://schemas.microsoft.com/office/drawing/2014/main" id="{7A62E95C-E377-1D4A-9436-B61C02527DD6}"/>
              </a:ext>
            </a:extLst>
          </p:cNvPr>
          <p:cNvSpPr/>
          <p:nvPr/>
        </p:nvSpPr>
        <p:spPr>
          <a:xfrm>
            <a:off x="4772617" y="3429000"/>
            <a:ext cx="1201463" cy="1440307"/>
          </a:xfrm>
          <a:prstGeom prst="rect">
            <a:avLst/>
          </a:prstGeom>
          <a:noFill/>
          <a:ln w="28575">
            <a:solidFill>
              <a:srgbClr val="FA59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2D55799-906F-234F-A9ED-7362A2CF6C40}"/>
              </a:ext>
            </a:extLst>
          </p:cNvPr>
          <p:cNvSpPr/>
          <p:nvPr/>
        </p:nvSpPr>
        <p:spPr>
          <a:xfrm>
            <a:off x="810217" y="371543"/>
            <a:ext cx="1201463" cy="1440307"/>
          </a:xfrm>
          <a:prstGeom prst="rect">
            <a:avLst/>
          </a:prstGeom>
          <a:noFill/>
          <a:ln w="28575">
            <a:solidFill>
              <a:srgbClr val="FA59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7517894-A3ED-D644-96C0-D5359188537B}"/>
              </a:ext>
            </a:extLst>
          </p:cNvPr>
          <p:cNvSpPr/>
          <p:nvPr/>
        </p:nvSpPr>
        <p:spPr>
          <a:xfrm>
            <a:off x="810217" y="1906100"/>
            <a:ext cx="1201463" cy="1440307"/>
          </a:xfrm>
          <a:prstGeom prst="rect">
            <a:avLst/>
          </a:prstGeom>
          <a:noFill/>
          <a:ln w="28575">
            <a:solidFill>
              <a:srgbClr val="FA59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9D44070-ECD6-3649-AE9B-BFDEF91054CD}"/>
              </a:ext>
            </a:extLst>
          </p:cNvPr>
          <p:cNvCxnSpPr/>
          <p:nvPr/>
        </p:nvCxnSpPr>
        <p:spPr>
          <a:xfrm flipV="1">
            <a:off x="10127673" y="5763491"/>
            <a:ext cx="360218" cy="374073"/>
          </a:xfrm>
          <a:prstGeom prst="line">
            <a:avLst/>
          </a:prstGeom>
          <a:ln w="31750">
            <a:solidFill>
              <a:srgbClr val="FA594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C2F3A18-FF84-D94F-BDAD-33313352048E}"/>
              </a:ext>
            </a:extLst>
          </p:cNvPr>
          <p:cNvCxnSpPr/>
          <p:nvPr/>
        </p:nvCxnSpPr>
        <p:spPr>
          <a:xfrm flipV="1">
            <a:off x="6924053" y="5763491"/>
            <a:ext cx="360218" cy="374073"/>
          </a:xfrm>
          <a:prstGeom prst="line">
            <a:avLst/>
          </a:prstGeom>
          <a:ln w="31750">
            <a:solidFill>
              <a:srgbClr val="FA5949"/>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BC0AAE-C232-6843-BA44-1B9ABA2071BC}"/>
              </a:ext>
            </a:extLst>
          </p:cNvPr>
          <p:cNvCxnSpPr>
            <a:cxnSpLocks/>
          </p:cNvCxnSpPr>
          <p:nvPr/>
        </p:nvCxnSpPr>
        <p:spPr>
          <a:xfrm flipV="1">
            <a:off x="7779036" y="5763491"/>
            <a:ext cx="744529" cy="711126"/>
          </a:xfrm>
          <a:prstGeom prst="line">
            <a:avLst/>
          </a:prstGeom>
          <a:ln w="31750">
            <a:solidFill>
              <a:srgbClr val="FA594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7795176A-CF56-A546-BF09-6016551968E1}"/>
              </a:ext>
            </a:extLst>
          </p:cNvPr>
          <p:cNvPicPr>
            <a:picLocks noChangeAspect="1"/>
          </p:cNvPicPr>
          <p:nvPr/>
        </p:nvPicPr>
        <p:blipFill>
          <a:blip r:embed="rId5"/>
          <a:stretch>
            <a:fillRect/>
          </a:stretch>
        </p:blipFill>
        <p:spPr>
          <a:xfrm>
            <a:off x="7008954" y="1143255"/>
            <a:ext cx="4710382" cy="2924078"/>
          </a:xfrm>
          <a:prstGeom prst="rect">
            <a:avLst/>
          </a:prstGeom>
        </p:spPr>
      </p:pic>
      <p:sp>
        <p:nvSpPr>
          <p:cNvPr id="3" name="TextBox 2">
            <a:extLst>
              <a:ext uri="{FF2B5EF4-FFF2-40B4-BE49-F238E27FC236}">
                <a16:creationId xmlns:a16="http://schemas.microsoft.com/office/drawing/2014/main" id="{68D94940-84C9-FF4A-98F6-8DF55A5A72F5}"/>
              </a:ext>
            </a:extLst>
          </p:cNvPr>
          <p:cNvSpPr txBox="1"/>
          <p:nvPr/>
        </p:nvSpPr>
        <p:spPr>
          <a:xfrm>
            <a:off x="952107" y="669303"/>
            <a:ext cx="263951" cy="338554"/>
          </a:xfrm>
          <a:prstGeom prst="rect">
            <a:avLst/>
          </a:prstGeom>
          <a:noFill/>
        </p:spPr>
        <p:txBody>
          <a:bodyPr wrap="square" rtlCol="0">
            <a:spAutoFit/>
          </a:bodyPr>
          <a:lstStyle/>
          <a:p>
            <a:r>
              <a:rPr lang="en-US" sz="1600" dirty="0"/>
              <a:t>1</a:t>
            </a:r>
          </a:p>
        </p:txBody>
      </p:sp>
      <p:sp>
        <p:nvSpPr>
          <p:cNvPr id="13" name="TextBox 12">
            <a:extLst>
              <a:ext uri="{FF2B5EF4-FFF2-40B4-BE49-F238E27FC236}">
                <a16:creationId xmlns:a16="http://schemas.microsoft.com/office/drawing/2014/main" id="{64156FE9-DBBF-584C-A7CA-5A4AFD1214E5}"/>
              </a:ext>
            </a:extLst>
          </p:cNvPr>
          <p:cNvSpPr txBox="1"/>
          <p:nvPr/>
        </p:nvSpPr>
        <p:spPr>
          <a:xfrm>
            <a:off x="1388603" y="687751"/>
            <a:ext cx="263951" cy="338554"/>
          </a:xfrm>
          <a:prstGeom prst="rect">
            <a:avLst/>
          </a:prstGeom>
          <a:noFill/>
        </p:spPr>
        <p:txBody>
          <a:bodyPr wrap="square" rtlCol="0">
            <a:spAutoFit/>
          </a:bodyPr>
          <a:lstStyle/>
          <a:p>
            <a:r>
              <a:rPr lang="en-US" sz="1600" dirty="0"/>
              <a:t>2</a:t>
            </a:r>
          </a:p>
        </p:txBody>
      </p:sp>
      <p:sp>
        <p:nvSpPr>
          <p:cNvPr id="16" name="TextBox 15">
            <a:extLst>
              <a:ext uri="{FF2B5EF4-FFF2-40B4-BE49-F238E27FC236}">
                <a16:creationId xmlns:a16="http://schemas.microsoft.com/office/drawing/2014/main" id="{1FADBF57-F525-6F48-9C6E-C89E96E0898A}"/>
              </a:ext>
            </a:extLst>
          </p:cNvPr>
          <p:cNvSpPr txBox="1"/>
          <p:nvPr/>
        </p:nvSpPr>
        <p:spPr>
          <a:xfrm>
            <a:off x="1623490" y="951278"/>
            <a:ext cx="263951" cy="338554"/>
          </a:xfrm>
          <a:prstGeom prst="rect">
            <a:avLst/>
          </a:prstGeom>
          <a:noFill/>
        </p:spPr>
        <p:txBody>
          <a:bodyPr wrap="square" rtlCol="0">
            <a:spAutoFit/>
          </a:bodyPr>
          <a:lstStyle/>
          <a:p>
            <a:r>
              <a:rPr lang="en-US" sz="1600" dirty="0"/>
              <a:t>3</a:t>
            </a:r>
          </a:p>
        </p:txBody>
      </p:sp>
      <p:sp>
        <p:nvSpPr>
          <p:cNvPr id="17" name="TextBox 16">
            <a:extLst>
              <a:ext uri="{FF2B5EF4-FFF2-40B4-BE49-F238E27FC236}">
                <a16:creationId xmlns:a16="http://schemas.microsoft.com/office/drawing/2014/main" id="{FF07F74B-F758-2846-88A6-4492BA2C11C5}"/>
              </a:ext>
            </a:extLst>
          </p:cNvPr>
          <p:cNvSpPr txBox="1"/>
          <p:nvPr/>
        </p:nvSpPr>
        <p:spPr>
          <a:xfrm>
            <a:off x="1686552" y="1322821"/>
            <a:ext cx="263951" cy="338554"/>
          </a:xfrm>
          <a:prstGeom prst="rect">
            <a:avLst/>
          </a:prstGeom>
          <a:noFill/>
        </p:spPr>
        <p:txBody>
          <a:bodyPr wrap="square" rtlCol="0">
            <a:spAutoFit/>
          </a:bodyPr>
          <a:lstStyle/>
          <a:p>
            <a:r>
              <a:rPr lang="en-US" sz="1600" dirty="0"/>
              <a:t>4</a:t>
            </a:r>
          </a:p>
        </p:txBody>
      </p:sp>
      <p:sp>
        <p:nvSpPr>
          <p:cNvPr id="18" name="TextBox 17">
            <a:extLst>
              <a:ext uri="{FF2B5EF4-FFF2-40B4-BE49-F238E27FC236}">
                <a16:creationId xmlns:a16="http://schemas.microsoft.com/office/drawing/2014/main" id="{C93AC72B-6552-F54E-BF4D-3915F0497352}"/>
              </a:ext>
            </a:extLst>
          </p:cNvPr>
          <p:cNvSpPr txBox="1"/>
          <p:nvPr/>
        </p:nvSpPr>
        <p:spPr>
          <a:xfrm>
            <a:off x="575329" y="1473296"/>
            <a:ext cx="263951" cy="338554"/>
          </a:xfrm>
          <a:prstGeom prst="rect">
            <a:avLst/>
          </a:prstGeom>
          <a:noFill/>
        </p:spPr>
        <p:txBody>
          <a:bodyPr wrap="square" rtlCol="0">
            <a:spAutoFit/>
          </a:bodyPr>
          <a:lstStyle/>
          <a:p>
            <a:r>
              <a:rPr lang="en-US" sz="1600" dirty="0"/>
              <a:t>0</a:t>
            </a:r>
          </a:p>
        </p:txBody>
      </p:sp>
    </p:spTree>
    <p:extLst>
      <p:ext uri="{BB962C8B-B14F-4D97-AF65-F5344CB8AC3E}">
        <p14:creationId xmlns:p14="http://schemas.microsoft.com/office/powerpoint/2010/main" val="39189997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346AFD14-C347-3240-B0CA-FD1F394E0686}"/>
              </a:ext>
            </a:extLst>
          </p:cNvPr>
          <p:cNvPicPr>
            <a:picLocks noChangeAspect="1"/>
          </p:cNvPicPr>
          <p:nvPr/>
        </p:nvPicPr>
        <p:blipFill>
          <a:blip r:embed="rId3"/>
          <a:stretch>
            <a:fillRect/>
          </a:stretch>
        </p:blipFill>
        <p:spPr>
          <a:xfrm>
            <a:off x="-60835" y="0"/>
            <a:ext cx="7811519" cy="6858000"/>
          </a:xfrm>
          <a:prstGeom prst="rect">
            <a:avLst/>
          </a:prstGeom>
        </p:spPr>
      </p:pic>
      <p:sp>
        <p:nvSpPr>
          <p:cNvPr id="5" name="Title 1">
            <a:extLst>
              <a:ext uri="{FF2B5EF4-FFF2-40B4-BE49-F238E27FC236}">
                <a16:creationId xmlns:a16="http://schemas.microsoft.com/office/drawing/2014/main" id="{DF3F813E-56A5-F741-9C76-4AFFA83AAE2A}"/>
              </a:ext>
            </a:extLst>
          </p:cNvPr>
          <p:cNvSpPr>
            <a:spLocks noGrp="1"/>
          </p:cNvSpPr>
          <p:nvPr>
            <p:ph type="title"/>
          </p:nvPr>
        </p:nvSpPr>
        <p:spPr>
          <a:xfrm>
            <a:off x="6906042" y="0"/>
            <a:ext cx="5061264" cy="1325563"/>
          </a:xfrm>
        </p:spPr>
        <p:txBody>
          <a:bodyPr/>
          <a:lstStyle/>
          <a:p>
            <a:pPr algn="ctr"/>
            <a:r>
              <a:rPr lang="en-US" dirty="0"/>
              <a:t>Gene Groups by Tissue</a:t>
            </a:r>
          </a:p>
        </p:txBody>
      </p:sp>
      <p:graphicFrame>
        <p:nvGraphicFramePr>
          <p:cNvPr id="7" name="Chart 6">
            <a:extLst>
              <a:ext uri="{FF2B5EF4-FFF2-40B4-BE49-F238E27FC236}">
                <a16:creationId xmlns:a16="http://schemas.microsoft.com/office/drawing/2014/main" id="{387F708A-2FC3-7641-9422-A48FB16ED321}"/>
              </a:ext>
            </a:extLst>
          </p:cNvPr>
          <p:cNvGraphicFramePr>
            <a:graphicFrameLocks/>
          </p:cNvGraphicFramePr>
          <p:nvPr>
            <p:extLst>
              <p:ext uri="{D42A27DB-BD31-4B8C-83A1-F6EECF244321}">
                <p14:modId xmlns:p14="http://schemas.microsoft.com/office/powerpoint/2010/main" val="168051708"/>
              </p:ext>
            </p:extLst>
          </p:nvPr>
        </p:nvGraphicFramePr>
        <p:xfrm>
          <a:off x="6636291" y="3900090"/>
          <a:ext cx="5455708" cy="3046769"/>
        </p:xfrm>
        <a:graphic>
          <a:graphicData uri="http://schemas.openxmlformats.org/drawingml/2006/chart">
            <c:chart xmlns:c="http://schemas.openxmlformats.org/drawingml/2006/chart" xmlns:r="http://schemas.openxmlformats.org/officeDocument/2006/relationships" r:id="rId4"/>
          </a:graphicData>
        </a:graphic>
      </p:graphicFrame>
      <p:cxnSp>
        <p:nvCxnSpPr>
          <p:cNvPr id="4" name="Straight Connector 3">
            <a:extLst>
              <a:ext uri="{FF2B5EF4-FFF2-40B4-BE49-F238E27FC236}">
                <a16:creationId xmlns:a16="http://schemas.microsoft.com/office/drawing/2014/main" id="{48BBD248-63A4-EA4E-B932-FE8B2E77D28D}"/>
              </a:ext>
            </a:extLst>
          </p:cNvPr>
          <p:cNvCxnSpPr/>
          <p:nvPr/>
        </p:nvCxnSpPr>
        <p:spPr>
          <a:xfrm flipV="1">
            <a:off x="10127673" y="5763491"/>
            <a:ext cx="360218" cy="374073"/>
          </a:xfrm>
          <a:prstGeom prst="line">
            <a:avLst/>
          </a:prstGeom>
          <a:ln w="31750">
            <a:solidFill>
              <a:srgbClr val="FA5949"/>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23B138D-EE98-A044-9957-7D168E5AE774}"/>
              </a:ext>
            </a:extLst>
          </p:cNvPr>
          <p:cNvCxnSpPr/>
          <p:nvPr/>
        </p:nvCxnSpPr>
        <p:spPr>
          <a:xfrm flipV="1">
            <a:off x="6924053" y="5763491"/>
            <a:ext cx="360218" cy="374073"/>
          </a:xfrm>
          <a:prstGeom prst="line">
            <a:avLst/>
          </a:prstGeom>
          <a:ln w="31750">
            <a:solidFill>
              <a:srgbClr val="FA5949"/>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77553A5-1131-9C40-8D09-7C4AB8E2768D}"/>
              </a:ext>
            </a:extLst>
          </p:cNvPr>
          <p:cNvCxnSpPr>
            <a:cxnSpLocks/>
          </p:cNvCxnSpPr>
          <p:nvPr/>
        </p:nvCxnSpPr>
        <p:spPr>
          <a:xfrm flipV="1">
            <a:off x="7779036" y="5763491"/>
            <a:ext cx="744529" cy="711126"/>
          </a:xfrm>
          <a:prstGeom prst="line">
            <a:avLst/>
          </a:prstGeom>
          <a:ln w="31750">
            <a:solidFill>
              <a:srgbClr val="FA5949"/>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3D727EC-C7AE-9A4B-A063-5C1490EA6918}"/>
              </a:ext>
            </a:extLst>
          </p:cNvPr>
          <p:cNvSpPr/>
          <p:nvPr/>
        </p:nvSpPr>
        <p:spPr>
          <a:xfrm>
            <a:off x="579120" y="320040"/>
            <a:ext cx="1201463" cy="1440307"/>
          </a:xfrm>
          <a:prstGeom prst="rect">
            <a:avLst/>
          </a:prstGeom>
          <a:noFill/>
          <a:ln w="28575">
            <a:solidFill>
              <a:srgbClr val="FA59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7657F8F-E3C9-124F-A61F-0A37C8C0818E}"/>
              </a:ext>
            </a:extLst>
          </p:cNvPr>
          <p:cNvSpPr/>
          <p:nvPr/>
        </p:nvSpPr>
        <p:spPr>
          <a:xfrm>
            <a:off x="591863" y="1846436"/>
            <a:ext cx="1201463" cy="1440307"/>
          </a:xfrm>
          <a:prstGeom prst="rect">
            <a:avLst/>
          </a:prstGeom>
          <a:noFill/>
          <a:ln w="28575">
            <a:solidFill>
              <a:srgbClr val="FA59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0A1C4E5-74C6-2D4B-92DE-DFF4770E8355}"/>
              </a:ext>
            </a:extLst>
          </p:cNvPr>
          <p:cNvSpPr/>
          <p:nvPr/>
        </p:nvSpPr>
        <p:spPr>
          <a:xfrm>
            <a:off x="4472736" y="3429000"/>
            <a:ext cx="1201463" cy="1440307"/>
          </a:xfrm>
          <a:prstGeom prst="rect">
            <a:avLst/>
          </a:prstGeom>
          <a:noFill/>
          <a:ln w="28575">
            <a:solidFill>
              <a:srgbClr val="FA59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8782466A-07B5-5848-9E87-FC6D6CEA498B}"/>
              </a:ext>
            </a:extLst>
          </p:cNvPr>
          <p:cNvPicPr>
            <a:picLocks noChangeAspect="1"/>
          </p:cNvPicPr>
          <p:nvPr/>
        </p:nvPicPr>
        <p:blipFill>
          <a:blip r:embed="rId5"/>
          <a:stretch>
            <a:fillRect/>
          </a:stretch>
        </p:blipFill>
        <p:spPr>
          <a:xfrm>
            <a:off x="7764045" y="1297420"/>
            <a:ext cx="4312963" cy="2677371"/>
          </a:xfrm>
          <a:prstGeom prst="rect">
            <a:avLst/>
          </a:prstGeom>
        </p:spPr>
      </p:pic>
      <p:sp>
        <p:nvSpPr>
          <p:cNvPr id="12" name="Rectangle 11">
            <a:extLst>
              <a:ext uri="{FF2B5EF4-FFF2-40B4-BE49-F238E27FC236}">
                <a16:creationId xmlns:a16="http://schemas.microsoft.com/office/drawing/2014/main" id="{90B0E5F9-8604-1040-8E8C-7BC46643FEFE}"/>
              </a:ext>
            </a:extLst>
          </p:cNvPr>
          <p:cNvSpPr/>
          <p:nvPr/>
        </p:nvSpPr>
        <p:spPr>
          <a:xfrm rot="19205548">
            <a:off x="11293713" y="5481501"/>
            <a:ext cx="707416" cy="1513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16" name="TextBox 1">
            <a:extLst>
              <a:ext uri="{FF2B5EF4-FFF2-40B4-BE49-F238E27FC236}">
                <a16:creationId xmlns:a16="http://schemas.microsoft.com/office/drawing/2014/main" id="{82A00959-A63A-8449-B41E-29B5CA83AFC5}"/>
              </a:ext>
            </a:extLst>
          </p:cNvPr>
          <p:cNvSpPr txBox="1"/>
          <p:nvPr/>
        </p:nvSpPr>
        <p:spPr>
          <a:xfrm>
            <a:off x="11689205" y="5120382"/>
            <a:ext cx="248281" cy="238363"/>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a:t>0</a:t>
            </a:r>
          </a:p>
        </p:txBody>
      </p:sp>
      <p:sp>
        <p:nvSpPr>
          <p:cNvPr id="18" name="TextBox 1">
            <a:extLst>
              <a:ext uri="{FF2B5EF4-FFF2-40B4-BE49-F238E27FC236}">
                <a16:creationId xmlns:a16="http://schemas.microsoft.com/office/drawing/2014/main" id="{684F376F-5C07-994D-AE04-2B0BD13D5067}"/>
              </a:ext>
            </a:extLst>
          </p:cNvPr>
          <p:cNvSpPr txBox="1"/>
          <p:nvPr/>
        </p:nvSpPr>
        <p:spPr>
          <a:xfrm>
            <a:off x="11565376" y="5239563"/>
            <a:ext cx="248281" cy="238363"/>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dirty="0"/>
              <a:t>4</a:t>
            </a:r>
            <a:endParaRPr lang="en-US" sz="1100" dirty="0"/>
          </a:p>
        </p:txBody>
      </p:sp>
      <p:sp>
        <p:nvSpPr>
          <p:cNvPr id="19" name="TextBox 1">
            <a:extLst>
              <a:ext uri="{FF2B5EF4-FFF2-40B4-BE49-F238E27FC236}">
                <a16:creationId xmlns:a16="http://schemas.microsoft.com/office/drawing/2014/main" id="{E4838145-0FE1-1244-BC27-22D65DB4783C}"/>
              </a:ext>
            </a:extLst>
          </p:cNvPr>
          <p:cNvSpPr txBox="1"/>
          <p:nvPr/>
        </p:nvSpPr>
        <p:spPr>
          <a:xfrm>
            <a:off x="11324172" y="5495959"/>
            <a:ext cx="248281" cy="238363"/>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dirty="0"/>
              <a:t>1</a:t>
            </a:r>
          </a:p>
        </p:txBody>
      </p:sp>
      <p:sp>
        <p:nvSpPr>
          <p:cNvPr id="20" name="TextBox 1">
            <a:extLst>
              <a:ext uri="{FF2B5EF4-FFF2-40B4-BE49-F238E27FC236}">
                <a16:creationId xmlns:a16="http://schemas.microsoft.com/office/drawing/2014/main" id="{52AC9311-0148-0444-95E1-1FDF2C25F39E}"/>
              </a:ext>
            </a:extLst>
          </p:cNvPr>
          <p:cNvSpPr txBox="1"/>
          <p:nvPr/>
        </p:nvSpPr>
        <p:spPr>
          <a:xfrm>
            <a:off x="11400997" y="5412675"/>
            <a:ext cx="248281" cy="238363"/>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dirty="0"/>
              <a:t>2</a:t>
            </a:r>
            <a:endParaRPr lang="en-US" sz="1100" dirty="0"/>
          </a:p>
        </p:txBody>
      </p:sp>
      <p:sp>
        <p:nvSpPr>
          <p:cNvPr id="21" name="TextBox 1">
            <a:extLst>
              <a:ext uri="{FF2B5EF4-FFF2-40B4-BE49-F238E27FC236}">
                <a16:creationId xmlns:a16="http://schemas.microsoft.com/office/drawing/2014/main" id="{E4490DD8-355D-3F44-8A78-9A7625BBD31E}"/>
              </a:ext>
            </a:extLst>
          </p:cNvPr>
          <p:cNvSpPr txBox="1"/>
          <p:nvPr/>
        </p:nvSpPr>
        <p:spPr>
          <a:xfrm>
            <a:off x="11496136" y="5344131"/>
            <a:ext cx="248281" cy="238363"/>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a:t>3</a:t>
            </a:r>
          </a:p>
        </p:txBody>
      </p:sp>
      <p:sp>
        <p:nvSpPr>
          <p:cNvPr id="22" name="TextBox 21">
            <a:extLst>
              <a:ext uri="{FF2B5EF4-FFF2-40B4-BE49-F238E27FC236}">
                <a16:creationId xmlns:a16="http://schemas.microsoft.com/office/drawing/2014/main" id="{8A0ADB51-C89B-F84F-B3AD-B38B7C989FA9}"/>
              </a:ext>
            </a:extLst>
          </p:cNvPr>
          <p:cNvSpPr txBox="1"/>
          <p:nvPr/>
        </p:nvSpPr>
        <p:spPr>
          <a:xfrm>
            <a:off x="719910" y="612724"/>
            <a:ext cx="263951" cy="338554"/>
          </a:xfrm>
          <a:prstGeom prst="rect">
            <a:avLst/>
          </a:prstGeom>
          <a:noFill/>
        </p:spPr>
        <p:txBody>
          <a:bodyPr wrap="square" rtlCol="0">
            <a:spAutoFit/>
          </a:bodyPr>
          <a:lstStyle/>
          <a:p>
            <a:r>
              <a:rPr lang="en-US" sz="1600" dirty="0"/>
              <a:t>1</a:t>
            </a:r>
          </a:p>
        </p:txBody>
      </p:sp>
      <p:sp>
        <p:nvSpPr>
          <p:cNvPr id="23" name="TextBox 22">
            <a:extLst>
              <a:ext uri="{FF2B5EF4-FFF2-40B4-BE49-F238E27FC236}">
                <a16:creationId xmlns:a16="http://schemas.microsoft.com/office/drawing/2014/main" id="{E23FA468-D986-C541-8812-3700640207C6}"/>
              </a:ext>
            </a:extLst>
          </p:cNvPr>
          <p:cNvSpPr txBox="1"/>
          <p:nvPr/>
        </p:nvSpPr>
        <p:spPr>
          <a:xfrm>
            <a:off x="1181931" y="662781"/>
            <a:ext cx="263951" cy="338554"/>
          </a:xfrm>
          <a:prstGeom prst="rect">
            <a:avLst/>
          </a:prstGeom>
          <a:noFill/>
        </p:spPr>
        <p:txBody>
          <a:bodyPr wrap="square" rtlCol="0">
            <a:spAutoFit/>
          </a:bodyPr>
          <a:lstStyle/>
          <a:p>
            <a:r>
              <a:rPr lang="en-US" sz="1600" dirty="0"/>
              <a:t>2</a:t>
            </a:r>
          </a:p>
        </p:txBody>
      </p:sp>
      <p:sp>
        <p:nvSpPr>
          <p:cNvPr id="24" name="TextBox 23">
            <a:extLst>
              <a:ext uri="{FF2B5EF4-FFF2-40B4-BE49-F238E27FC236}">
                <a16:creationId xmlns:a16="http://schemas.microsoft.com/office/drawing/2014/main" id="{C71AD96B-BC61-224D-B2E6-7E7C5CE81A24}"/>
              </a:ext>
            </a:extLst>
          </p:cNvPr>
          <p:cNvSpPr txBox="1"/>
          <p:nvPr/>
        </p:nvSpPr>
        <p:spPr>
          <a:xfrm>
            <a:off x="1422601" y="932764"/>
            <a:ext cx="263951" cy="338554"/>
          </a:xfrm>
          <a:prstGeom prst="rect">
            <a:avLst/>
          </a:prstGeom>
          <a:noFill/>
        </p:spPr>
        <p:txBody>
          <a:bodyPr wrap="square" rtlCol="0">
            <a:spAutoFit/>
          </a:bodyPr>
          <a:lstStyle/>
          <a:p>
            <a:r>
              <a:rPr lang="en-US" sz="1600" dirty="0"/>
              <a:t>3</a:t>
            </a:r>
          </a:p>
        </p:txBody>
      </p:sp>
      <p:sp>
        <p:nvSpPr>
          <p:cNvPr id="25" name="TextBox 24">
            <a:extLst>
              <a:ext uri="{FF2B5EF4-FFF2-40B4-BE49-F238E27FC236}">
                <a16:creationId xmlns:a16="http://schemas.microsoft.com/office/drawing/2014/main" id="{CCD0E204-1F6E-F947-AC50-013232573BD1}"/>
              </a:ext>
            </a:extLst>
          </p:cNvPr>
          <p:cNvSpPr txBox="1"/>
          <p:nvPr/>
        </p:nvSpPr>
        <p:spPr>
          <a:xfrm>
            <a:off x="1475444" y="1321312"/>
            <a:ext cx="263951" cy="338554"/>
          </a:xfrm>
          <a:prstGeom prst="rect">
            <a:avLst/>
          </a:prstGeom>
          <a:noFill/>
        </p:spPr>
        <p:txBody>
          <a:bodyPr wrap="square" rtlCol="0">
            <a:spAutoFit/>
          </a:bodyPr>
          <a:lstStyle/>
          <a:p>
            <a:r>
              <a:rPr lang="en-US" sz="1600" dirty="0"/>
              <a:t>4</a:t>
            </a:r>
          </a:p>
        </p:txBody>
      </p:sp>
      <p:sp>
        <p:nvSpPr>
          <p:cNvPr id="26" name="TextBox 25">
            <a:extLst>
              <a:ext uri="{FF2B5EF4-FFF2-40B4-BE49-F238E27FC236}">
                <a16:creationId xmlns:a16="http://schemas.microsoft.com/office/drawing/2014/main" id="{7A312A48-2D02-6744-A5FF-8841B0AF37C0}"/>
              </a:ext>
            </a:extLst>
          </p:cNvPr>
          <p:cNvSpPr txBox="1"/>
          <p:nvPr/>
        </p:nvSpPr>
        <p:spPr>
          <a:xfrm>
            <a:off x="377949" y="1464838"/>
            <a:ext cx="263951" cy="338554"/>
          </a:xfrm>
          <a:prstGeom prst="rect">
            <a:avLst/>
          </a:prstGeom>
          <a:noFill/>
        </p:spPr>
        <p:txBody>
          <a:bodyPr wrap="square" rtlCol="0">
            <a:spAutoFit/>
          </a:bodyPr>
          <a:lstStyle/>
          <a:p>
            <a:r>
              <a:rPr lang="en-US" sz="1600" dirty="0"/>
              <a:t>0</a:t>
            </a:r>
          </a:p>
        </p:txBody>
      </p:sp>
    </p:spTree>
    <p:extLst>
      <p:ext uri="{BB962C8B-B14F-4D97-AF65-F5344CB8AC3E}">
        <p14:creationId xmlns:p14="http://schemas.microsoft.com/office/powerpoint/2010/main" val="22189802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E7C49-163B-A445-968B-7BFB821E07EA}"/>
              </a:ext>
            </a:extLst>
          </p:cNvPr>
          <p:cNvSpPr>
            <a:spLocks noGrp="1"/>
          </p:cNvSpPr>
          <p:nvPr>
            <p:ph type="title"/>
          </p:nvPr>
        </p:nvSpPr>
        <p:spPr>
          <a:xfrm>
            <a:off x="777240" y="118348"/>
            <a:ext cx="10515600" cy="1325563"/>
          </a:xfrm>
        </p:spPr>
        <p:txBody>
          <a:bodyPr/>
          <a:lstStyle/>
          <a:p>
            <a:pPr algn="ctr"/>
            <a:r>
              <a:rPr lang="en-US" dirty="0"/>
              <a:t>KEGG (Mouse 2019) Pathway Enrichment </a:t>
            </a:r>
            <a:br>
              <a:rPr lang="en-US" dirty="0"/>
            </a:br>
            <a:r>
              <a:rPr lang="en-US" dirty="0"/>
              <a:t>for Gene Groups Shared Across Tissues</a:t>
            </a:r>
          </a:p>
        </p:txBody>
      </p:sp>
      <p:pic>
        <p:nvPicPr>
          <p:cNvPr id="4" name="Picture 3" descr="A screenshot of a cell phone&#10;&#10;Description automatically generated">
            <a:extLst>
              <a:ext uri="{FF2B5EF4-FFF2-40B4-BE49-F238E27FC236}">
                <a16:creationId xmlns:a16="http://schemas.microsoft.com/office/drawing/2014/main" id="{0A877A0B-E4AF-584B-AEE2-FD014AA4F06D}"/>
              </a:ext>
            </a:extLst>
          </p:cNvPr>
          <p:cNvPicPr>
            <a:picLocks noChangeAspect="1"/>
          </p:cNvPicPr>
          <p:nvPr/>
        </p:nvPicPr>
        <p:blipFill>
          <a:blip r:embed="rId3"/>
          <a:stretch>
            <a:fillRect/>
          </a:stretch>
        </p:blipFill>
        <p:spPr>
          <a:xfrm>
            <a:off x="838200" y="1311803"/>
            <a:ext cx="9393382" cy="5160313"/>
          </a:xfrm>
          <a:prstGeom prst="rect">
            <a:avLst/>
          </a:prstGeom>
        </p:spPr>
      </p:pic>
      <p:sp>
        <p:nvSpPr>
          <p:cNvPr id="15" name="TextBox 14">
            <a:extLst>
              <a:ext uri="{FF2B5EF4-FFF2-40B4-BE49-F238E27FC236}">
                <a16:creationId xmlns:a16="http://schemas.microsoft.com/office/drawing/2014/main" id="{F8602622-3834-2E4E-9A06-F8C051E56A9F}"/>
              </a:ext>
            </a:extLst>
          </p:cNvPr>
          <p:cNvSpPr txBox="1"/>
          <p:nvPr/>
        </p:nvSpPr>
        <p:spPr>
          <a:xfrm>
            <a:off x="289560" y="6370320"/>
            <a:ext cx="11490960" cy="369332"/>
          </a:xfrm>
          <a:prstGeom prst="rect">
            <a:avLst/>
          </a:prstGeom>
          <a:noFill/>
        </p:spPr>
        <p:txBody>
          <a:bodyPr wrap="square" rtlCol="0">
            <a:spAutoFit/>
          </a:bodyPr>
          <a:lstStyle/>
          <a:p>
            <a:r>
              <a:rPr lang="en-US" dirty="0"/>
              <a:t>*Gene Sets: The the unions of clustered genes that appear in 1 or more tissue</a:t>
            </a:r>
          </a:p>
        </p:txBody>
      </p:sp>
    </p:spTree>
    <p:extLst>
      <p:ext uri="{BB962C8B-B14F-4D97-AF65-F5344CB8AC3E}">
        <p14:creationId xmlns:p14="http://schemas.microsoft.com/office/powerpoint/2010/main" val="2285570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BC1F7-D768-FF48-B861-38A323B9A42D}"/>
              </a:ext>
            </a:extLst>
          </p:cNvPr>
          <p:cNvSpPr>
            <a:spLocks noGrp="1"/>
          </p:cNvSpPr>
          <p:nvPr>
            <p:ph type="title"/>
          </p:nvPr>
        </p:nvSpPr>
        <p:spPr/>
        <p:txBody>
          <a:bodyPr>
            <a:normAutofit/>
          </a:bodyPr>
          <a:lstStyle/>
          <a:p>
            <a:pPr algn="ctr"/>
            <a:r>
              <a:rPr lang="en-US" dirty="0"/>
              <a:t>Frequency of Annotation by Gene Group </a:t>
            </a:r>
            <a:br>
              <a:rPr lang="en-US" dirty="0"/>
            </a:br>
            <a:r>
              <a:rPr lang="en-US" dirty="0"/>
              <a:t>(KEGG Circadian Rhythm Genes, Mouse 2019)</a:t>
            </a:r>
          </a:p>
        </p:txBody>
      </p:sp>
      <p:graphicFrame>
        <p:nvGraphicFramePr>
          <p:cNvPr id="7" name="Chart 6">
            <a:extLst>
              <a:ext uri="{FF2B5EF4-FFF2-40B4-BE49-F238E27FC236}">
                <a16:creationId xmlns:a16="http://schemas.microsoft.com/office/drawing/2014/main" id="{FA52A96E-91AF-3949-9C81-C1FCA6D96782}"/>
              </a:ext>
            </a:extLst>
          </p:cNvPr>
          <p:cNvGraphicFramePr>
            <a:graphicFrameLocks/>
          </p:cNvGraphicFramePr>
          <p:nvPr>
            <p:extLst>
              <p:ext uri="{D42A27DB-BD31-4B8C-83A1-F6EECF244321}">
                <p14:modId xmlns:p14="http://schemas.microsoft.com/office/powerpoint/2010/main" val="2609589575"/>
              </p:ext>
            </p:extLst>
          </p:nvPr>
        </p:nvGraphicFramePr>
        <p:xfrm>
          <a:off x="6639502" y="2287154"/>
          <a:ext cx="4870450" cy="3213100"/>
        </p:xfrm>
        <a:graphic>
          <a:graphicData uri="http://schemas.openxmlformats.org/drawingml/2006/chart">
            <c:chart xmlns:c="http://schemas.openxmlformats.org/drawingml/2006/chart" xmlns:r="http://schemas.openxmlformats.org/officeDocument/2006/relationships" r:id="rId3"/>
          </a:graphicData>
        </a:graphic>
      </p:graphicFrame>
      <p:pic>
        <p:nvPicPr>
          <p:cNvPr id="3" name="Picture 2">
            <a:extLst>
              <a:ext uri="{FF2B5EF4-FFF2-40B4-BE49-F238E27FC236}">
                <a16:creationId xmlns:a16="http://schemas.microsoft.com/office/drawing/2014/main" id="{3309E50B-3463-2D4D-8EA2-44799C111873}"/>
              </a:ext>
            </a:extLst>
          </p:cNvPr>
          <p:cNvPicPr>
            <a:picLocks noChangeAspect="1"/>
          </p:cNvPicPr>
          <p:nvPr/>
        </p:nvPicPr>
        <p:blipFill>
          <a:blip r:embed="rId4"/>
          <a:stretch>
            <a:fillRect/>
          </a:stretch>
        </p:blipFill>
        <p:spPr>
          <a:xfrm>
            <a:off x="461780" y="2096853"/>
            <a:ext cx="5842000" cy="3263900"/>
          </a:xfrm>
          <a:prstGeom prst="rect">
            <a:avLst/>
          </a:prstGeom>
        </p:spPr>
      </p:pic>
    </p:spTree>
    <p:extLst>
      <p:ext uri="{BB962C8B-B14F-4D97-AF65-F5344CB8AC3E}">
        <p14:creationId xmlns:p14="http://schemas.microsoft.com/office/powerpoint/2010/main" val="2044992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D9D983-B37F-254C-8A99-9FDEE508D917}"/>
              </a:ext>
            </a:extLst>
          </p:cNvPr>
          <p:cNvSpPr/>
          <p:nvPr/>
        </p:nvSpPr>
        <p:spPr>
          <a:xfrm>
            <a:off x="0" y="4650328"/>
            <a:ext cx="2280186" cy="458190"/>
          </a:xfrm>
          <a:prstGeom prst="rect">
            <a:avLst/>
          </a:prstGeom>
          <a:solidFill>
            <a:srgbClr val="FDF9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2A12CA-A691-144A-AE8B-ECE1EF981312}"/>
              </a:ext>
            </a:extLst>
          </p:cNvPr>
          <p:cNvSpPr>
            <a:spLocks noGrp="1"/>
          </p:cNvSpPr>
          <p:nvPr>
            <p:ph type="title"/>
          </p:nvPr>
        </p:nvSpPr>
        <p:spPr>
          <a:xfrm>
            <a:off x="695462" y="0"/>
            <a:ext cx="10515600" cy="1325563"/>
          </a:xfrm>
        </p:spPr>
        <p:txBody>
          <a:bodyPr/>
          <a:lstStyle/>
          <a:p>
            <a:pPr algn="ctr"/>
            <a:r>
              <a:rPr lang="en-US" dirty="0"/>
              <a:t>Experimental Design</a:t>
            </a:r>
          </a:p>
        </p:txBody>
      </p:sp>
      <p:sp>
        <p:nvSpPr>
          <p:cNvPr id="152" name="TextBox 151">
            <a:extLst>
              <a:ext uri="{FF2B5EF4-FFF2-40B4-BE49-F238E27FC236}">
                <a16:creationId xmlns:a16="http://schemas.microsoft.com/office/drawing/2014/main" id="{236A4496-4BFB-B545-866F-E96D00B27326}"/>
              </a:ext>
            </a:extLst>
          </p:cNvPr>
          <p:cNvSpPr txBox="1"/>
          <p:nvPr/>
        </p:nvSpPr>
        <p:spPr>
          <a:xfrm>
            <a:off x="6084689" y="6569879"/>
            <a:ext cx="6731710" cy="276999"/>
          </a:xfrm>
          <a:prstGeom prst="rect">
            <a:avLst/>
          </a:prstGeom>
          <a:noFill/>
        </p:spPr>
        <p:txBody>
          <a:bodyPr wrap="square" rtlCol="0">
            <a:spAutoFit/>
          </a:bodyPr>
          <a:lstStyle/>
          <a:p>
            <a:pPr algn="ctr"/>
            <a:r>
              <a:rPr lang="en-US" sz="1200" dirty="0"/>
              <a:t>Slide Design inspired by </a:t>
            </a:r>
            <a:r>
              <a:rPr lang="en-US" sz="1200" dirty="0" err="1"/>
              <a:t>MoTrPAC</a:t>
            </a:r>
            <a:r>
              <a:rPr lang="en-US" sz="1200" dirty="0"/>
              <a:t> PASS1A Animal Procedure &amp; Nicole Gay (Stanford)</a:t>
            </a:r>
          </a:p>
        </p:txBody>
      </p:sp>
      <p:sp>
        <p:nvSpPr>
          <p:cNvPr id="153" name="TextBox 152">
            <a:extLst>
              <a:ext uri="{FF2B5EF4-FFF2-40B4-BE49-F238E27FC236}">
                <a16:creationId xmlns:a16="http://schemas.microsoft.com/office/drawing/2014/main" id="{718F9274-1BC5-FE47-9DA9-C47D08A0089A}"/>
              </a:ext>
            </a:extLst>
          </p:cNvPr>
          <p:cNvSpPr txBox="1"/>
          <p:nvPr/>
        </p:nvSpPr>
        <p:spPr>
          <a:xfrm>
            <a:off x="-141987" y="3842949"/>
            <a:ext cx="3025531" cy="369332"/>
          </a:xfrm>
          <a:prstGeom prst="rect">
            <a:avLst/>
          </a:prstGeom>
          <a:noFill/>
        </p:spPr>
        <p:txBody>
          <a:bodyPr wrap="square" rtlCol="0">
            <a:spAutoFit/>
          </a:bodyPr>
          <a:lstStyle/>
          <a:p>
            <a:pPr algn="ctr"/>
            <a:r>
              <a:rPr lang="en-US" dirty="0"/>
              <a:t>Acute Exercise Cohorts</a:t>
            </a:r>
          </a:p>
        </p:txBody>
      </p:sp>
      <p:sp>
        <p:nvSpPr>
          <p:cNvPr id="154" name="TextBox 153">
            <a:extLst>
              <a:ext uri="{FF2B5EF4-FFF2-40B4-BE49-F238E27FC236}">
                <a16:creationId xmlns:a16="http://schemas.microsoft.com/office/drawing/2014/main" id="{0580FD25-51F3-5F45-A8DD-E964D416072F}"/>
              </a:ext>
            </a:extLst>
          </p:cNvPr>
          <p:cNvSpPr txBox="1"/>
          <p:nvPr/>
        </p:nvSpPr>
        <p:spPr>
          <a:xfrm>
            <a:off x="-196418" y="6388468"/>
            <a:ext cx="3025531" cy="369332"/>
          </a:xfrm>
          <a:prstGeom prst="rect">
            <a:avLst/>
          </a:prstGeom>
          <a:noFill/>
        </p:spPr>
        <p:txBody>
          <a:bodyPr wrap="square" rtlCol="0">
            <a:spAutoFit/>
          </a:bodyPr>
          <a:lstStyle/>
          <a:p>
            <a:pPr algn="ctr"/>
            <a:r>
              <a:rPr lang="en-US" dirty="0"/>
              <a:t>Sedentary Cohorts</a:t>
            </a:r>
          </a:p>
        </p:txBody>
      </p:sp>
      <p:sp>
        <p:nvSpPr>
          <p:cNvPr id="167" name="TextBox 166">
            <a:extLst>
              <a:ext uri="{FF2B5EF4-FFF2-40B4-BE49-F238E27FC236}">
                <a16:creationId xmlns:a16="http://schemas.microsoft.com/office/drawing/2014/main" id="{C5D7C85F-A23D-6741-9310-9819011CBD15}"/>
              </a:ext>
            </a:extLst>
          </p:cNvPr>
          <p:cNvSpPr txBox="1"/>
          <p:nvPr/>
        </p:nvSpPr>
        <p:spPr>
          <a:xfrm>
            <a:off x="-179582" y="4643412"/>
            <a:ext cx="2749314" cy="492443"/>
          </a:xfrm>
          <a:prstGeom prst="rect">
            <a:avLst/>
          </a:prstGeom>
          <a:noFill/>
        </p:spPr>
        <p:txBody>
          <a:bodyPr wrap="square" rtlCol="0">
            <a:spAutoFit/>
          </a:bodyPr>
          <a:lstStyle/>
          <a:p>
            <a:pPr algn="ctr"/>
            <a:r>
              <a:rPr lang="en-US" sz="1400" dirty="0"/>
              <a:t>Acute Bout: </a:t>
            </a:r>
            <a:r>
              <a:rPr lang="en-US" sz="1200" dirty="0"/>
              <a:t>running at 18m/min,</a:t>
            </a:r>
          </a:p>
          <a:p>
            <a:pPr algn="ctr"/>
            <a:r>
              <a:rPr lang="en-US" sz="1200" dirty="0"/>
              <a:t>5 degrees grade for 30 min.</a:t>
            </a:r>
          </a:p>
        </p:txBody>
      </p:sp>
      <p:sp>
        <p:nvSpPr>
          <p:cNvPr id="35" name="TextBox 34">
            <a:extLst>
              <a:ext uri="{FF2B5EF4-FFF2-40B4-BE49-F238E27FC236}">
                <a16:creationId xmlns:a16="http://schemas.microsoft.com/office/drawing/2014/main" id="{CCA55571-406B-6E42-A52F-0ED861E9C380}"/>
              </a:ext>
            </a:extLst>
          </p:cNvPr>
          <p:cNvSpPr txBox="1"/>
          <p:nvPr/>
        </p:nvSpPr>
        <p:spPr>
          <a:xfrm>
            <a:off x="4953299" y="1088457"/>
            <a:ext cx="3758610" cy="3600986"/>
          </a:xfrm>
          <a:prstGeom prst="rect">
            <a:avLst/>
          </a:prstGeom>
          <a:noFill/>
        </p:spPr>
        <p:txBody>
          <a:bodyPr wrap="square" rtlCol="0">
            <a:spAutoFit/>
          </a:bodyPr>
          <a:lstStyle/>
          <a:p>
            <a:r>
              <a:rPr lang="en-US" sz="2400" b="1" u="sng" dirty="0"/>
              <a:t>78 Rats</a:t>
            </a:r>
          </a:p>
          <a:p>
            <a:r>
              <a:rPr lang="en-US" sz="2400" dirty="0"/>
              <a:t>Multi-tissue:</a:t>
            </a:r>
          </a:p>
          <a:p>
            <a:pPr marL="342900" indent="-342900">
              <a:buFont typeface="Arial" panose="020B0604020202020204" pitchFamily="34" charset="0"/>
              <a:buChar char="•"/>
            </a:pPr>
            <a:r>
              <a:rPr lang="en-US" sz="2400" b="1" u="sng" dirty="0"/>
              <a:t>15 Tissues</a:t>
            </a:r>
          </a:p>
          <a:p>
            <a:r>
              <a:rPr lang="en-US" sz="2400" dirty="0"/>
              <a:t>Multi-</a:t>
            </a:r>
            <a:r>
              <a:rPr lang="en-US" sz="2400" dirty="0" err="1"/>
              <a:t>omic</a:t>
            </a:r>
            <a:r>
              <a:rPr lang="en-US" sz="2400" dirty="0"/>
              <a:t>:</a:t>
            </a:r>
          </a:p>
          <a:p>
            <a:pPr marL="342900" indent="-342900">
              <a:buFont typeface="Arial" panose="020B0604020202020204" pitchFamily="34" charset="0"/>
              <a:buChar char="•"/>
            </a:pPr>
            <a:r>
              <a:rPr lang="en-US" sz="2400" b="1" u="sng" dirty="0" err="1"/>
              <a:t>RNASeq</a:t>
            </a:r>
            <a:endParaRPr lang="en-US" sz="2400" b="1" u="sng" dirty="0"/>
          </a:p>
          <a:p>
            <a:pPr marL="342900" indent="-342900">
              <a:buFont typeface="Arial" panose="020B0604020202020204" pitchFamily="34" charset="0"/>
              <a:buChar char="•"/>
            </a:pPr>
            <a:r>
              <a:rPr lang="en-US" sz="2400" dirty="0"/>
              <a:t>Proteomics</a:t>
            </a:r>
          </a:p>
          <a:p>
            <a:pPr marL="342900" indent="-342900">
              <a:buFont typeface="Arial" panose="020B0604020202020204" pitchFamily="34" charset="0"/>
              <a:buChar char="•"/>
            </a:pPr>
            <a:r>
              <a:rPr lang="en-US" sz="2400" dirty="0"/>
              <a:t>Metabolomics</a:t>
            </a:r>
          </a:p>
          <a:p>
            <a:pPr marL="342900" indent="-342900">
              <a:buFont typeface="Arial" panose="020B0604020202020204" pitchFamily="34" charset="0"/>
              <a:buChar char="•"/>
            </a:pPr>
            <a:r>
              <a:rPr lang="en-US" sz="2400" dirty="0"/>
              <a:t>RRBS</a:t>
            </a:r>
          </a:p>
          <a:p>
            <a:pPr algn="ctr"/>
            <a:endParaRPr lang="en-US" dirty="0"/>
          </a:p>
          <a:p>
            <a:pPr algn="ctr"/>
            <a:endParaRPr lang="en-US" dirty="0"/>
          </a:p>
        </p:txBody>
      </p:sp>
      <p:grpSp>
        <p:nvGrpSpPr>
          <p:cNvPr id="41" name="Group 40">
            <a:extLst>
              <a:ext uri="{FF2B5EF4-FFF2-40B4-BE49-F238E27FC236}">
                <a16:creationId xmlns:a16="http://schemas.microsoft.com/office/drawing/2014/main" id="{310FB19D-570B-A34E-9255-25028B816812}"/>
              </a:ext>
            </a:extLst>
          </p:cNvPr>
          <p:cNvGrpSpPr/>
          <p:nvPr/>
        </p:nvGrpSpPr>
        <p:grpSpPr>
          <a:xfrm>
            <a:off x="690777" y="4104794"/>
            <a:ext cx="11143747" cy="2292859"/>
            <a:chOff x="690777" y="4104794"/>
            <a:chExt cx="11143747" cy="2292859"/>
          </a:xfrm>
        </p:grpSpPr>
        <p:pic>
          <p:nvPicPr>
            <p:cNvPr id="148" name="Picture 147">
              <a:extLst>
                <a:ext uri="{FF2B5EF4-FFF2-40B4-BE49-F238E27FC236}">
                  <a16:creationId xmlns:a16="http://schemas.microsoft.com/office/drawing/2014/main" id="{3B0D16B1-5A2A-0245-9155-43C9E0474FAF}"/>
                </a:ext>
              </a:extLst>
            </p:cNvPr>
            <p:cNvPicPr>
              <a:picLocks noChangeAspect="1"/>
            </p:cNvPicPr>
            <p:nvPr/>
          </p:nvPicPr>
          <p:blipFill>
            <a:blip r:embed="rId2"/>
            <a:stretch>
              <a:fillRect/>
            </a:stretch>
          </p:blipFill>
          <p:spPr>
            <a:xfrm>
              <a:off x="918809" y="4104794"/>
              <a:ext cx="745218" cy="606402"/>
            </a:xfrm>
            <a:prstGeom prst="rect">
              <a:avLst/>
            </a:prstGeom>
          </p:spPr>
        </p:pic>
        <p:sp>
          <p:nvSpPr>
            <p:cNvPr id="4" name="Rectangle 3">
              <a:extLst>
                <a:ext uri="{FF2B5EF4-FFF2-40B4-BE49-F238E27FC236}">
                  <a16:creationId xmlns:a16="http://schemas.microsoft.com/office/drawing/2014/main" id="{6BC9814A-86BC-9447-92DE-7645EC01626B}"/>
                </a:ext>
              </a:extLst>
            </p:cNvPr>
            <p:cNvSpPr/>
            <p:nvPr/>
          </p:nvSpPr>
          <p:spPr>
            <a:xfrm>
              <a:off x="2013527" y="5299165"/>
              <a:ext cx="2093976" cy="822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6F80996-686D-1241-940B-08AA5CE2EB56}"/>
                </a:ext>
              </a:extLst>
            </p:cNvPr>
            <p:cNvSpPr/>
            <p:nvPr/>
          </p:nvSpPr>
          <p:spPr>
            <a:xfrm>
              <a:off x="4649006" y="5299165"/>
              <a:ext cx="84221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4D08FEA-E4EA-4545-BDDA-666BA544EFB0}"/>
                </a:ext>
              </a:extLst>
            </p:cNvPr>
            <p:cNvSpPr/>
            <p:nvPr/>
          </p:nvSpPr>
          <p:spPr>
            <a:xfrm>
              <a:off x="8756316" y="5287286"/>
              <a:ext cx="84221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B540D8B-490D-1D4D-A159-4E1205224E37}"/>
                </a:ext>
              </a:extLst>
            </p:cNvPr>
            <p:cNvSpPr/>
            <p:nvPr/>
          </p:nvSpPr>
          <p:spPr>
            <a:xfrm>
              <a:off x="6024801" y="5300958"/>
              <a:ext cx="84221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EDC6B72-1387-FA41-AA00-78675BAD07DE}"/>
                </a:ext>
              </a:extLst>
            </p:cNvPr>
            <p:cNvSpPr/>
            <p:nvPr/>
          </p:nvSpPr>
          <p:spPr>
            <a:xfrm>
              <a:off x="7411923" y="5300958"/>
              <a:ext cx="84221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E216C25D-F90A-8D49-9DCC-9342E1530D4B}"/>
                </a:ext>
              </a:extLst>
            </p:cNvPr>
            <p:cNvGrpSpPr/>
            <p:nvPr/>
          </p:nvGrpSpPr>
          <p:grpSpPr>
            <a:xfrm>
              <a:off x="4046915" y="5109364"/>
              <a:ext cx="652353" cy="457200"/>
              <a:chOff x="4901939" y="2888679"/>
              <a:chExt cx="652353" cy="457200"/>
            </a:xfrm>
          </p:grpSpPr>
          <p:sp>
            <p:nvSpPr>
              <p:cNvPr id="9" name="Rectangle 8">
                <a:extLst>
                  <a:ext uri="{FF2B5EF4-FFF2-40B4-BE49-F238E27FC236}">
                    <a16:creationId xmlns:a16="http://schemas.microsoft.com/office/drawing/2014/main" id="{43EB7AF5-F4EC-AB45-8577-1E53BBB779B8}"/>
                  </a:ext>
                </a:extLst>
              </p:cNvPr>
              <p:cNvSpPr/>
              <p:nvPr/>
            </p:nvSpPr>
            <p:spPr>
              <a:xfrm rot="2664936">
                <a:off x="4901939" y="3150218"/>
                <a:ext cx="27432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48C849C-564D-8D4A-9248-D5C33770AF2D}"/>
                  </a:ext>
                </a:extLst>
              </p:cNvPr>
              <p:cNvSpPr/>
              <p:nvPr/>
            </p:nvSpPr>
            <p:spPr>
              <a:xfrm rot="18170153">
                <a:off x="4994112" y="3073965"/>
                <a:ext cx="45720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A658021-FEF5-534B-8200-4B956E2C9C72}"/>
                  </a:ext>
                </a:extLst>
              </p:cNvPr>
              <p:cNvSpPr/>
              <p:nvPr/>
            </p:nvSpPr>
            <p:spPr>
              <a:xfrm rot="2490030">
                <a:off x="5279972" y="2981987"/>
                <a:ext cx="27432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C298D396-9B2A-1E42-88BC-EF2B00C8DF27}"/>
                </a:ext>
              </a:extLst>
            </p:cNvPr>
            <p:cNvGrpSpPr/>
            <p:nvPr/>
          </p:nvGrpSpPr>
          <p:grpSpPr>
            <a:xfrm>
              <a:off x="5438069" y="5114946"/>
              <a:ext cx="652353" cy="457200"/>
              <a:chOff x="4901939" y="2888679"/>
              <a:chExt cx="652353" cy="457200"/>
            </a:xfrm>
          </p:grpSpPr>
          <p:sp>
            <p:nvSpPr>
              <p:cNvPr id="15" name="Rectangle 14">
                <a:extLst>
                  <a:ext uri="{FF2B5EF4-FFF2-40B4-BE49-F238E27FC236}">
                    <a16:creationId xmlns:a16="http://schemas.microsoft.com/office/drawing/2014/main" id="{646E6ED9-2549-8345-891A-FEFBB31EB1AD}"/>
                  </a:ext>
                </a:extLst>
              </p:cNvPr>
              <p:cNvSpPr/>
              <p:nvPr/>
            </p:nvSpPr>
            <p:spPr>
              <a:xfrm rot="2664936">
                <a:off x="4901939" y="3150218"/>
                <a:ext cx="27432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F3F371B-9D45-2F4E-AC65-319C69E223A2}"/>
                  </a:ext>
                </a:extLst>
              </p:cNvPr>
              <p:cNvSpPr/>
              <p:nvPr/>
            </p:nvSpPr>
            <p:spPr>
              <a:xfrm rot="18170153">
                <a:off x="4994112" y="3073965"/>
                <a:ext cx="45720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C64434C-FCEB-564F-AC0F-496FDC029699}"/>
                  </a:ext>
                </a:extLst>
              </p:cNvPr>
              <p:cNvSpPr/>
              <p:nvPr/>
            </p:nvSpPr>
            <p:spPr>
              <a:xfrm rot="2490030">
                <a:off x="5279972" y="2981987"/>
                <a:ext cx="27432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7843EC2E-CA93-234B-BE79-8A56C2DD5445}"/>
                </a:ext>
              </a:extLst>
            </p:cNvPr>
            <p:cNvGrpSpPr/>
            <p:nvPr/>
          </p:nvGrpSpPr>
          <p:grpSpPr>
            <a:xfrm>
              <a:off x="6812480" y="5122401"/>
              <a:ext cx="652353" cy="457200"/>
              <a:chOff x="4901939" y="2888679"/>
              <a:chExt cx="652353" cy="457200"/>
            </a:xfrm>
          </p:grpSpPr>
          <p:sp>
            <p:nvSpPr>
              <p:cNvPr id="19" name="Rectangle 18">
                <a:extLst>
                  <a:ext uri="{FF2B5EF4-FFF2-40B4-BE49-F238E27FC236}">
                    <a16:creationId xmlns:a16="http://schemas.microsoft.com/office/drawing/2014/main" id="{47E34FDF-E12F-2B42-957F-A080E9050544}"/>
                  </a:ext>
                </a:extLst>
              </p:cNvPr>
              <p:cNvSpPr/>
              <p:nvPr/>
            </p:nvSpPr>
            <p:spPr>
              <a:xfrm rot="2664936">
                <a:off x="4901939" y="3150218"/>
                <a:ext cx="27432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53DE245-ED50-3F41-B91A-53DD395DEA94}"/>
                  </a:ext>
                </a:extLst>
              </p:cNvPr>
              <p:cNvSpPr/>
              <p:nvPr/>
            </p:nvSpPr>
            <p:spPr>
              <a:xfrm rot="18170153">
                <a:off x="4994112" y="3073965"/>
                <a:ext cx="45720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139CA9F-7A6F-EA40-9A80-A38ACB788A6E}"/>
                  </a:ext>
                </a:extLst>
              </p:cNvPr>
              <p:cNvSpPr/>
              <p:nvPr/>
            </p:nvSpPr>
            <p:spPr>
              <a:xfrm rot="2490030">
                <a:off x="5279972" y="2981987"/>
                <a:ext cx="27432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36B753FC-BD84-1844-81E9-D4ACA9507D75}"/>
                </a:ext>
              </a:extLst>
            </p:cNvPr>
            <p:cNvGrpSpPr/>
            <p:nvPr/>
          </p:nvGrpSpPr>
          <p:grpSpPr>
            <a:xfrm>
              <a:off x="8180422" y="5109364"/>
              <a:ext cx="652353" cy="457200"/>
              <a:chOff x="4901939" y="2888679"/>
              <a:chExt cx="652353" cy="457200"/>
            </a:xfrm>
          </p:grpSpPr>
          <p:sp>
            <p:nvSpPr>
              <p:cNvPr id="23" name="Rectangle 22">
                <a:extLst>
                  <a:ext uri="{FF2B5EF4-FFF2-40B4-BE49-F238E27FC236}">
                    <a16:creationId xmlns:a16="http://schemas.microsoft.com/office/drawing/2014/main" id="{9F9DD15B-0FFD-5F45-97A0-88559A61AAAC}"/>
                  </a:ext>
                </a:extLst>
              </p:cNvPr>
              <p:cNvSpPr/>
              <p:nvPr/>
            </p:nvSpPr>
            <p:spPr>
              <a:xfrm rot="2664936">
                <a:off x="4901939" y="3150218"/>
                <a:ext cx="27432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6385F43-2BB9-A944-A975-8738AD1F315A}"/>
                  </a:ext>
                </a:extLst>
              </p:cNvPr>
              <p:cNvSpPr/>
              <p:nvPr/>
            </p:nvSpPr>
            <p:spPr>
              <a:xfrm rot="18170153">
                <a:off x="4994112" y="3073965"/>
                <a:ext cx="45720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32353B4-3F76-824D-BE74-193408D1C7C4}"/>
                  </a:ext>
                </a:extLst>
              </p:cNvPr>
              <p:cNvSpPr/>
              <p:nvPr/>
            </p:nvSpPr>
            <p:spPr>
              <a:xfrm rot="2490030">
                <a:off x="5279972" y="2981987"/>
                <a:ext cx="27432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292861DC-6011-2F41-904E-7CF4C6101F82}"/>
                </a:ext>
              </a:extLst>
            </p:cNvPr>
            <p:cNvSpPr/>
            <p:nvPr/>
          </p:nvSpPr>
          <p:spPr>
            <a:xfrm>
              <a:off x="2005689" y="5133345"/>
              <a:ext cx="45719" cy="44416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5538A4D-D84A-4641-A6D3-4FAE4DFCDE7D}"/>
                </a:ext>
              </a:extLst>
            </p:cNvPr>
            <p:cNvSpPr/>
            <p:nvPr/>
          </p:nvSpPr>
          <p:spPr>
            <a:xfrm>
              <a:off x="2516653" y="5133345"/>
              <a:ext cx="45719" cy="44416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EDD73B8-12E4-FA48-92E1-283C1CAA4396}"/>
                </a:ext>
              </a:extLst>
            </p:cNvPr>
            <p:cNvSpPr/>
            <p:nvPr/>
          </p:nvSpPr>
          <p:spPr>
            <a:xfrm>
              <a:off x="3105113" y="5133345"/>
              <a:ext cx="45719" cy="44416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E4D24F4-90F7-C94B-8E4C-BBB8E1B53557}"/>
                </a:ext>
              </a:extLst>
            </p:cNvPr>
            <p:cNvSpPr/>
            <p:nvPr/>
          </p:nvSpPr>
          <p:spPr>
            <a:xfrm>
              <a:off x="3618879" y="5133345"/>
              <a:ext cx="45719" cy="44416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E48A55C9-1C79-AF44-9FAD-B684E9C2FBCF}"/>
                </a:ext>
              </a:extLst>
            </p:cNvPr>
            <p:cNvGrpSpPr/>
            <p:nvPr/>
          </p:nvGrpSpPr>
          <p:grpSpPr>
            <a:xfrm>
              <a:off x="2343099" y="4514859"/>
              <a:ext cx="387783" cy="509091"/>
              <a:chOff x="2343099" y="4506976"/>
              <a:chExt cx="387783" cy="509091"/>
            </a:xfrm>
          </p:grpSpPr>
          <p:sp>
            <p:nvSpPr>
              <p:cNvPr id="30" name="Oval 29">
                <a:extLst>
                  <a:ext uri="{FF2B5EF4-FFF2-40B4-BE49-F238E27FC236}">
                    <a16:creationId xmlns:a16="http://schemas.microsoft.com/office/drawing/2014/main" id="{09B0CC30-792B-614D-92E5-BF33CDD91C49}"/>
                  </a:ext>
                </a:extLst>
              </p:cNvPr>
              <p:cNvSpPr/>
              <p:nvPr/>
            </p:nvSpPr>
            <p:spPr>
              <a:xfrm>
                <a:off x="2423455" y="451209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69B73FE-18F7-104E-8963-B42187BD3AE8}"/>
                  </a:ext>
                </a:extLst>
              </p:cNvPr>
              <p:cNvSpPr/>
              <p:nvPr/>
            </p:nvSpPr>
            <p:spPr>
              <a:xfrm>
                <a:off x="2559229" y="4506976"/>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AD1B468-5AB5-5043-80E5-98507C04DC71}"/>
                  </a:ext>
                </a:extLst>
              </p:cNvPr>
              <p:cNvSpPr/>
              <p:nvPr/>
            </p:nvSpPr>
            <p:spPr>
              <a:xfrm>
                <a:off x="2343099" y="4631240"/>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C471A4F-D0AE-3248-80C4-B0A9F085E0CD}"/>
                  </a:ext>
                </a:extLst>
              </p:cNvPr>
              <p:cNvSpPr/>
              <p:nvPr/>
            </p:nvSpPr>
            <p:spPr>
              <a:xfrm>
                <a:off x="2492729" y="4631671"/>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6EDB2C9-26A7-B94F-89A9-F4E6E4355C77}"/>
                  </a:ext>
                </a:extLst>
              </p:cNvPr>
              <p:cNvSpPr/>
              <p:nvPr/>
            </p:nvSpPr>
            <p:spPr>
              <a:xfrm>
                <a:off x="2636816" y="4634870"/>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B86B0E68-4CA6-164A-B399-66CE970D976C}"/>
                  </a:ext>
                </a:extLst>
              </p:cNvPr>
              <p:cNvSpPr/>
              <p:nvPr/>
            </p:nvSpPr>
            <p:spPr>
              <a:xfrm>
                <a:off x="2410315" y="4924627"/>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17D52A7-FBF0-304D-BBCF-CF94297C8236}"/>
                  </a:ext>
                </a:extLst>
              </p:cNvPr>
              <p:cNvSpPr/>
              <p:nvPr/>
            </p:nvSpPr>
            <p:spPr>
              <a:xfrm>
                <a:off x="2546089" y="4919511"/>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8026C8BB-A966-2448-8996-B7660919CB92}"/>
                  </a:ext>
                </a:extLst>
              </p:cNvPr>
              <p:cNvSpPr/>
              <p:nvPr/>
            </p:nvSpPr>
            <p:spPr>
              <a:xfrm>
                <a:off x="2345725" y="4775758"/>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D8CEE30-51CE-5847-A329-D93984C3BCA3}"/>
                  </a:ext>
                </a:extLst>
              </p:cNvPr>
              <p:cNvSpPr/>
              <p:nvPr/>
            </p:nvSpPr>
            <p:spPr>
              <a:xfrm>
                <a:off x="2495355" y="4776189"/>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1BAB0878-FD6C-DF49-9177-FA8EBE897CBE}"/>
                  </a:ext>
                </a:extLst>
              </p:cNvPr>
              <p:cNvSpPr/>
              <p:nvPr/>
            </p:nvSpPr>
            <p:spPr>
              <a:xfrm>
                <a:off x="2639442" y="4779388"/>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id="{105C50F0-BB98-E641-8A75-4604056A10B3}"/>
                </a:ext>
              </a:extLst>
            </p:cNvPr>
            <p:cNvGrpSpPr/>
            <p:nvPr/>
          </p:nvGrpSpPr>
          <p:grpSpPr>
            <a:xfrm>
              <a:off x="1834656" y="5843712"/>
              <a:ext cx="387783" cy="509091"/>
              <a:chOff x="2343099" y="4506976"/>
              <a:chExt cx="387783" cy="509091"/>
            </a:xfrm>
          </p:grpSpPr>
          <p:sp>
            <p:nvSpPr>
              <p:cNvPr id="63" name="Oval 62">
                <a:extLst>
                  <a:ext uri="{FF2B5EF4-FFF2-40B4-BE49-F238E27FC236}">
                    <a16:creationId xmlns:a16="http://schemas.microsoft.com/office/drawing/2014/main" id="{17E3ACAF-C31F-2E4E-85EA-0AFD8B16258A}"/>
                  </a:ext>
                </a:extLst>
              </p:cNvPr>
              <p:cNvSpPr/>
              <p:nvPr/>
            </p:nvSpPr>
            <p:spPr>
              <a:xfrm>
                <a:off x="2423455" y="451209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890F69C5-FECF-D249-A8BF-6C5209A0AFCB}"/>
                  </a:ext>
                </a:extLst>
              </p:cNvPr>
              <p:cNvSpPr/>
              <p:nvPr/>
            </p:nvSpPr>
            <p:spPr>
              <a:xfrm>
                <a:off x="2559229" y="4506976"/>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190B14AD-3232-074A-9879-881312179092}"/>
                  </a:ext>
                </a:extLst>
              </p:cNvPr>
              <p:cNvSpPr/>
              <p:nvPr/>
            </p:nvSpPr>
            <p:spPr>
              <a:xfrm>
                <a:off x="2343099" y="4631240"/>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D3D50F41-262C-1C43-9F03-0083ACAADD7D}"/>
                  </a:ext>
                </a:extLst>
              </p:cNvPr>
              <p:cNvSpPr/>
              <p:nvPr/>
            </p:nvSpPr>
            <p:spPr>
              <a:xfrm>
                <a:off x="2492729" y="4631671"/>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53522728-16D7-2A42-AEF8-016B459C485F}"/>
                  </a:ext>
                </a:extLst>
              </p:cNvPr>
              <p:cNvSpPr/>
              <p:nvPr/>
            </p:nvSpPr>
            <p:spPr>
              <a:xfrm>
                <a:off x="2636816" y="4634870"/>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A12D814F-F668-2B4C-B688-1E78279672EA}"/>
                  </a:ext>
                </a:extLst>
              </p:cNvPr>
              <p:cNvSpPr/>
              <p:nvPr/>
            </p:nvSpPr>
            <p:spPr>
              <a:xfrm>
                <a:off x="2410315" y="4924627"/>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1915E95-6B8D-5440-9539-B23A621F59FB}"/>
                  </a:ext>
                </a:extLst>
              </p:cNvPr>
              <p:cNvSpPr/>
              <p:nvPr/>
            </p:nvSpPr>
            <p:spPr>
              <a:xfrm>
                <a:off x="2546089" y="4919511"/>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6F887615-A919-9149-BB83-4497D3DA61AE}"/>
                  </a:ext>
                </a:extLst>
              </p:cNvPr>
              <p:cNvSpPr/>
              <p:nvPr/>
            </p:nvSpPr>
            <p:spPr>
              <a:xfrm>
                <a:off x="2345725" y="4775758"/>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DAF45A9E-6A12-C741-930E-C15949D11EAD}"/>
                  </a:ext>
                </a:extLst>
              </p:cNvPr>
              <p:cNvSpPr/>
              <p:nvPr/>
            </p:nvSpPr>
            <p:spPr>
              <a:xfrm>
                <a:off x="2495355" y="4776189"/>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15E2DDF4-D556-5943-983C-9459A0D055CB}"/>
                  </a:ext>
                </a:extLst>
              </p:cNvPr>
              <p:cNvSpPr/>
              <p:nvPr/>
            </p:nvSpPr>
            <p:spPr>
              <a:xfrm>
                <a:off x="2639442" y="4779388"/>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2999D759-B93C-7548-BEFC-A7031A39166D}"/>
                </a:ext>
              </a:extLst>
            </p:cNvPr>
            <p:cNvGrpSpPr/>
            <p:nvPr/>
          </p:nvGrpSpPr>
          <p:grpSpPr>
            <a:xfrm>
              <a:off x="2934080" y="4517557"/>
              <a:ext cx="387783" cy="509091"/>
              <a:chOff x="2343099" y="4506976"/>
              <a:chExt cx="387783" cy="509091"/>
            </a:xfrm>
          </p:grpSpPr>
          <p:sp>
            <p:nvSpPr>
              <p:cNvPr id="74" name="Oval 73">
                <a:extLst>
                  <a:ext uri="{FF2B5EF4-FFF2-40B4-BE49-F238E27FC236}">
                    <a16:creationId xmlns:a16="http://schemas.microsoft.com/office/drawing/2014/main" id="{04B61495-0876-2940-9789-50A3B0A7F478}"/>
                  </a:ext>
                </a:extLst>
              </p:cNvPr>
              <p:cNvSpPr/>
              <p:nvPr/>
            </p:nvSpPr>
            <p:spPr>
              <a:xfrm>
                <a:off x="2423455" y="451209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0E8A4252-52A5-5C4C-B2D5-BBFE6EA4E45A}"/>
                  </a:ext>
                </a:extLst>
              </p:cNvPr>
              <p:cNvSpPr/>
              <p:nvPr/>
            </p:nvSpPr>
            <p:spPr>
              <a:xfrm>
                <a:off x="2559229" y="4506976"/>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F19BC38-8182-F04D-9B13-ABF6AA76E0F4}"/>
                  </a:ext>
                </a:extLst>
              </p:cNvPr>
              <p:cNvSpPr/>
              <p:nvPr/>
            </p:nvSpPr>
            <p:spPr>
              <a:xfrm>
                <a:off x="2343099" y="4631240"/>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923BA734-8F2D-6844-921E-1CDA2A0BFA5F}"/>
                  </a:ext>
                </a:extLst>
              </p:cNvPr>
              <p:cNvSpPr/>
              <p:nvPr/>
            </p:nvSpPr>
            <p:spPr>
              <a:xfrm>
                <a:off x="2492729" y="4631671"/>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447FF3C-C41E-224C-8530-442841F64697}"/>
                  </a:ext>
                </a:extLst>
              </p:cNvPr>
              <p:cNvSpPr/>
              <p:nvPr/>
            </p:nvSpPr>
            <p:spPr>
              <a:xfrm>
                <a:off x="2636816" y="4634870"/>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37F9D7DA-009C-EB4A-8199-7A35DECAA608}"/>
                  </a:ext>
                </a:extLst>
              </p:cNvPr>
              <p:cNvSpPr/>
              <p:nvPr/>
            </p:nvSpPr>
            <p:spPr>
              <a:xfrm>
                <a:off x="2410315" y="4924627"/>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F8E276F0-2C6C-CF49-B767-C8E2EA229B15}"/>
                  </a:ext>
                </a:extLst>
              </p:cNvPr>
              <p:cNvSpPr/>
              <p:nvPr/>
            </p:nvSpPr>
            <p:spPr>
              <a:xfrm>
                <a:off x="2546089" y="4919511"/>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FDF817-A926-3D4B-8A5A-BC4A008B2868}"/>
                  </a:ext>
                </a:extLst>
              </p:cNvPr>
              <p:cNvSpPr/>
              <p:nvPr/>
            </p:nvSpPr>
            <p:spPr>
              <a:xfrm>
                <a:off x="2345725" y="4775758"/>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F683BF26-C321-5841-992D-4EE3921C4519}"/>
                  </a:ext>
                </a:extLst>
              </p:cNvPr>
              <p:cNvSpPr/>
              <p:nvPr/>
            </p:nvSpPr>
            <p:spPr>
              <a:xfrm>
                <a:off x="2495355" y="4776189"/>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70CD2733-8ACF-2B4C-8856-B435A7B09C0F}"/>
                  </a:ext>
                </a:extLst>
              </p:cNvPr>
              <p:cNvSpPr/>
              <p:nvPr/>
            </p:nvSpPr>
            <p:spPr>
              <a:xfrm>
                <a:off x="2639442" y="4779388"/>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8" name="Group 137">
              <a:extLst>
                <a:ext uri="{FF2B5EF4-FFF2-40B4-BE49-F238E27FC236}">
                  <a16:creationId xmlns:a16="http://schemas.microsoft.com/office/drawing/2014/main" id="{2EE18E8D-A421-6C4E-9449-62C8E0EFE5BC}"/>
                </a:ext>
              </a:extLst>
            </p:cNvPr>
            <p:cNvGrpSpPr/>
            <p:nvPr/>
          </p:nvGrpSpPr>
          <p:grpSpPr>
            <a:xfrm>
              <a:off x="7694317" y="4519927"/>
              <a:ext cx="243696" cy="503975"/>
              <a:chOff x="7694317" y="4495863"/>
              <a:chExt cx="243696" cy="503975"/>
            </a:xfrm>
          </p:grpSpPr>
          <p:sp>
            <p:nvSpPr>
              <p:cNvPr id="85" name="Oval 84">
                <a:extLst>
                  <a:ext uri="{FF2B5EF4-FFF2-40B4-BE49-F238E27FC236}">
                    <a16:creationId xmlns:a16="http://schemas.microsoft.com/office/drawing/2014/main" id="{7062874E-3B54-F747-9F8F-964835E85020}"/>
                  </a:ext>
                </a:extLst>
              </p:cNvPr>
              <p:cNvSpPr/>
              <p:nvPr/>
            </p:nvSpPr>
            <p:spPr>
              <a:xfrm>
                <a:off x="7774673" y="4495863"/>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63ABA6E1-95C5-0340-81EC-140D827D9A8D}"/>
                  </a:ext>
                </a:extLst>
              </p:cNvPr>
              <p:cNvSpPr/>
              <p:nvPr/>
            </p:nvSpPr>
            <p:spPr>
              <a:xfrm>
                <a:off x="7694317" y="4615011"/>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33A5004D-83F6-BB49-8F5E-8E506DAF8170}"/>
                  </a:ext>
                </a:extLst>
              </p:cNvPr>
              <p:cNvSpPr/>
              <p:nvPr/>
            </p:nvSpPr>
            <p:spPr>
              <a:xfrm>
                <a:off x="7843947" y="461544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2B7E4DC7-855D-9549-806E-B59FA6B1AD18}"/>
                  </a:ext>
                </a:extLst>
              </p:cNvPr>
              <p:cNvSpPr/>
              <p:nvPr/>
            </p:nvSpPr>
            <p:spPr>
              <a:xfrm>
                <a:off x="7761533" y="4908398"/>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F3C58B6D-DE9E-E94A-9053-F07DC00AE52F}"/>
                  </a:ext>
                </a:extLst>
              </p:cNvPr>
              <p:cNvSpPr/>
              <p:nvPr/>
            </p:nvSpPr>
            <p:spPr>
              <a:xfrm>
                <a:off x="7696943" y="4759529"/>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CEE1EA0C-44B4-0A4B-A45E-6CCB6A04A14D}"/>
                  </a:ext>
                </a:extLst>
              </p:cNvPr>
              <p:cNvSpPr/>
              <p:nvPr/>
            </p:nvSpPr>
            <p:spPr>
              <a:xfrm>
                <a:off x="7846573" y="4759960"/>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5" name="Rectangle 94">
              <a:extLst>
                <a:ext uri="{FF2B5EF4-FFF2-40B4-BE49-F238E27FC236}">
                  <a16:creationId xmlns:a16="http://schemas.microsoft.com/office/drawing/2014/main" id="{1ACF76FF-73A8-7149-B04D-4EDFB02761FD}"/>
                </a:ext>
              </a:extLst>
            </p:cNvPr>
            <p:cNvSpPr/>
            <p:nvPr/>
          </p:nvSpPr>
          <p:spPr>
            <a:xfrm>
              <a:off x="5032892" y="5109364"/>
              <a:ext cx="45719" cy="44416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8A61B2EA-366F-1945-BC5A-F78BF51E044F}"/>
                </a:ext>
              </a:extLst>
            </p:cNvPr>
            <p:cNvSpPr/>
            <p:nvPr/>
          </p:nvSpPr>
          <p:spPr>
            <a:xfrm>
              <a:off x="6451128" y="5109364"/>
              <a:ext cx="45719" cy="44416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D8BE15F9-0977-4741-9217-69A48BB3BAA8}"/>
                </a:ext>
              </a:extLst>
            </p:cNvPr>
            <p:cNvSpPr/>
            <p:nvPr/>
          </p:nvSpPr>
          <p:spPr>
            <a:xfrm>
              <a:off x="7792704" y="5108518"/>
              <a:ext cx="45719" cy="44416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02BEE20B-0CFD-654F-9688-B17B03D1D91A}"/>
                </a:ext>
              </a:extLst>
            </p:cNvPr>
            <p:cNvSpPr/>
            <p:nvPr/>
          </p:nvSpPr>
          <p:spPr>
            <a:xfrm>
              <a:off x="9229031" y="5114094"/>
              <a:ext cx="45719" cy="44416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460ACC21-ABA0-9843-9EC5-1EDC35CCABF6}"/>
                </a:ext>
              </a:extLst>
            </p:cNvPr>
            <p:cNvSpPr/>
            <p:nvPr/>
          </p:nvSpPr>
          <p:spPr>
            <a:xfrm>
              <a:off x="4942215" y="4525938"/>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C2B40FC2-ED6E-2B45-AE22-EA10694C267C}"/>
                </a:ext>
              </a:extLst>
            </p:cNvPr>
            <p:cNvSpPr/>
            <p:nvPr/>
          </p:nvSpPr>
          <p:spPr>
            <a:xfrm>
              <a:off x="5077989" y="452082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16976396-EF67-7C4C-8D94-37E31C528879}"/>
                </a:ext>
              </a:extLst>
            </p:cNvPr>
            <p:cNvSpPr/>
            <p:nvPr/>
          </p:nvSpPr>
          <p:spPr>
            <a:xfrm>
              <a:off x="4861859" y="4645086"/>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2A9B6589-B571-FE4C-B585-9853B8AAFF41}"/>
                </a:ext>
              </a:extLst>
            </p:cNvPr>
            <p:cNvSpPr/>
            <p:nvPr/>
          </p:nvSpPr>
          <p:spPr>
            <a:xfrm>
              <a:off x="5011489" y="4645517"/>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7FC95E92-7E38-E94C-8EAC-61874F0675CF}"/>
                </a:ext>
              </a:extLst>
            </p:cNvPr>
            <p:cNvSpPr/>
            <p:nvPr/>
          </p:nvSpPr>
          <p:spPr>
            <a:xfrm>
              <a:off x="5155576" y="4648716"/>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F8E957EE-5B2F-9D42-A216-9510F1189A81}"/>
                </a:ext>
              </a:extLst>
            </p:cNvPr>
            <p:cNvSpPr/>
            <p:nvPr/>
          </p:nvSpPr>
          <p:spPr>
            <a:xfrm>
              <a:off x="4929075" y="4938473"/>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BD0E7977-131C-C241-BB22-0ED120F8529E}"/>
                </a:ext>
              </a:extLst>
            </p:cNvPr>
            <p:cNvSpPr/>
            <p:nvPr/>
          </p:nvSpPr>
          <p:spPr>
            <a:xfrm>
              <a:off x="5064849" y="4933357"/>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E30CEE5F-1780-B349-9EDB-7BF09C1DA26C}"/>
                </a:ext>
              </a:extLst>
            </p:cNvPr>
            <p:cNvSpPr/>
            <p:nvPr/>
          </p:nvSpPr>
          <p:spPr>
            <a:xfrm>
              <a:off x="4864485" y="4789604"/>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045E62E3-91F3-F04B-A301-9D99BC9B0433}"/>
                </a:ext>
              </a:extLst>
            </p:cNvPr>
            <p:cNvSpPr/>
            <p:nvPr/>
          </p:nvSpPr>
          <p:spPr>
            <a:xfrm>
              <a:off x="5014115" y="4790035"/>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AC381642-0A12-B042-984B-E765B685935C}"/>
                </a:ext>
              </a:extLst>
            </p:cNvPr>
            <p:cNvSpPr/>
            <p:nvPr/>
          </p:nvSpPr>
          <p:spPr>
            <a:xfrm>
              <a:off x="5158202" y="4793234"/>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0" name="Group 109">
              <a:extLst>
                <a:ext uri="{FF2B5EF4-FFF2-40B4-BE49-F238E27FC236}">
                  <a16:creationId xmlns:a16="http://schemas.microsoft.com/office/drawing/2014/main" id="{3B64A208-FD21-B149-AA15-56D59C43D716}"/>
                </a:ext>
              </a:extLst>
            </p:cNvPr>
            <p:cNvGrpSpPr/>
            <p:nvPr/>
          </p:nvGrpSpPr>
          <p:grpSpPr>
            <a:xfrm>
              <a:off x="3472765" y="4511884"/>
              <a:ext cx="387783" cy="509091"/>
              <a:chOff x="2343099" y="4506976"/>
              <a:chExt cx="387783" cy="509091"/>
            </a:xfrm>
          </p:grpSpPr>
          <p:sp>
            <p:nvSpPr>
              <p:cNvPr id="111" name="Oval 110">
                <a:extLst>
                  <a:ext uri="{FF2B5EF4-FFF2-40B4-BE49-F238E27FC236}">
                    <a16:creationId xmlns:a16="http://schemas.microsoft.com/office/drawing/2014/main" id="{CE5FBA97-AAD6-0142-BE71-A1C031DB2265}"/>
                  </a:ext>
                </a:extLst>
              </p:cNvPr>
              <p:cNvSpPr/>
              <p:nvPr/>
            </p:nvSpPr>
            <p:spPr>
              <a:xfrm>
                <a:off x="2423455" y="451209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41A30D7C-2C8F-D348-A472-1E6D4CE3FB14}"/>
                  </a:ext>
                </a:extLst>
              </p:cNvPr>
              <p:cNvSpPr/>
              <p:nvPr/>
            </p:nvSpPr>
            <p:spPr>
              <a:xfrm>
                <a:off x="2559229" y="4506976"/>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C7F71C52-D688-8C4C-959A-956007E7F890}"/>
                  </a:ext>
                </a:extLst>
              </p:cNvPr>
              <p:cNvSpPr/>
              <p:nvPr/>
            </p:nvSpPr>
            <p:spPr>
              <a:xfrm>
                <a:off x="2343099" y="4631240"/>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6140C481-B43C-8D43-A10A-ACBE141210AA}"/>
                  </a:ext>
                </a:extLst>
              </p:cNvPr>
              <p:cNvSpPr/>
              <p:nvPr/>
            </p:nvSpPr>
            <p:spPr>
              <a:xfrm>
                <a:off x="2492729" y="4631671"/>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D41A15BF-857A-D740-B618-315F4EC16F0E}"/>
                  </a:ext>
                </a:extLst>
              </p:cNvPr>
              <p:cNvSpPr/>
              <p:nvPr/>
            </p:nvSpPr>
            <p:spPr>
              <a:xfrm>
                <a:off x="2636816" y="4634870"/>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F179B192-BC6B-C845-89CE-BD5F75570924}"/>
                  </a:ext>
                </a:extLst>
              </p:cNvPr>
              <p:cNvSpPr/>
              <p:nvPr/>
            </p:nvSpPr>
            <p:spPr>
              <a:xfrm>
                <a:off x="2410315" y="4924627"/>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6D7D93C5-42E3-2A42-96E0-FC73E5130B27}"/>
                  </a:ext>
                </a:extLst>
              </p:cNvPr>
              <p:cNvSpPr/>
              <p:nvPr/>
            </p:nvSpPr>
            <p:spPr>
              <a:xfrm>
                <a:off x="2546089" y="4919511"/>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4AD3AFC1-AF22-EF4E-B155-40FDB2D65BF2}"/>
                  </a:ext>
                </a:extLst>
              </p:cNvPr>
              <p:cNvSpPr/>
              <p:nvPr/>
            </p:nvSpPr>
            <p:spPr>
              <a:xfrm>
                <a:off x="2345725" y="4775758"/>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B4D682B7-419D-6D4D-805C-0DD713AD3B74}"/>
                  </a:ext>
                </a:extLst>
              </p:cNvPr>
              <p:cNvSpPr/>
              <p:nvPr/>
            </p:nvSpPr>
            <p:spPr>
              <a:xfrm>
                <a:off x="2495355" y="4776189"/>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130F2F7A-5EB0-4745-A852-7F97DEBB30DB}"/>
                  </a:ext>
                </a:extLst>
              </p:cNvPr>
              <p:cNvSpPr/>
              <p:nvPr/>
            </p:nvSpPr>
            <p:spPr>
              <a:xfrm>
                <a:off x="2639442" y="4779388"/>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120">
              <a:extLst>
                <a:ext uri="{FF2B5EF4-FFF2-40B4-BE49-F238E27FC236}">
                  <a16:creationId xmlns:a16="http://schemas.microsoft.com/office/drawing/2014/main" id="{71952B25-A861-D74A-9C44-92241588EA9F}"/>
                </a:ext>
              </a:extLst>
            </p:cNvPr>
            <p:cNvGrpSpPr/>
            <p:nvPr/>
          </p:nvGrpSpPr>
          <p:grpSpPr>
            <a:xfrm>
              <a:off x="6252014" y="5888562"/>
              <a:ext cx="387783" cy="509091"/>
              <a:chOff x="2343099" y="4506976"/>
              <a:chExt cx="387783" cy="509091"/>
            </a:xfrm>
          </p:grpSpPr>
          <p:sp>
            <p:nvSpPr>
              <p:cNvPr id="122" name="Oval 121">
                <a:extLst>
                  <a:ext uri="{FF2B5EF4-FFF2-40B4-BE49-F238E27FC236}">
                    <a16:creationId xmlns:a16="http://schemas.microsoft.com/office/drawing/2014/main" id="{958C6AD6-2002-3845-B033-CF442D77E0F9}"/>
                  </a:ext>
                </a:extLst>
              </p:cNvPr>
              <p:cNvSpPr/>
              <p:nvPr/>
            </p:nvSpPr>
            <p:spPr>
              <a:xfrm>
                <a:off x="2423455" y="451209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5AC14A4E-4938-B541-83CB-0B7F073CD37C}"/>
                  </a:ext>
                </a:extLst>
              </p:cNvPr>
              <p:cNvSpPr/>
              <p:nvPr/>
            </p:nvSpPr>
            <p:spPr>
              <a:xfrm>
                <a:off x="2559229" y="4506976"/>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ABE527B0-D8DA-8744-B7B0-64540C270CDF}"/>
                  </a:ext>
                </a:extLst>
              </p:cNvPr>
              <p:cNvSpPr/>
              <p:nvPr/>
            </p:nvSpPr>
            <p:spPr>
              <a:xfrm>
                <a:off x="2343099" y="4631240"/>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146FAD52-3BAC-4E4F-BFEF-A9478334DF1A}"/>
                  </a:ext>
                </a:extLst>
              </p:cNvPr>
              <p:cNvSpPr/>
              <p:nvPr/>
            </p:nvSpPr>
            <p:spPr>
              <a:xfrm>
                <a:off x="2492729" y="4631671"/>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0A763C24-0751-EB4B-86F6-3435853C80EE}"/>
                  </a:ext>
                </a:extLst>
              </p:cNvPr>
              <p:cNvSpPr/>
              <p:nvPr/>
            </p:nvSpPr>
            <p:spPr>
              <a:xfrm>
                <a:off x="2636816" y="4634870"/>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36A6A38C-44D3-C045-A52A-6C97B78FD193}"/>
                  </a:ext>
                </a:extLst>
              </p:cNvPr>
              <p:cNvSpPr/>
              <p:nvPr/>
            </p:nvSpPr>
            <p:spPr>
              <a:xfrm>
                <a:off x="2410315" y="4924627"/>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A0DFE7BF-63AB-0545-8376-79667CF60A0F}"/>
                  </a:ext>
                </a:extLst>
              </p:cNvPr>
              <p:cNvSpPr/>
              <p:nvPr/>
            </p:nvSpPr>
            <p:spPr>
              <a:xfrm>
                <a:off x="2546089" y="4919511"/>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A2E3F101-5F30-5142-83E8-7872AE3E576B}"/>
                  </a:ext>
                </a:extLst>
              </p:cNvPr>
              <p:cNvSpPr/>
              <p:nvPr/>
            </p:nvSpPr>
            <p:spPr>
              <a:xfrm>
                <a:off x="2345725" y="4775758"/>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1D7CA209-6FC8-D844-B8F8-4FAB0223AA0B}"/>
                  </a:ext>
                </a:extLst>
              </p:cNvPr>
              <p:cNvSpPr/>
              <p:nvPr/>
            </p:nvSpPr>
            <p:spPr>
              <a:xfrm>
                <a:off x="2495355" y="4776189"/>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3891ABBF-8EF9-394C-8FFB-9121D2CF0CD6}"/>
                  </a:ext>
                </a:extLst>
              </p:cNvPr>
              <p:cNvSpPr/>
              <p:nvPr/>
            </p:nvSpPr>
            <p:spPr>
              <a:xfrm>
                <a:off x="2639442" y="4779388"/>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id="{B6B7AAA9-1189-F24F-9AE1-27CA9E5DFAFE}"/>
                </a:ext>
              </a:extLst>
            </p:cNvPr>
            <p:cNvGrpSpPr/>
            <p:nvPr/>
          </p:nvGrpSpPr>
          <p:grpSpPr>
            <a:xfrm>
              <a:off x="9122310" y="4524264"/>
              <a:ext cx="243696" cy="503975"/>
              <a:chOff x="7694317" y="4495863"/>
              <a:chExt cx="243696" cy="503975"/>
            </a:xfrm>
          </p:grpSpPr>
          <p:sp>
            <p:nvSpPr>
              <p:cNvPr id="140" name="Oval 139">
                <a:extLst>
                  <a:ext uri="{FF2B5EF4-FFF2-40B4-BE49-F238E27FC236}">
                    <a16:creationId xmlns:a16="http://schemas.microsoft.com/office/drawing/2014/main" id="{9EC55F09-C022-9C48-926F-BBEF3D1380C0}"/>
                  </a:ext>
                </a:extLst>
              </p:cNvPr>
              <p:cNvSpPr/>
              <p:nvPr/>
            </p:nvSpPr>
            <p:spPr>
              <a:xfrm>
                <a:off x="7774673" y="4495863"/>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8D3D0615-CEDA-2F49-93B7-0452CA3BFD0A}"/>
                  </a:ext>
                </a:extLst>
              </p:cNvPr>
              <p:cNvSpPr/>
              <p:nvPr/>
            </p:nvSpPr>
            <p:spPr>
              <a:xfrm>
                <a:off x="7694317" y="4615011"/>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82D56D3D-A42A-D942-8255-78F2FC85AD81}"/>
                  </a:ext>
                </a:extLst>
              </p:cNvPr>
              <p:cNvSpPr/>
              <p:nvPr/>
            </p:nvSpPr>
            <p:spPr>
              <a:xfrm>
                <a:off x="7843947" y="461544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86F460CF-0D0F-934E-99F7-00CCF43750B2}"/>
                  </a:ext>
                </a:extLst>
              </p:cNvPr>
              <p:cNvSpPr/>
              <p:nvPr/>
            </p:nvSpPr>
            <p:spPr>
              <a:xfrm>
                <a:off x="7761533" y="4908398"/>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3024566A-7EF8-D849-A909-63AE4F66DF87}"/>
                  </a:ext>
                </a:extLst>
              </p:cNvPr>
              <p:cNvSpPr/>
              <p:nvPr/>
            </p:nvSpPr>
            <p:spPr>
              <a:xfrm>
                <a:off x="7696943" y="4759529"/>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23C1405F-1825-914A-B334-5C72481662C7}"/>
                  </a:ext>
                </a:extLst>
              </p:cNvPr>
              <p:cNvSpPr/>
              <p:nvPr/>
            </p:nvSpPr>
            <p:spPr>
              <a:xfrm>
                <a:off x="7846573" y="4759960"/>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9" name="Picture 148" descr="A picture containing drawing&#10;&#10;Description automatically generated">
              <a:extLst>
                <a:ext uri="{FF2B5EF4-FFF2-40B4-BE49-F238E27FC236}">
                  <a16:creationId xmlns:a16="http://schemas.microsoft.com/office/drawing/2014/main" id="{B05CB04A-A653-EF4B-A24A-4854DBBA5603}"/>
                </a:ext>
              </a:extLst>
            </p:cNvPr>
            <p:cNvPicPr>
              <a:picLocks noChangeAspect="1"/>
            </p:cNvPicPr>
            <p:nvPr/>
          </p:nvPicPr>
          <p:blipFill>
            <a:blip r:embed="rId3"/>
            <a:stretch>
              <a:fillRect/>
            </a:stretch>
          </p:blipFill>
          <p:spPr>
            <a:xfrm>
              <a:off x="690777" y="5823976"/>
              <a:ext cx="793374" cy="477121"/>
            </a:xfrm>
            <a:prstGeom prst="rect">
              <a:avLst/>
            </a:prstGeom>
          </p:spPr>
        </p:pic>
        <p:sp>
          <p:nvSpPr>
            <p:cNvPr id="150" name="TextBox 149">
              <a:extLst>
                <a:ext uri="{FF2B5EF4-FFF2-40B4-BE49-F238E27FC236}">
                  <a16:creationId xmlns:a16="http://schemas.microsoft.com/office/drawing/2014/main" id="{B433DBF0-8A2E-C74A-A392-3268938EE3CD}"/>
                </a:ext>
              </a:extLst>
            </p:cNvPr>
            <p:cNvSpPr txBox="1"/>
            <p:nvPr/>
          </p:nvSpPr>
          <p:spPr>
            <a:xfrm>
              <a:off x="2267651" y="5577508"/>
              <a:ext cx="662496" cy="369332"/>
            </a:xfrm>
            <a:prstGeom prst="rect">
              <a:avLst/>
            </a:prstGeom>
            <a:noFill/>
          </p:spPr>
          <p:txBody>
            <a:bodyPr wrap="square" rtlCol="0">
              <a:spAutoFit/>
            </a:bodyPr>
            <a:lstStyle/>
            <a:p>
              <a:r>
                <a:rPr lang="en-US" dirty="0"/>
                <a:t>0hr</a:t>
              </a:r>
            </a:p>
          </p:txBody>
        </p:sp>
        <p:sp>
          <p:nvSpPr>
            <p:cNvPr id="151" name="TextBox 150">
              <a:extLst>
                <a:ext uri="{FF2B5EF4-FFF2-40B4-BE49-F238E27FC236}">
                  <a16:creationId xmlns:a16="http://schemas.microsoft.com/office/drawing/2014/main" id="{1E9B7944-DD44-7D4B-8BE9-61356B19D423}"/>
                </a:ext>
              </a:extLst>
            </p:cNvPr>
            <p:cNvSpPr txBox="1"/>
            <p:nvPr/>
          </p:nvSpPr>
          <p:spPr>
            <a:xfrm>
              <a:off x="2796457" y="5586504"/>
              <a:ext cx="810657" cy="369332"/>
            </a:xfrm>
            <a:prstGeom prst="rect">
              <a:avLst/>
            </a:prstGeom>
            <a:noFill/>
          </p:spPr>
          <p:txBody>
            <a:bodyPr wrap="square" rtlCol="0">
              <a:spAutoFit/>
            </a:bodyPr>
            <a:lstStyle/>
            <a:p>
              <a:r>
                <a:rPr lang="en-US" dirty="0"/>
                <a:t>1/2hr</a:t>
              </a:r>
            </a:p>
          </p:txBody>
        </p:sp>
        <p:sp>
          <p:nvSpPr>
            <p:cNvPr id="155" name="TextBox 154">
              <a:extLst>
                <a:ext uri="{FF2B5EF4-FFF2-40B4-BE49-F238E27FC236}">
                  <a16:creationId xmlns:a16="http://schemas.microsoft.com/office/drawing/2014/main" id="{D64F2A59-96E7-D341-8863-B3C96466447C}"/>
                </a:ext>
              </a:extLst>
            </p:cNvPr>
            <p:cNvSpPr txBox="1"/>
            <p:nvPr/>
          </p:nvSpPr>
          <p:spPr>
            <a:xfrm>
              <a:off x="3504887" y="5598644"/>
              <a:ext cx="550903" cy="369332"/>
            </a:xfrm>
            <a:prstGeom prst="rect">
              <a:avLst/>
            </a:prstGeom>
            <a:noFill/>
          </p:spPr>
          <p:txBody>
            <a:bodyPr wrap="square" rtlCol="0">
              <a:spAutoFit/>
            </a:bodyPr>
            <a:lstStyle/>
            <a:p>
              <a:r>
                <a:rPr lang="en-US" dirty="0"/>
                <a:t>1hr</a:t>
              </a:r>
            </a:p>
          </p:txBody>
        </p:sp>
        <p:sp>
          <p:nvSpPr>
            <p:cNvPr id="158" name="Rectangle 157">
              <a:extLst>
                <a:ext uri="{FF2B5EF4-FFF2-40B4-BE49-F238E27FC236}">
                  <a16:creationId xmlns:a16="http://schemas.microsoft.com/office/drawing/2014/main" id="{0A089CCC-652A-C248-AC80-54E12637BBE8}"/>
                </a:ext>
              </a:extLst>
            </p:cNvPr>
            <p:cNvSpPr/>
            <p:nvPr/>
          </p:nvSpPr>
          <p:spPr>
            <a:xfrm>
              <a:off x="2051586" y="5202671"/>
              <a:ext cx="457200" cy="10160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TextBox 158">
              <a:extLst>
                <a:ext uri="{FF2B5EF4-FFF2-40B4-BE49-F238E27FC236}">
                  <a16:creationId xmlns:a16="http://schemas.microsoft.com/office/drawing/2014/main" id="{22A7F313-0740-5548-845A-D6D2496083BD}"/>
                </a:ext>
              </a:extLst>
            </p:cNvPr>
            <p:cNvSpPr txBox="1"/>
            <p:nvPr/>
          </p:nvSpPr>
          <p:spPr>
            <a:xfrm>
              <a:off x="4896780" y="5586504"/>
              <a:ext cx="625172" cy="369332"/>
            </a:xfrm>
            <a:prstGeom prst="rect">
              <a:avLst/>
            </a:prstGeom>
            <a:noFill/>
          </p:spPr>
          <p:txBody>
            <a:bodyPr wrap="square" rtlCol="0">
              <a:spAutoFit/>
            </a:bodyPr>
            <a:lstStyle/>
            <a:p>
              <a:r>
                <a:rPr lang="en-US" dirty="0"/>
                <a:t>4hr</a:t>
              </a:r>
            </a:p>
          </p:txBody>
        </p:sp>
        <p:sp>
          <p:nvSpPr>
            <p:cNvPr id="160" name="TextBox 159">
              <a:extLst>
                <a:ext uri="{FF2B5EF4-FFF2-40B4-BE49-F238E27FC236}">
                  <a16:creationId xmlns:a16="http://schemas.microsoft.com/office/drawing/2014/main" id="{02FEA8D9-3BDC-014A-B7CD-BD72B80BF0ED}"/>
                </a:ext>
              </a:extLst>
            </p:cNvPr>
            <p:cNvSpPr txBox="1"/>
            <p:nvPr/>
          </p:nvSpPr>
          <p:spPr>
            <a:xfrm>
              <a:off x="6322725" y="5554608"/>
              <a:ext cx="696345" cy="369332"/>
            </a:xfrm>
            <a:prstGeom prst="rect">
              <a:avLst/>
            </a:prstGeom>
            <a:noFill/>
          </p:spPr>
          <p:txBody>
            <a:bodyPr wrap="square" rtlCol="0">
              <a:spAutoFit/>
            </a:bodyPr>
            <a:lstStyle/>
            <a:p>
              <a:r>
                <a:rPr lang="en-US" dirty="0"/>
                <a:t>7hr</a:t>
              </a:r>
            </a:p>
          </p:txBody>
        </p:sp>
        <p:sp>
          <p:nvSpPr>
            <p:cNvPr id="161" name="TextBox 160">
              <a:extLst>
                <a:ext uri="{FF2B5EF4-FFF2-40B4-BE49-F238E27FC236}">
                  <a16:creationId xmlns:a16="http://schemas.microsoft.com/office/drawing/2014/main" id="{B2C84521-2279-5749-B341-AF8CD6664886}"/>
                </a:ext>
              </a:extLst>
            </p:cNvPr>
            <p:cNvSpPr txBox="1"/>
            <p:nvPr/>
          </p:nvSpPr>
          <p:spPr>
            <a:xfrm>
              <a:off x="7607530" y="5566353"/>
              <a:ext cx="726989" cy="369332"/>
            </a:xfrm>
            <a:prstGeom prst="rect">
              <a:avLst/>
            </a:prstGeom>
            <a:noFill/>
          </p:spPr>
          <p:txBody>
            <a:bodyPr wrap="square" rtlCol="0">
              <a:spAutoFit/>
            </a:bodyPr>
            <a:lstStyle/>
            <a:p>
              <a:r>
                <a:rPr lang="en-US" dirty="0"/>
                <a:t>24hr</a:t>
              </a:r>
            </a:p>
          </p:txBody>
        </p:sp>
        <p:sp>
          <p:nvSpPr>
            <p:cNvPr id="162" name="TextBox 161">
              <a:extLst>
                <a:ext uri="{FF2B5EF4-FFF2-40B4-BE49-F238E27FC236}">
                  <a16:creationId xmlns:a16="http://schemas.microsoft.com/office/drawing/2014/main" id="{A8DE831A-7999-124D-882F-0FEFDF91EC9D}"/>
                </a:ext>
              </a:extLst>
            </p:cNvPr>
            <p:cNvSpPr txBox="1"/>
            <p:nvPr/>
          </p:nvSpPr>
          <p:spPr>
            <a:xfrm>
              <a:off x="9068537" y="5555749"/>
              <a:ext cx="664626" cy="369332"/>
            </a:xfrm>
            <a:prstGeom prst="rect">
              <a:avLst/>
            </a:prstGeom>
            <a:noFill/>
          </p:spPr>
          <p:txBody>
            <a:bodyPr wrap="square" rtlCol="0">
              <a:spAutoFit/>
            </a:bodyPr>
            <a:lstStyle/>
            <a:p>
              <a:r>
                <a:rPr lang="en-US" dirty="0"/>
                <a:t>48hr</a:t>
              </a:r>
            </a:p>
          </p:txBody>
        </p:sp>
        <p:sp>
          <p:nvSpPr>
            <p:cNvPr id="163" name="Oval 162">
              <a:extLst>
                <a:ext uri="{FF2B5EF4-FFF2-40B4-BE49-F238E27FC236}">
                  <a16:creationId xmlns:a16="http://schemas.microsoft.com/office/drawing/2014/main" id="{B9FB5693-8AE5-8444-BA6E-5744CE301484}"/>
                </a:ext>
              </a:extLst>
            </p:cNvPr>
            <p:cNvSpPr/>
            <p:nvPr/>
          </p:nvSpPr>
          <p:spPr>
            <a:xfrm>
              <a:off x="10346673" y="4357537"/>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6F0A8FCE-718D-D74F-8198-35BD69CAA338}"/>
                </a:ext>
              </a:extLst>
            </p:cNvPr>
            <p:cNvSpPr/>
            <p:nvPr/>
          </p:nvSpPr>
          <p:spPr>
            <a:xfrm>
              <a:off x="10344416" y="4650328"/>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a:extLst>
                <a:ext uri="{FF2B5EF4-FFF2-40B4-BE49-F238E27FC236}">
                  <a16:creationId xmlns:a16="http://schemas.microsoft.com/office/drawing/2014/main" id="{68007513-0C0D-FD46-8CB4-D9C7B57631B3}"/>
                </a:ext>
              </a:extLst>
            </p:cNvPr>
            <p:cNvSpPr txBox="1"/>
            <p:nvPr/>
          </p:nvSpPr>
          <p:spPr>
            <a:xfrm>
              <a:off x="10195169" y="4201395"/>
              <a:ext cx="1540534" cy="369332"/>
            </a:xfrm>
            <a:prstGeom prst="rect">
              <a:avLst/>
            </a:prstGeom>
            <a:noFill/>
          </p:spPr>
          <p:txBody>
            <a:bodyPr wrap="square" rtlCol="0">
              <a:spAutoFit/>
            </a:bodyPr>
            <a:lstStyle/>
            <a:p>
              <a:pPr algn="ctr"/>
              <a:r>
                <a:rPr lang="en-US" dirty="0"/>
                <a:t>Male Rat</a:t>
              </a:r>
            </a:p>
          </p:txBody>
        </p:sp>
        <p:sp>
          <p:nvSpPr>
            <p:cNvPr id="166" name="TextBox 165">
              <a:extLst>
                <a:ext uri="{FF2B5EF4-FFF2-40B4-BE49-F238E27FC236}">
                  <a16:creationId xmlns:a16="http://schemas.microsoft.com/office/drawing/2014/main" id="{13B69114-F542-914E-BD2A-AD9FA51D907E}"/>
                </a:ext>
              </a:extLst>
            </p:cNvPr>
            <p:cNvSpPr txBox="1"/>
            <p:nvPr/>
          </p:nvSpPr>
          <p:spPr>
            <a:xfrm>
              <a:off x="10293990" y="4492834"/>
              <a:ext cx="1540534" cy="369332"/>
            </a:xfrm>
            <a:prstGeom prst="rect">
              <a:avLst/>
            </a:prstGeom>
            <a:noFill/>
          </p:spPr>
          <p:txBody>
            <a:bodyPr wrap="square" rtlCol="0">
              <a:spAutoFit/>
            </a:bodyPr>
            <a:lstStyle/>
            <a:p>
              <a:pPr algn="ctr"/>
              <a:r>
                <a:rPr lang="en-US" dirty="0"/>
                <a:t>Female Rat</a:t>
              </a:r>
            </a:p>
          </p:txBody>
        </p:sp>
        <p:cxnSp>
          <p:nvCxnSpPr>
            <p:cNvPr id="169" name="Straight Connector 168">
              <a:extLst>
                <a:ext uri="{FF2B5EF4-FFF2-40B4-BE49-F238E27FC236}">
                  <a16:creationId xmlns:a16="http://schemas.microsoft.com/office/drawing/2014/main" id="{C0E2913C-DBFB-224E-AB18-FFC4A853B860}"/>
                </a:ext>
              </a:extLst>
            </p:cNvPr>
            <p:cNvCxnSpPr>
              <a:stCxn id="158" idx="0"/>
            </p:cNvCxnSpPr>
            <p:nvPr/>
          </p:nvCxnSpPr>
          <p:spPr>
            <a:xfrm flipH="1" flipV="1">
              <a:off x="2075726" y="5015859"/>
              <a:ext cx="204460" cy="186812"/>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7D5EC7F1-A0E2-E34D-855D-8F6246B7F6AE}"/>
                </a:ext>
              </a:extLst>
            </p:cNvPr>
            <p:cNvGrpSpPr/>
            <p:nvPr/>
          </p:nvGrpSpPr>
          <p:grpSpPr>
            <a:xfrm>
              <a:off x="6354360" y="4530352"/>
              <a:ext cx="243696" cy="503975"/>
              <a:chOff x="7694317" y="4495863"/>
              <a:chExt cx="243696" cy="503975"/>
            </a:xfrm>
          </p:grpSpPr>
          <p:sp>
            <p:nvSpPr>
              <p:cNvPr id="135" name="Oval 134">
                <a:extLst>
                  <a:ext uri="{FF2B5EF4-FFF2-40B4-BE49-F238E27FC236}">
                    <a16:creationId xmlns:a16="http://schemas.microsoft.com/office/drawing/2014/main" id="{BC664216-E318-9840-8C78-C8DA22F8DEF7}"/>
                  </a:ext>
                </a:extLst>
              </p:cNvPr>
              <p:cNvSpPr/>
              <p:nvPr/>
            </p:nvSpPr>
            <p:spPr>
              <a:xfrm>
                <a:off x="7774673" y="4495863"/>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4D961992-50E7-5D48-BEA0-6048DB43C4A1}"/>
                  </a:ext>
                </a:extLst>
              </p:cNvPr>
              <p:cNvSpPr/>
              <p:nvPr/>
            </p:nvSpPr>
            <p:spPr>
              <a:xfrm>
                <a:off x="7694317" y="4615011"/>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F4747C68-C444-BB49-AD1A-3034401929B3}"/>
                  </a:ext>
                </a:extLst>
              </p:cNvPr>
              <p:cNvSpPr/>
              <p:nvPr/>
            </p:nvSpPr>
            <p:spPr>
              <a:xfrm>
                <a:off x="7843947" y="461544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FF814279-4AEF-5540-AFCD-FBE61B7F8CE5}"/>
                  </a:ext>
                </a:extLst>
              </p:cNvPr>
              <p:cNvSpPr/>
              <p:nvPr/>
            </p:nvSpPr>
            <p:spPr>
              <a:xfrm>
                <a:off x="7761533" y="4908398"/>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CCCD630B-1820-2245-80DD-0D858C9004B8}"/>
                  </a:ext>
                </a:extLst>
              </p:cNvPr>
              <p:cNvSpPr/>
              <p:nvPr/>
            </p:nvSpPr>
            <p:spPr>
              <a:xfrm>
                <a:off x="7696943" y="4759529"/>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C0A4F5FF-05D2-9A43-96ED-970C74239A7C}"/>
                  </a:ext>
                </a:extLst>
              </p:cNvPr>
              <p:cNvSpPr/>
              <p:nvPr/>
            </p:nvSpPr>
            <p:spPr>
              <a:xfrm>
                <a:off x="7846573" y="4759960"/>
                <a:ext cx="91440" cy="91440"/>
              </a:xfrm>
              <a:prstGeom prst="ellipse">
                <a:avLst/>
              </a:prstGeom>
              <a:solidFill>
                <a:srgbClr val="FA756F"/>
              </a:solidFill>
              <a:ln>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9558104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3A0CC88A-481C-9D46-B3F6-9C73842F5828}"/>
              </a:ext>
            </a:extLst>
          </p:cNvPr>
          <p:cNvGraphicFramePr>
            <a:graphicFrameLocks/>
          </p:cNvGraphicFramePr>
          <p:nvPr>
            <p:extLst>
              <p:ext uri="{D42A27DB-BD31-4B8C-83A1-F6EECF244321}">
                <p14:modId xmlns:p14="http://schemas.microsoft.com/office/powerpoint/2010/main" val="554515183"/>
              </p:ext>
            </p:extLst>
          </p:nvPr>
        </p:nvGraphicFramePr>
        <p:xfrm>
          <a:off x="6229349" y="1936749"/>
          <a:ext cx="5740977" cy="3480377"/>
        </p:xfrm>
        <a:graphic>
          <a:graphicData uri="http://schemas.openxmlformats.org/drawingml/2006/chart">
            <c:chart xmlns:c="http://schemas.openxmlformats.org/drawingml/2006/chart" xmlns:r="http://schemas.openxmlformats.org/officeDocument/2006/relationships" r:id="rId2"/>
          </a:graphicData>
        </a:graphic>
      </p:graphicFrame>
      <p:sp>
        <p:nvSpPr>
          <p:cNvPr id="10" name="Title 1">
            <a:extLst>
              <a:ext uri="{FF2B5EF4-FFF2-40B4-BE49-F238E27FC236}">
                <a16:creationId xmlns:a16="http://schemas.microsoft.com/office/drawing/2014/main" id="{228658E7-43C8-AA4A-BE97-00792523F953}"/>
              </a:ext>
            </a:extLst>
          </p:cNvPr>
          <p:cNvSpPr>
            <a:spLocks noGrp="1"/>
          </p:cNvSpPr>
          <p:nvPr>
            <p:ph type="title"/>
          </p:nvPr>
        </p:nvSpPr>
        <p:spPr>
          <a:xfrm>
            <a:off x="838200" y="365125"/>
            <a:ext cx="10515600" cy="1325563"/>
          </a:xfrm>
        </p:spPr>
        <p:txBody>
          <a:bodyPr/>
          <a:lstStyle/>
          <a:p>
            <a:pPr algn="ctr"/>
            <a:r>
              <a:rPr lang="en-US" dirty="0"/>
              <a:t>Frequency of DE Genes (C0 - &gt; C7) </a:t>
            </a:r>
            <a:br>
              <a:rPr lang="en-US" dirty="0"/>
            </a:br>
            <a:r>
              <a:rPr lang="en-US" dirty="0"/>
              <a:t>by Gene Group</a:t>
            </a:r>
          </a:p>
        </p:txBody>
      </p:sp>
      <p:pic>
        <p:nvPicPr>
          <p:cNvPr id="2" name="Picture 1">
            <a:extLst>
              <a:ext uri="{FF2B5EF4-FFF2-40B4-BE49-F238E27FC236}">
                <a16:creationId xmlns:a16="http://schemas.microsoft.com/office/drawing/2014/main" id="{818ED8FC-0CA2-3D4D-AF7E-72BDEF571B1E}"/>
              </a:ext>
            </a:extLst>
          </p:cNvPr>
          <p:cNvPicPr>
            <a:picLocks noChangeAspect="1"/>
          </p:cNvPicPr>
          <p:nvPr/>
        </p:nvPicPr>
        <p:blipFill>
          <a:blip r:embed="rId3"/>
          <a:stretch>
            <a:fillRect/>
          </a:stretch>
        </p:blipFill>
        <p:spPr>
          <a:xfrm>
            <a:off x="529819" y="2137298"/>
            <a:ext cx="5566181" cy="3279828"/>
          </a:xfrm>
          <a:prstGeom prst="rect">
            <a:avLst/>
          </a:prstGeom>
        </p:spPr>
      </p:pic>
    </p:spTree>
    <p:extLst>
      <p:ext uri="{BB962C8B-B14F-4D97-AF65-F5344CB8AC3E}">
        <p14:creationId xmlns:p14="http://schemas.microsoft.com/office/powerpoint/2010/main" val="5359474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picture containing food&#10;&#10;Description automatically generated">
            <a:extLst>
              <a:ext uri="{FF2B5EF4-FFF2-40B4-BE49-F238E27FC236}">
                <a16:creationId xmlns:a16="http://schemas.microsoft.com/office/drawing/2014/main" id="{DCA1B1C7-CAF1-4440-AD25-473E4E7847CC}"/>
              </a:ext>
            </a:extLst>
          </p:cNvPr>
          <p:cNvPicPr>
            <a:picLocks noChangeAspect="1"/>
          </p:cNvPicPr>
          <p:nvPr/>
        </p:nvPicPr>
        <p:blipFill>
          <a:blip r:embed="rId3"/>
          <a:stretch>
            <a:fillRect/>
          </a:stretch>
        </p:blipFill>
        <p:spPr>
          <a:xfrm>
            <a:off x="31739" y="16398"/>
            <a:ext cx="1661961" cy="1691640"/>
          </a:xfrm>
          <a:prstGeom prst="rect">
            <a:avLst/>
          </a:prstGeom>
        </p:spPr>
      </p:pic>
      <p:pic>
        <p:nvPicPr>
          <p:cNvPr id="8" name="Picture 7" descr="A close up of a piece of paper&#10;&#10;Description automatically generated">
            <a:extLst>
              <a:ext uri="{FF2B5EF4-FFF2-40B4-BE49-F238E27FC236}">
                <a16:creationId xmlns:a16="http://schemas.microsoft.com/office/drawing/2014/main" id="{8ACFE57A-BE4B-DE48-8075-A50A8DF4E382}"/>
              </a:ext>
            </a:extLst>
          </p:cNvPr>
          <p:cNvPicPr>
            <a:picLocks noChangeAspect="1"/>
          </p:cNvPicPr>
          <p:nvPr/>
        </p:nvPicPr>
        <p:blipFill>
          <a:blip r:embed="rId4"/>
          <a:stretch>
            <a:fillRect/>
          </a:stretch>
        </p:blipFill>
        <p:spPr>
          <a:xfrm>
            <a:off x="1724743" y="0"/>
            <a:ext cx="1666266" cy="1691640"/>
          </a:xfrm>
          <a:prstGeom prst="rect">
            <a:avLst/>
          </a:prstGeom>
        </p:spPr>
      </p:pic>
      <p:pic>
        <p:nvPicPr>
          <p:cNvPr id="10" name="Picture 9" descr="A picture containing food&#10;&#10;Description automatically generated">
            <a:extLst>
              <a:ext uri="{FF2B5EF4-FFF2-40B4-BE49-F238E27FC236}">
                <a16:creationId xmlns:a16="http://schemas.microsoft.com/office/drawing/2014/main" id="{5797DC7E-89AD-744D-A5D5-D96A656756F7}"/>
              </a:ext>
            </a:extLst>
          </p:cNvPr>
          <p:cNvPicPr>
            <a:picLocks noChangeAspect="1"/>
          </p:cNvPicPr>
          <p:nvPr/>
        </p:nvPicPr>
        <p:blipFill>
          <a:blip r:embed="rId5"/>
          <a:stretch>
            <a:fillRect/>
          </a:stretch>
        </p:blipFill>
        <p:spPr>
          <a:xfrm>
            <a:off x="31739" y="1691640"/>
            <a:ext cx="1633735" cy="1691640"/>
          </a:xfrm>
          <a:prstGeom prst="rect">
            <a:avLst/>
          </a:prstGeom>
        </p:spPr>
      </p:pic>
      <p:pic>
        <p:nvPicPr>
          <p:cNvPr id="14" name="Picture 13" descr="A picture containing food&#10;&#10;Description automatically generated">
            <a:extLst>
              <a:ext uri="{FF2B5EF4-FFF2-40B4-BE49-F238E27FC236}">
                <a16:creationId xmlns:a16="http://schemas.microsoft.com/office/drawing/2014/main" id="{9F1943F6-65DD-8348-BA95-B034CEB95550}"/>
              </a:ext>
            </a:extLst>
          </p:cNvPr>
          <p:cNvPicPr>
            <a:picLocks noChangeAspect="1"/>
          </p:cNvPicPr>
          <p:nvPr/>
        </p:nvPicPr>
        <p:blipFill>
          <a:blip r:embed="rId6"/>
          <a:stretch>
            <a:fillRect/>
          </a:stretch>
        </p:blipFill>
        <p:spPr>
          <a:xfrm>
            <a:off x="50114" y="3395384"/>
            <a:ext cx="1662036" cy="1691640"/>
          </a:xfrm>
          <a:prstGeom prst="rect">
            <a:avLst/>
          </a:prstGeom>
        </p:spPr>
      </p:pic>
      <p:pic>
        <p:nvPicPr>
          <p:cNvPr id="16" name="Picture 15" descr="A picture containing food&#10;&#10;Description automatically generated">
            <a:extLst>
              <a:ext uri="{FF2B5EF4-FFF2-40B4-BE49-F238E27FC236}">
                <a16:creationId xmlns:a16="http://schemas.microsoft.com/office/drawing/2014/main" id="{0F97819E-D959-964B-9086-E3E7A0DF3D41}"/>
              </a:ext>
            </a:extLst>
          </p:cNvPr>
          <p:cNvPicPr>
            <a:picLocks noChangeAspect="1"/>
          </p:cNvPicPr>
          <p:nvPr/>
        </p:nvPicPr>
        <p:blipFill>
          <a:blip r:embed="rId7"/>
          <a:stretch>
            <a:fillRect/>
          </a:stretch>
        </p:blipFill>
        <p:spPr>
          <a:xfrm>
            <a:off x="45853" y="5110382"/>
            <a:ext cx="1678890" cy="1691640"/>
          </a:xfrm>
          <a:prstGeom prst="rect">
            <a:avLst/>
          </a:prstGeom>
        </p:spPr>
      </p:pic>
      <p:pic>
        <p:nvPicPr>
          <p:cNvPr id="18" name="Picture 17">
            <a:extLst>
              <a:ext uri="{FF2B5EF4-FFF2-40B4-BE49-F238E27FC236}">
                <a16:creationId xmlns:a16="http://schemas.microsoft.com/office/drawing/2014/main" id="{92E17FF4-EBE0-AB48-8E0F-885995DA5C11}"/>
              </a:ext>
            </a:extLst>
          </p:cNvPr>
          <p:cNvPicPr>
            <a:picLocks noChangeAspect="1"/>
          </p:cNvPicPr>
          <p:nvPr/>
        </p:nvPicPr>
        <p:blipFill>
          <a:blip r:embed="rId8"/>
          <a:stretch>
            <a:fillRect/>
          </a:stretch>
        </p:blipFill>
        <p:spPr>
          <a:xfrm>
            <a:off x="1735909" y="1691640"/>
            <a:ext cx="1666265" cy="1691640"/>
          </a:xfrm>
          <a:prstGeom prst="rect">
            <a:avLst/>
          </a:prstGeom>
        </p:spPr>
      </p:pic>
      <p:pic>
        <p:nvPicPr>
          <p:cNvPr id="20" name="Picture 19" descr="A picture containing food&#10;&#10;Description automatically generated">
            <a:extLst>
              <a:ext uri="{FF2B5EF4-FFF2-40B4-BE49-F238E27FC236}">
                <a16:creationId xmlns:a16="http://schemas.microsoft.com/office/drawing/2014/main" id="{3D5D8178-45A6-3745-A4C9-5B31685B2F30}"/>
              </a:ext>
            </a:extLst>
          </p:cNvPr>
          <p:cNvPicPr>
            <a:picLocks noChangeAspect="1"/>
          </p:cNvPicPr>
          <p:nvPr/>
        </p:nvPicPr>
        <p:blipFill>
          <a:blip r:embed="rId9"/>
          <a:stretch>
            <a:fillRect/>
          </a:stretch>
        </p:blipFill>
        <p:spPr>
          <a:xfrm>
            <a:off x="1729088" y="3383280"/>
            <a:ext cx="1637206" cy="1691640"/>
          </a:xfrm>
          <a:prstGeom prst="rect">
            <a:avLst/>
          </a:prstGeom>
        </p:spPr>
      </p:pic>
      <p:pic>
        <p:nvPicPr>
          <p:cNvPr id="22" name="Picture 21" descr="A close up of a piece of paper&#10;&#10;Description automatically generated">
            <a:extLst>
              <a:ext uri="{FF2B5EF4-FFF2-40B4-BE49-F238E27FC236}">
                <a16:creationId xmlns:a16="http://schemas.microsoft.com/office/drawing/2014/main" id="{71CD0727-C3C3-9743-814D-9F61C9B64033}"/>
              </a:ext>
            </a:extLst>
          </p:cNvPr>
          <p:cNvPicPr>
            <a:picLocks noChangeAspect="1"/>
          </p:cNvPicPr>
          <p:nvPr/>
        </p:nvPicPr>
        <p:blipFill>
          <a:blip r:embed="rId10"/>
          <a:stretch>
            <a:fillRect/>
          </a:stretch>
        </p:blipFill>
        <p:spPr>
          <a:xfrm>
            <a:off x="1665474" y="5110382"/>
            <a:ext cx="1653861" cy="1691640"/>
          </a:xfrm>
          <a:prstGeom prst="rect">
            <a:avLst/>
          </a:prstGeom>
        </p:spPr>
      </p:pic>
      <p:pic>
        <p:nvPicPr>
          <p:cNvPr id="24" name="Picture 23" descr="A picture containing food&#10;&#10;Description automatically generated">
            <a:extLst>
              <a:ext uri="{FF2B5EF4-FFF2-40B4-BE49-F238E27FC236}">
                <a16:creationId xmlns:a16="http://schemas.microsoft.com/office/drawing/2014/main" id="{4006F71F-2B44-3945-8463-2E1D972D72F8}"/>
              </a:ext>
            </a:extLst>
          </p:cNvPr>
          <p:cNvPicPr>
            <a:picLocks noChangeAspect="1"/>
          </p:cNvPicPr>
          <p:nvPr/>
        </p:nvPicPr>
        <p:blipFill>
          <a:blip r:embed="rId11"/>
          <a:stretch>
            <a:fillRect/>
          </a:stretch>
        </p:blipFill>
        <p:spPr>
          <a:xfrm>
            <a:off x="3377952" y="10100"/>
            <a:ext cx="1662184" cy="1691640"/>
          </a:xfrm>
          <a:prstGeom prst="rect">
            <a:avLst/>
          </a:prstGeom>
        </p:spPr>
      </p:pic>
      <p:pic>
        <p:nvPicPr>
          <p:cNvPr id="26" name="Picture 25" descr="A picture containing food&#10;&#10;Description automatically generated">
            <a:extLst>
              <a:ext uri="{FF2B5EF4-FFF2-40B4-BE49-F238E27FC236}">
                <a16:creationId xmlns:a16="http://schemas.microsoft.com/office/drawing/2014/main" id="{900DBE35-6584-2D48-8730-6CFCF4A83176}"/>
              </a:ext>
            </a:extLst>
          </p:cNvPr>
          <p:cNvPicPr>
            <a:picLocks noChangeAspect="1"/>
          </p:cNvPicPr>
          <p:nvPr/>
        </p:nvPicPr>
        <p:blipFill>
          <a:blip r:embed="rId12"/>
          <a:stretch>
            <a:fillRect/>
          </a:stretch>
        </p:blipFill>
        <p:spPr>
          <a:xfrm>
            <a:off x="3402174" y="1709371"/>
            <a:ext cx="1666265" cy="1691640"/>
          </a:xfrm>
          <a:prstGeom prst="rect">
            <a:avLst/>
          </a:prstGeom>
        </p:spPr>
      </p:pic>
      <p:pic>
        <p:nvPicPr>
          <p:cNvPr id="28" name="Picture 27">
            <a:extLst>
              <a:ext uri="{FF2B5EF4-FFF2-40B4-BE49-F238E27FC236}">
                <a16:creationId xmlns:a16="http://schemas.microsoft.com/office/drawing/2014/main" id="{0F52CF94-FC4B-5843-8DFD-8A1D653D53A7}"/>
              </a:ext>
            </a:extLst>
          </p:cNvPr>
          <p:cNvPicPr>
            <a:picLocks noChangeAspect="1"/>
          </p:cNvPicPr>
          <p:nvPr/>
        </p:nvPicPr>
        <p:blipFill>
          <a:blip r:embed="rId13"/>
          <a:stretch>
            <a:fillRect/>
          </a:stretch>
        </p:blipFill>
        <p:spPr>
          <a:xfrm>
            <a:off x="3391009" y="3431661"/>
            <a:ext cx="1658059" cy="1691640"/>
          </a:xfrm>
          <a:prstGeom prst="rect">
            <a:avLst/>
          </a:prstGeom>
        </p:spPr>
      </p:pic>
      <p:pic>
        <p:nvPicPr>
          <p:cNvPr id="30" name="Picture 29" descr="A picture containing food&#10;&#10;Description automatically generated">
            <a:extLst>
              <a:ext uri="{FF2B5EF4-FFF2-40B4-BE49-F238E27FC236}">
                <a16:creationId xmlns:a16="http://schemas.microsoft.com/office/drawing/2014/main" id="{758896A3-E359-154C-B97F-94399FD26908}"/>
              </a:ext>
            </a:extLst>
          </p:cNvPr>
          <p:cNvPicPr>
            <a:picLocks noChangeAspect="1"/>
          </p:cNvPicPr>
          <p:nvPr/>
        </p:nvPicPr>
        <p:blipFill>
          <a:blip r:embed="rId14"/>
          <a:stretch>
            <a:fillRect/>
          </a:stretch>
        </p:blipFill>
        <p:spPr>
          <a:xfrm>
            <a:off x="3344050" y="5110382"/>
            <a:ext cx="1691640" cy="1691640"/>
          </a:xfrm>
          <a:prstGeom prst="rect">
            <a:avLst/>
          </a:prstGeom>
        </p:spPr>
      </p:pic>
      <p:pic>
        <p:nvPicPr>
          <p:cNvPr id="32" name="Picture 31" descr="A picture containing food&#10;&#10;Description automatically generated">
            <a:extLst>
              <a:ext uri="{FF2B5EF4-FFF2-40B4-BE49-F238E27FC236}">
                <a16:creationId xmlns:a16="http://schemas.microsoft.com/office/drawing/2014/main" id="{E2E12D1B-913F-4E43-A681-1DEC3AFF4C08}"/>
              </a:ext>
            </a:extLst>
          </p:cNvPr>
          <p:cNvPicPr>
            <a:picLocks noChangeAspect="1"/>
          </p:cNvPicPr>
          <p:nvPr/>
        </p:nvPicPr>
        <p:blipFill>
          <a:blip r:embed="rId15"/>
          <a:stretch>
            <a:fillRect/>
          </a:stretch>
        </p:blipFill>
        <p:spPr>
          <a:xfrm>
            <a:off x="5047879" y="37609"/>
            <a:ext cx="1645466" cy="1691640"/>
          </a:xfrm>
          <a:prstGeom prst="rect">
            <a:avLst/>
          </a:prstGeom>
        </p:spPr>
      </p:pic>
      <p:pic>
        <p:nvPicPr>
          <p:cNvPr id="34" name="Picture 33" descr="A picture containing food&#10;&#10;Description automatically generated">
            <a:extLst>
              <a:ext uri="{FF2B5EF4-FFF2-40B4-BE49-F238E27FC236}">
                <a16:creationId xmlns:a16="http://schemas.microsoft.com/office/drawing/2014/main" id="{1BEAFE3F-182A-9147-83D9-37A641E689D2}"/>
              </a:ext>
            </a:extLst>
          </p:cNvPr>
          <p:cNvPicPr>
            <a:picLocks noChangeAspect="1"/>
          </p:cNvPicPr>
          <p:nvPr/>
        </p:nvPicPr>
        <p:blipFill>
          <a:blip r:embed="rId16"/>
          <a:stretch>
            <a:fillRect/>
          </a:stretch>
        </p:blipFill>
        <p:spPr>
          <a:xfrm>
            <a:off x="5064209" y="1729249"/>
            <a:ext cx="1670495" cy="1691640"/>
          </a:xfrm>
          <a:prstGeom prst="rect">
            <a:avLst/>
          </a:prstGeom>
        </p:spPr>
      </p:pic>
      <p:pic>
        <p:nvPicPr>
          <p:cNvPr id="36" name="Picture 35" descr="A picture containing food&#10;&#10;Description automatically generated">
            <a:extLst>
              <a:ext uri="{FF2B5EF4-FFF2-40B4-BE49-F238E27FC236}">
                <a16:creationId xmlns:a16="http://schemas.microsoft.com/office/drawing/2014/main" id="{518C7E31-E440-AF4E-B04F-BDE176316472}"/>
              </a:ext>
            </a:extLst>
          </p:cNvPr>
          <p:cNvPicPr>
            <a:picLocks noChangeAspect="1"/>
          </p:cNvPicPr>
          <p:nvPr/>
        </p:nvPicPr>
        <p:blipFill>
          <a:blip r:embed="rId17"/>
          <a:stretch>
            <a:fillRect/>
          </a:stretch>
        </p:blipFill>
        <p:spPr>
          <a:xfrm>
            <a:off x="5075812" y="3453686"/>
            <a:ext cx="1687411" cy="1691640"/>
          </a:xfrm>
          <a:prstGeom prst="rect">
            <a:avLst/>
          </a:prstGeom>
        </p:spPr>
      </p:pic>
      <p:pic>
        <p:nvPicPr>
          <p:cNvPr id="3" name="Picture 2">
            <a:extLst>
              <a:ext uri="{FF2B5EF4-FFF2-40B4-BE49-F238E27FC236}">
                <a16:creationId xmlns:a16="http://schemas.microsoft.com/office/drawing/2014/main" id="{715723F5-08AC-BC40-B5BD-E4102201F3F1}"/>
              </a:ext>
            </a:extLst>
          </p:cNvPr>
          <p:cNvPicPr>
            <a:picLocks noChangeAspect="1"/>
          </p:cNvPicPr>
          <p:nvPr/>
        </p:nvPicPr>
        <p:blipFill>
          <a:blip r:embed="rId18"/>
          <a:stretch>
            <a:fillRect/>
          </a:stretch>
        </p:blipFill>
        <p:spPr>
          <a:xfrm>
            <a:off x="6803345" y="-18334"/>
            <a:ext cx="4942174" cy="4262395"/>
          </a:xfrm>
          <a:prstGeom prst="rect">
            <a:avLst/>
          </a:prstGeom>
        </p:spPr>
      </p:pic>
      <p:cxnSp>
        <p:nvCxnSpPr>
          <p:cNvPr id="4" name="Straight Connector 3">
            <a:extLst>
              <a:ext uri="{FF2B5EF4-FFF2-40B4-BE49-F238E27FC236}">
                <a16:creationId xmlns:a16="http://schemas.microsoft.com/office/drawing/2014/main" id="{88AFE7CE-7701-A14F-8107-AB56E81B883D}"/>
              </a:ext>
            </a:extLst>
          </p:cNvPr>
          <p:cNvCxnSpPr>
            <a:cxnSpLocks/>
          </p:cNvCxnSpPr>
          <p:nvPr/>
        </p:nvCxnSpPr>
        <p:spPr>
          <a:xfrm flipV="1">
            <a:off x="7655442" y="922867"/>
            <a:ext cx="293107" cy="147897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C70F0993-2F52-0548-8ED3-BC25D0DEFFD1}"/>
              </a:ext>
            </a:extLst>
          </p:cNvPr>
          <p:cNvSpPr/>
          <p:nvPr/>
        </p:nvSpPr>
        <p:spPr>
          <a:xfrm>
            <a:off x="7488887" y="615569"/>
            <a:ext cx="2112313" cy="2761275"/>
          </a:xfrm>
          <a:prstGeom prst="ellipse">
            <a:avLst/>
          </a:prstGeom>
          <a:noFill/>
          <a:ln w="44450">
            <a:solidFill>
              <a:schemeClr val="tx1">
                <a:lumMod val="50000"/>
                <a:lumOff val="50000"/>
                <a:alpha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515432A6-0325-1949-93DB-88966088247B}"/>
              </a:ext>
            </a:extLst>
          </p:cNvPr>
          <p:cNvCxnSpPr>
            <a:cxnSpLocks/>
          </p:cNvCxnSpPr>
          <p:nvPr/>
        </p:nvCxnSpPr>
        <p:spPr>
          <a:xfrm flipV="1">
            <a:off x="799248" y="1100667"/>
            <a:ext cx="572352" cy="29578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9E71E91-FB9B-5842-8A61-CC94A415502C}"/>
              </a:ext>
            </a:extLst>
          </p:cNvPr>
          <p:cNvCxnSpPr>
            <a:cxnSpLocks/>
          </p:cNvCxnSpPr>
          <p:nvPr/>
        </p:nvCxnSpPr>
        <p:spPr>
          <a:xfrm flipH="1" flipV="1">
            <a:off x="2353266" y="287867"/>
            <a:ext cx="7748" cy="40428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8665B04-ADD1-A148-A743-A2136131288A}"/>
              </a:ext>
            </a:extLst>
          </p:cNvPr>
          <p:cNvCxnSpPr>
            <a:cxnSpLocks/>
          </p:cNvCxnSpPr>
          <p:nvPr/>
        </p:nvCxnSpPr>
        <p:spPr>
          <a:xfrm flipV="1">
            <a:off x="4288367" y="474133"/>
            <a:ext cx="0" cy="2794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5AFBA1B-46A3-E944-90BF-FB5BEBAFC868}"/>
              </a:ext>
            </a:extLst>
          </p:cNvPr>
          <p:cNvCxnSpPr>
            <a:cxnSpLocks/>
          </p:cNvCxnSpPr>
          <p:nvPr/>
        </p:nvCxnSpPr>
        <p:spPr>
          <a:xfrm flipH="1">
            <a:off x="446483" y="2000251"/>
            <a:ext cx="78450" cy="37041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F48C55F-2590-7143-AE85-6941CEFB4E3F}"/>
              </a:ext>
            </a:extLst>
          </p:cNvPr>
          <p:cNvCxnSpPr>
            <a:cxnSpLocks/>
          </p:cNvCxnSpPr>
          <p:nvPr/>
        </p:nvCxnSpPr>
        <p:spPr>
          <a:xfrm>
            <a:off x="2099733" y="2692400"/>
            <a:ext cx="67734" cy="26246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873A213-E9BC-F04B-B16A-1DCB326D12CE}"/>
              </a:ext>
            </a:extLst>
          </p:cNvPr>
          <p:cNvCxnSpPr>
            <a:cxnSpLocks/>
          </p:cNvCxnSpPr>
          <p:nvPr/>
        </p:nvCxnSpPr>
        <p:spPr>
          <a:xfrm flipH="1">
            <a:off x="446481" y="3810000"/>
            <a:ext cx="78452" cy="48950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658242C-251C-B04B-962D-07ED4CF73F7F}"/>
              </a:ext>
            </a:extLst>
          </p:cNvPr>
          <p:cNvCxnSpPr>
            <a:cxnSpLocks/>
          </p:cNvCxnSpPr>
          <p:nvPr/>
        </p:nvCxnSpPr>
        <p:spPr>
          <a:xfrm flipH="1" flipV="1">
            <a:off x="3005388" y="3771032"/>
            <a:ext cx="144209" cy="23104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2A50938-6904-A644-85F1-2362B5DEFAE6}"/>
              </a:ext>
            </a:extLst>
          </p:cNvPr>
          <p:cNvCxnSpPr>
            <a:cxnSpLocks/>
          </p:cNvCxnSpPr>
          <p:nvPr/>
        </p:nvCxnSpPr>
        <p:spPr>
          <a:xfrm flipH="1">
            <a:off x="3802502" y="3949122"/>
            <a:ext cx="316262" cy="41130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0134221-9BB4-0949-8E03-BF7F5FEF0DD4}"/>
              </a:ext>
            </a:extLst>
          </p:cNvPr>
          <p:cNvCxnSpPr>
            <a:cxnSpLocks/>
          </p:cNvCxnSpPr>
          <p:nvPr/>
        </p:nvCxnSpPr>
        <p:spPr>
          <a:xfrm>
            <a:off x="5806114" y="4118253"/>
            <a:ext cx="542293" cy="33257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E39783C-0D0E-1045-9496-2DB702378033}"/>
              </a:ext>
            </a:extLst>
          </p:cNvPr>
          <p:cNvCxnSpPr>
            <a:cxnSpLocks/>
          </p:cNvCxnSpPr>
          <p:nvPr/>
        </p:nvCxnSpPr>
        <p:spPr>
          <a:xfrm flipH="1">
            <a:off x="336977" y="5835650"/>
            <a:ext cx="21229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A220782-78E3-0E4F-8EE5-A3000AF0ED5E}"/>
              </a:ext>
            </a:extLst>
          </p:cNvPr>
          <p:cNvCxnSpPr>
            <a:cxnSpLocks/>
          </p:cNvCxnSpPr>
          <p:nvPr/>
        </p:nvCxnSpPr>
        <p:spPr>
          <a:xfrm>
            <a:off x="2378200" y="6111142"/>
            <a:ext cx="145925" cy="5788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2BB39B6-D88A-BE4E-B147-7A339BF9E617}"/>
              </a:ext>
            </a:extLst>
          </p:cNvPr>
          <p:cNvCxnSpPr>
            <a:cxnSpLocks/>
          </p:cNvCxnSpPr>
          <p:nvPr/>
        </p:nvCxnSpPr>
        <p:spPr>
          <a:xfrm flipH="1" flipV="1">
            <a:off x="4349751" y="5546725"/>
            <a:ext cx="98424" cy="17674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53E201F2-3653-3E47-9412-9D640309EA47}"/>
              </a:ext>
            </a:extLst>
          </p:cNvPr>
          <p:cNvSpPr/>
          <p:nvPr/>
        </p:nvSpPr>
        <p:spPr>
          <a:xfrm>
            <a:off x="371419" y="287867"/>
            <a:ext cx="1177981" cy="1159932"/>
          </a:xfrm>
          <a:prstGeom prst="ellipse">
            <a:avLst/>
          </a:prstGeom>
          <a:noFill/>
          <a:ln w="44450">
            <a:solidFill>
              <a:schemeClr val="tx1">
                <a:lumMod val="50000"/>
                <a:lumOff val="50000"/>
                <a:alpha val="4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25ED8F44-F3AF-6E41-8C7D-16901F8D2D5E}"/>
              </a:ext>
            </a:extLst>
          </p:cNvPr>
          <p:cNvSpPr/>
          <p:nvPr/>
        </p:nvSpPr>
        <p:spPr>
          <a:xfrm rot="20991914">
            <a:off x="1974544" y="388830"/>
            <a:ext cx="983934" cy="661690"/>
          </a:xfrm>
          <a:prstGeom prst="ellipse">
            <a:avLst/>
          </a:prstGeom>
          <a:noFill/>
          <a:ln w="44450">
            <a:solidFill>
              <a:schemeClr val="tx1">
                <a:lumMod val="50000"/>
                <a:lumOff val="50000"/>
                <a:alpha val="4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D8A8C0F1-DFA4-EC46-96AA-755C9010BD79}"/>
              </a:ext>
            </a:extLst>
          </p:cNvPr>
          <p:cNvSpPr/>
          <p:nvPr/>
        </p:nvSpPr>
        <p:spPr>
          <a:xfrm>
            <a:off x="387904" y="1938532"/>
            <a:ext cx="1169966" cy="953784"/>
          </a:xfrm>
          <a:prstGeom prst="ellipse">
            <a:avLst/>
          </a:prstGeom>
          <a:noFill/>
          <a:ln w="44450">
            <a:solidFill>
              <a:schemeClr val="tx1">
                <a:lumMod val="50000"/>
                <a:lumOff val="50000"/>
                <a:alpha val="4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977C997E-F60B-2B48-8703-47BF592C3BA6}"/>
              </a:ext>
            </a:extLst>
          </p:cNvPr>
          <p:cNvSpPr/>
          <p:nvPr/>
        </p:nvSpPr>
        <p:spPr>
          <a:xfrm rot="3241865">
            <a:off x="2224878" y="2066402"/>
            <a:ext cx="871138" cy="1088815"/>
          </a:xfrm>
          <a:prstGeom prst="ellipse">
            <a:avLst/>
          </a:prstGeom>
          <a:noFill/>
          <a:ln w="44450">
            <a:solidFill>
              <a:schemeClr val="tx1">
                <a:lumMod val="50000"/>
                <a:lumOff val="50000"/>
                <a:alpha val="4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2FE6503D-7F34-B742-A858-207CCE6549E3}"/>
              </a:ext>
            </a:extLst>
          </p:cNvPr>
          <p:cNvSpPr/>
          <p:nvPr/>
        </p:nvSpPr>
        <p:spPr>
          <a:xfrm>
            <a:off x="5579533" y="347134"/>
            <a:ext cx="880069" cy="1016000"/>
          </a:xfrm>
          <a:prstGeom prst="ellipse">
            <a:avLst/>
          </a:prstGeom>
          <a:noFill/>
          <a:ln w="44450">
            <a:solidFill>
              <a:schemeClr val="tx1">
                <a:lumMod val="50000"/>
                <a:lumOff val="50000"/>
                <a:alpha val="4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075D4133-63E3-E348-97B1-26D83355E3BA}"/>
              </a:ext>
            </a:extLst>
          </p:cNvPr>
          <p:cNvCxnSpPr>
            <a:cxnSpLocks/>
            <a:endCxn id="64" idx="6"/>
          </p:cNvCxnSpPr>
          <p:nvPr/>
        </p:nvCxnSpPr>
        <p:spPr>
          <a:xfrm flipV="1">
            <a:off x="6239933" y="855134"/>
            <a:ext cx="219669" cy="3810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60F2513-9083-F341-A274-C823AEDF180F}"/>
              </a:ext>
            </a:extLst>
          </p:cNvPr>
          <p:cNvCxnSpPr>
            <a:cxnSpLocks/>
          </p:cNvCxnSpPr>
          <p:nvPr/>
        </p:nvCxnSpPr>
        <p:spPr>
          <a:xfrm flipV="1">
            <a:off x="5870612" y="2687004"/>
            <a:ext cx="44268" cy="23082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FC0C3C4-816F-4F44-90D7-07C2412ECA96}"/>
              </a:ext>
            </a:extLst>
          </p:cNvPr>
          <p:cNvCxnSpPr>
            <a:cxnSpLocks/>
          </p:cNvCxnSpPr>
          <p:nvPr/>
        </p:nvCxnSpPr>
        <p:spPr>
          <a:xfrm>
            <a:off x="4158991" y="2401838"/>
            <a:ext cx="11771" cy="153353"/>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43DB3954-14E7-2945-965D-C0DBE9AF0BD9}"/>
              </a:ext>
            </a:extLst>
          </p:cNvPr>
          <p:cNvSpPr/>
          <p:nvPr/>
        </p:nvSpPr>
        <p:spPr>
          <a:xfrm>
            <a:off x="387904" y="3627121"/>
            <a:ext cx="858786" cy="1139022"/>
          </a:xfrm>
          <a:prstGeom prst="ellipse">
            <a:avLst/>
          </a:prstGeom>
          <a:noFill/>
          <a:ln w="44450">
            <a:solidFill>
              <a:schemeClr val="tx1">
                <a:lumMod val="50000"/>
                <a:lumOff val="50000"/>
                <a:alpha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E36AE47F-E1C6-654C-8947-F9F49CA22C70}"/>
              </a:ext>
            </a:extLst>
          </p:cNvPr>
          <p:cNvSpPr/>
          <p:nvPr/>
        </p:nvSpPr>
        <p:spPr>
          <a:xfrm rot="19703709">
            <a:off x="3934509" y="275633"/>
            <a:ext cx="652807" cy="1016000"/>
          </a:xfrm>
          <a:prstGeom prst="ellipse">
            <a:avLst/>
          </a:prstGeom>
          <a:noFill/>
          <a:ln w="44450">
            <a:solidFill>
              <a:schemeClr val="tx1">
                <a:lumMod val="50000"/>
                <a:lumOff val="50000"/>
                <a:alpha val="4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BFF4A254-81EF-AF4B-9107-312F9DBFC201}"/>
              </a:ext>
            </a:extLst>
          </p:cNvPr>
          <p:cNvSpPr/>
          <p:nvPr/>
        </p:nvSpPr>
        <p:spPr>
          <a:xfrm>
            <a:off x="5579533" y="2326284"/>
            <a:ext cx="694266" cy="566031"/>
          </a:xfrm>
          <a:prstGeom prst="ellipse">
            <a:avLst/>
          </a:prstGeom>
          <a:noFill/>
          <a:ln w="44450">
            <a:solidFill>
              <a:schemeClr val="tx1">
                <a:lumMod val="50000"/>
                <a:lumOff val="50000"/>
                <a:alpha val="4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C22C68D6-58EC-3741-B2D4-29D3AADBBA75}"/>
              </a:ext>
            </a:extLst>
          </p:cNvPr>
          <p:cNvSpPr/>
          <p:nvPr/>
        </p:nvSpPr>
        <p:spPr>
          <a:xfrm>
            <a:off x="3852972" y="3832739"/>
            <a:ext cx="880069" cy="1016000"/>
          </a:xfrm>
          <a:prstGeom prst="ellipse">
            <a:avLst/>
          </a:prstGeom>
          <a:noFill/>
          <a:ln w="44450">
            <a:solidFill>
              <a:schemeClr val="tx1">
                <a:lumMod val="50000"/>
                <a:lumOff val="50000"/>
                <a:alpha val="4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583E7817-4BC9-F449-B090-994C8E27336C}"/>
              </a:ext>
            </a:extLst>
          </p:cNvPr>
          <p:cNvSpPr/>
          <p:nvPr/>
        </p:nvSpPr>
        <p:spPr>
          <a:xfrm rot="5770775">
            <a:off x="5669411" y="3916967"/>
            <a:ext cx="601904" cy="984845"/>
          </a:xfrm>
          <a:prstGeom prst="ellipse">
            <a:avLst/>
          </a:prstGeom>
          <a:noFill/>
          <a:ln w="44450">
            <a:solidFill>
              <a:schemeClr val="tx1">
                <a:lumMod val="50000"/>
                <a:lumOff val="50000"/>
                <a:alpha val="4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697D81D9-A0F8-9C46-AB9A-770915A8AC13}"/>
              </a:ext>
            </a:extLst>
          </p:cNvPr>
          <p:cNvSpPr/>
          <p:nvPr/>
        </p:nvSpPr>
        <p:spPr>
          <a:xfrm rot="2413810">
            <a:off x="2269770" y="3627121"/>
            <a:ext cx="880069" cy="1016000"/>
          </a:xfrm>
          <a:prstGeom prst="ellipse">
            <a:avLst/>
          </a:prstGeom>
          <a:noFill/>
          <a:ln w="44450">
            <a:solidFill>
              <a:schemeClr val="tx1">
                <a:lumMod val="50000"/>
                <a:lumOff val="50000"/>
                <a:alpha val="4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6BF07D86-B7A1-8741-AF0D-F4EB83CA8B94}"/>
              </a:ext>
            </a:extLst>
          </p:cNvPr>
          <p:cNvSpPr/>
          <p:nvPr/>
        </p:nvSpPr>
        <p:spPr>
          <a:xfrm>
            <a:off x="3716698" y="5425935"/>
            <a:ext cx="1126003" cy="552292"/>
          </a:xfrm>
          <a:prstGeom prst="ellipse">
            <a:avLst/>
          </a:prstGeom>
          <a:noFill/>
          <a:ln w="44450">
            <a:solidFill>
              <a:schemeClr val="tx1">
                <a:lumMod val="50000"/>
                <a:lumOff val="50000"/>
                <a:alpha val="4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8EE64B7-FDAF-E44E-86FC-0607EAF10CB2}"/>
              </a:ext>
            </a:extLst>
          </p:cNvPr>
          <p:cNvSpPr/>
          <p:nvPr/>
        </p:nvSpPr>
        <p:spPr>
          <a:xfrm rot="16485340">
            <a:off x="3692583" y="2146468"/>
            <a:ext cx="871444" cy="851761"/>
          </a:xfrm>
          <a:prstGeom prst="ellipse">
            <a:avLst/>
          </a:prstGeom>
          <a:noFill/>
          <a:ln w="44450">
            <a:solidFill>
              <a:schemeClr val="tx1">
                <a:lumMod val="50000"/>
                <a:lumOff val="50000"/>
                <a:alpha val="4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0F755ABB-5743-2949-A2BD-A8031DB7AA8A}"/>
              </a:ext>
            </a:extLst>
          </p:cNvPr>
          <p:cNvSpPr/>
          <p:nvPr/>
        </p:nvSpPr>
        <p:spPr>
          <a:xfrm rot="6073968">
            <a:off x="370560" y="5401656"/>
            <a:ext cx="946899" cy="818535"/>
          </a:xfrm>
          <a:prstGeom prst="ellipse">
            <a:avLst/>
          </a:prstGeom>
          <a:noFill/>
          <a:ln w="44450">
            <a:solidFill>
              <a:schemeClr val="tx1">
                <a:lumMod val="50000"/>
                <a:lumOff val="50000"/>
                <a:alpha val="4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9F270C4A-5EDA-AD42-B94F-26D147DA1F02}"/>
              </a:ext>
            </a:extLst>
          </p:cNvPr>
          <p:cNvSpPr/>
          <p:nvPr/>
        </p:nvSpPr>
        <p:spPr>
          <a:xfrm>
            <a:off x="1992677" y="6087533"/>
            <a:ext cx="880069" cy="354402"/>
          </a:xfrm>
          <a:prstGeom prst="ellipse">
            <a:avLst/>
          </a:prstGeom>
          <a:noFill/>
          <a:ln w="44450">
            <a:solidFill>
              <a:schemeClr val="tx1">
                <a:lumMod val="50000"/>
                <a:lumOff val="50000"/>
                <a:alpha val="4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A4DD995B-4C22-4343-AEB1-EEB90F8ED9D1}"/>
              </a:ext>
            </a:extLst>
          </p:cNvPr>
          <p:cNvCxnSpPr>
            <a:cxnSpLocks/>
          </p:cNvCxnSpPr>
          <p:nvPr/>
        </p:nvCxnSpPr>
        <p:spPr>
          <a:xfrm flipH="1" flipV="1">
            <a:off x="7968632" y="922867"/>
            <a:ext cx="997569" cy="428714"/>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1DCA3FD-AEC7-3042-BD56-A44305EE8443}"/>
              </a:ext>
            </a:extLst>
          </p:cNvPr>
          <p:cNvCxnSpPr>
            <a:cxnSpLocks/>
          </p:cNvCxnSpPr>
          <p:nvPr/>
        </p:nvCxnSpPr>
        <p:spPr>
          <a:xfrm flipV="1">
            <a:off x="7753324" y="1351580"/>
            <a:ext cx="1212877" cy="1496395"/>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737551F-9C7A-D14A-A6FF-3C7F909EB48E}"/>
              </a:ext>
            </a:extLst>
          </p:cNvPr>
          <p:cNvCxnSpPr>
            <a:cxnSpLocks/>
          </p:cNvCxnSpPr>
          <p:nvPr/>
        </p:nvCxnSpPr>
        <p:spPr>
          <a:xfrm flipH="1" flipV="1">
            <a:off x="7640651" y="2401840"/>
            <a:ext cx="112673" cy="446135"/>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292E5C5-884A-C845-AAB5-15D26ECB5EBA}"/>
              </a:ext>
            </a:extLst>
          </p:cNvPr>
          <p:cNvCxnSpPr>
            <a:cxnSpLocks/>
          </p:cNvCxnSpPr>
          <p:nvPr/>
        </p:nvCxnSpPr>
        <p:spPr>
          <a:xfrm flipH="1">
            <a:off x="4118764" y="3824862"/>
            <a:ext cx="254674" cy="124260"/>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15173B3-ECDC-774D-AD0B-D28B5A861B91}"/>
              </a:ext>
            </a:extLst>
          </p:cNvPr>
          <p:cNvCxnSpPr>
            <a:cxnSpLocks/>
          </p:cNvCxnSpPr>
          <p:nvPr/>
        </p:nvCxnSpPr>
        <p:spPr>
          <a:xfrm flipH="1">
            <a:off x="3812850" y="3825951"/>
            <a:ext cx="566209" cy="534480"/>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DD2C5D2-759C-5242-AB18-07DCD6CFDC89}"/>
              </a:ext>
            </a:extLst>
          </p:cNvPr>
          <p:cNvCxnSpPr>
            <a:cxnSpLocks/>
          </p:cNvCxnSpPr>
          <p:nvPr/>
        </p:nvCxnSpPr>
        <p:spPr>
          <a:xfrm>
            <a:off x="2167467" y="2954867"/>
            <a:ext cx="542195" cy="0"/>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B847130-92E7-DD4B-AAC1-11CC6E3DBA84}"/>
              </a:ext>
            </a:extLst>
          </p:cNvPr>
          <p:cNvCxnSpPr>
            <a:cxnSpLocks/>
          </p:cNvCxnSpPr>
          <p:nvPr/>
        </p:nvCxnSpPr>
        <p:spPr>
          <a:xfrm>
            <a:off x="2294963" y="2388915"/>
            <a:ext cx="421520" cy="563972"/>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B623C0E6-0774-DA46-A348-A011129E832A}"/>
              </a:ext>
            </a:extLst>
          </p:cNvPr>
          <p:cNvCxnSpPr>
            <a:cxnSpLocks/>
          </p:cNvCxnSpPr>
          <p:nvPr/>
        </p:nvCxnSpPr>
        <p:spPr>
          <a:xfrm flipV="1">
            <a:off x="2111736" y="2381879"/>
            <a:ext cx="176406" cy="326096"/>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0CDA1E4-7840-B645-9C74-D3142FE91915}"/>
              </a:ext>
            </a:extLst>
          </p:cNvPr>
          <p:cNvCxnSpPr>
            <a:cxnSpLocks/>
          </p:cNvCxnSpPr>
          <p:nvPr/>
        </p:nvCxnSpPr>
        <p:spPr>
          <a:xfrm>
            <a:off x="524933" y="1996206"/>
            <a:ext cx="435476" cy="35794"/>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0E63082-15AB-B44D-B637-A53769F8BC3B}"/>
              </a:ext>
            </a:extLst>
          </p:cNvPr>
          <p:cNvCxnSpPr>
            <a:cxnSpLocks/>
          </p:cNvCxnSpPr>
          <p:nvPr/>
        </p:nvCxnSpPr>
        <p:spPr>
          <a:xfrm flipH="1">
            <a:off x="862719" y="2032000"/>
            <a:ext cx="110168" cy="922867"/>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9FB32F2-B86F-AD46-AA02-FEAEE86571F0}"/>
              </a:ext>
            </a:extLst>
          </p:cNvPr>
          <p:cNvCxnSpPr>
            <a:cxnSpLocks/>
          </p:cNvCxnSpPr>
          <p:nvPr/>
        </p:nvCxnSpPr>
        <p:spPr>
          <a:xfrm>
            <a:off x="461793" y="2364180"/>
            <a:ext cx="410272" cy="584210"/>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7E3070E-4593-CC47-8925-C276C3E2A36B}"/>
              </a:ext>
            </a:extLst>
          </p:cNvPr>
          <p:cNvCxnSpPr>
            <a:cxnSpLocks/>
          </p:cNvCxnSpPr>
          <p:nvPr/>
        </p:nvCxnSpPr>
        <p:spPr>
          <a:xfrm flipH="1">
            <a:off x="795867" y="1387343"/>
            <a:ext cx="76198" cy="0"/>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29597B4-9F2B-CF45-96A5-EE572ED612BA}"/>
              </a:ext>
            </a:extLst>
          </p:cNvPr>
          <p:cNvCxnSpPr>
            <a:cxnSpLocks/>
          </p:cNvCxnSpPr>
          <p:nvPr/>
        </p:nvCxnSpPr>
        <p:spPr>
          <a:xfrm flipH="1">
            <a:off x="872067" y="1119776"/>
            <a:ext cx="582624" cy="276676"/>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D3A0C80-373F-9843-92E7-50E5F1425E31}"/>
              </a:ext>
            </a:extLst>
          </p:cNvPr>
          <p:cNvCxnSpPr>
            <a:cxnSpLocks/>
          </p:cNvCxnSpPr>
          <p:nvPr/>
        </p:nvCxnSpPr>
        <p:spPr>
          <a:xfrm>
            <a:off x="456292" y="4360431"/>
            <a:ext cx="68641" cy="166017"/>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D7FF991D-6669-C44A-99C1-5C71F2C64A28}"/>
              </a:ext>
            </a:extLst>
          </p:cNvPr>
          <p:cNvCxnSpPr>
            <a:cxnSpLocks/>
          </p:cNvCxnSpPr>
          <p:nvPr/>
        </p:nvCxnSpPr>
        <p:spPr>
          <a:xfrm>
            <a:off x="2696272" y="3771032"/>
            <a:ext cx="309116" cy="0"/>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4D5BBAD-1AAD-A845-B710-03ED81ED4FCB}"/>
              </a:ext>
            </a:extLst>
          </p:cNvPr>
          <p:cNvCxnSpPr>
            <a:cxnSpLocks/>
          </p:cNvCxnSpPr>
          <p:nvPr/>
        </p:nvCxnSpPr>
        <p:spPr>
          <a:xfrm flipH="1" flipV="1">
            <a:off x="2694192" y="3771032"/>
            <a:ext cx="529539" cy="458068"/>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E80E269B-A367-CA43-AE62-953B3FF5E6F1}"/>
              </a:ext>
            </a:extLst>
          </p:cNvPr>
          <p:cNvCxnSpPr>
            <a:cxnSpLocks/>
          </p:cNvCxnSpPr>
          <p:nvPr/>
        </p:nvCxnSpPr>
        <p:spPr>
          <a:xfrm flipH="1" flipV="1">
            <a:off x="3146252" y="4000066"/>
            <a:ext cx="74575" cy="229034"/>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4B92A8FF-E0A7-6A44-B58E-3098D51AA1BB}"/>
              </a:ext>
            </a:extLst>
          </p:cNvPr>
          <p:cNvCxnSpPr>
            <a:cxnSpLocks/>
          </p:cNvCxnSpPr>
          <p:nvPr/>
        </p:nvCxnSpPr>
        <p:spPr>
          <a:xfrm flipH="1" flipV="1">
            <a:off x="2357141" y="688975"/>
            <a:ext cx="18641" cy="194454"/>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033BB270-5897-8140-B47D-A48EA35D3A2D}"/>
              </a:ext>
            </a:extLst>
          </p:cNvPr>
          <p:cNvCxnSpPr>
            <a:cxnSpLocks/>
          </p:cNvCxnSpPr>
          <p:nvPr/>
        </p:nvCxnSpPr>
        <p:spPr>
          <a:xfrm flipV="1">
            <a:off x="2381097" y="456521"/>
            <a:ext cx="209703" cy="405475"/>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519A42E-7AE0-1843-A83B-9EB79B24BBF0}"/>
              </a:ext>
            </a:extLst>
          </p:cNvPr>
          <p:cNvCxnSpPr>
            <a:cxnSpLocks/>
          </p:cNvCxnSpPr>
          <p:nvPr/>
        </p:nvCxnSpPr>
        <p:spPr>
          <a:xfrm flipH="1" flipV="1">
            <a:off x="2361014" y="293112"/>
            <a:ext cx="229672" cy="179420"/>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2A5C2EC-7E73-174F-93C5-FDC93B0EE305}"/>
              </a:ext>
            </a:extLst>
          </p:cNvPr>
          <p:cNvCxnSpPr>
            <a:cxnSpLocks/>
          </p:cNvCxnSpPr>
          <p:nvPr/>
        </p:nvCxnSpPr>
        <p:spPr>
          <a:xfrm>
            <a:off x="5881019" y="1164633"/>
            <a:ext cx="358914" cy="64826"/>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045A838-2D1C-524C-8FF3-8EAE2CE999E1}"/>
              </a:ext>
            </a:extLst>
          </p:cNvPr>
          <p:cNvCxnSpPr>
            <a:cxnSpLocks/>
          </p:cNvCxnSpPr>
          <p:nvPr/>
        </p:nvCxnSpPr>
        <p:spPr>
          <a:xfrm flipH="1">
            <a:off x="5899456" y="628036"/>
            <a:ext cx="450311" cy="536597"/>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3CF984CE-A958-8449-B4C7-1BE8B7E2FA3D}"/>
              </a:ext>
            </a:extLst>
          </p:cNvPr>
          <p:cNvCxnSpPr>
            <a:cxnSpLocks/>
            <a:stCxn id="64" idx="6"/>
          </p:cNvCxnSpPr>
          <p:nvPr/>
        </p:nvCxnSpPr>
        <p:spPr>
          <a:xfrm flipH="1" flipV="1">
            <a:off x="6349768" y="635002"/>
            <a:ext cx="109834" cy="220132"/>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8E0C7692-3578-A648-9A60-FAADADE49051}"/>
              </a:ext>
            </a:extLst>
          </p:cNvPr>
          <p:cNvCxnSpPr>
            <a:cxnSpLocks/>
          </p:cNvCxnSpPr>
          <p:nvPr/>
        </p:nvCxnSpPr>
        <p:spPr>
          <a:xfrm flipH="1" flipV="1">
            <a:off x="4235307" y="459940"/>
            <a:ext cx="57699" cy="25185"/>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B65071E5-9164-2E46-A41D-8DFBF9A90A43}"/>
              </a:ext>
            </a:extLst>
          </p:cNvPr>
          <p:cNvCxnSpPr>
            <a:cxnSpLocks/>
          </p:cNvCxnSpPr>
          <p:nvPr/>
        </p:nvCxnSpPr>
        <p:spPr>
          <a:xfrm>
            <a:off x="4236816" y="459939"/>
            <a:ext cx="0" cy="306295"/>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D1A6B6FF-F098-FE4B-A2BB-75244D8E1003}"/>
              </a:ext>
            </a:extLst>
          </p:cNvPr>
          <p:cNvCxnSpPr>
            <a:cxnSpLocks/>
          </p:cNvCxnSpPr>
          <p:nvPr/>
        </p:nvCxnSpPr>
        <p:spPr>
          <a:xfrm flipV="1">
            <a:off x="4235306" y="753533"/>
            <a:ext cx="51011" cy="12702"/>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D046BDF-8CCA-3A49-97E7-A017C3C2E0A9}"/>
              </a:ext>
            </a:extLst>
          </p:cNvPr>
          <p:cNvCxnSpPr>
            <a:cxnSpLocks/>
          </p:cNvCxnSpPr>
          <p:nvPr/>
        </p:nvCxnSpPr>
        <p:spPr>
          <a:xfrm>
            <a:off x="4260912" y="5520748"/>
            <a:ext cx="88839" cy="25977"/>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5C89743C-36E5-3E46-8321-8AA3647C2B2A}"/>
              </a:ext>
            </a:extLst>
          </p:cNvPr>
          <p:cNvCxnSpPr>
            <a:cxnSpLocks/>
          </p:cNvCxnSpPr>
          <p:nvPr/>
        </p:nvCxnSpPr>
        <p:spPr>
          <a:xfrm>
            <a:off x="4293006" y="5572702"/>
            <a:ext cx="155169" cy="150765"/>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5C526BC5-9FF2-434F-A067-082DE5A7CBC2}"/>
              </a:ext>
            </a:extLst>
          </p:cNvPr>
          <p:cNvCxnSpPr>
            <a:cxnSpLocks/>
          </p:cNvCxnSpPr>
          <p:nvPr/>
        </p:nvCxnSpPr>
        <p:spPr>
          <a:xfrm flipH="1" flipV="1">
            <a:off x="4279628" y="5517001"/>
            <a:ext cx="13378" cy="55701"/>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A23F6928-73C0-1140-AF0C-FF4E9AF41D78}"/>
              </a:ext>
            </a:extLst>
          </p:cNvPr>
          <p:cNvCxnSpPr>
            <a:cxnSpLocks/>
          </p:cNvCxnSpPr>
          <p:nvPr/>
        </p:nvCxnSpPr>
        <p:spPr>
          <a:xfrm flipV="1">
            <a:off x="2514261" y="6052071"/>
            <a:ext cx="33430" cy="102643"/>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4D09A881-3992-9244-8A32-3D07F42AE602}"/>
              </a:ext>
            </a:extLst>
          </p:cNvPr>
          <p:cNvCxnSpPr>
            <a:cxnSpLocks/>
          </p:cNvCxnSpPr>
          <p:nvPr/>
        </p:nvCxnSpPr>
        <p:spPr>
          <a:xfrm flipV="1">
            <a:off x="2378200" y="6052071"/>
            <a:ext cx="169491" cy="59071"/>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C1B2D30B-FDEE-F54D-A4E8-3686D5213FCC}"/>
              </a:ext>
            </a:extLst>
          </p:cNvPr>
          <p:cNvCxnSpPr>
            <a:cxnSpLocks/>
          </p:cNvCxnSpPr>
          <p:nvPr/>
        </p:nvCxnSpPr>
        <p:spPr>
          <a:xfrm flipV="1">
            <a:off x="340330" y="5810923"/>
            <a:ext cx="47574" cy="13049"/>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42E1E7F-F945-B844-B9F3-0961329DBF7D}"/>
              </a:ext>
            </a:extLst>
          </p:cNvPr>
          <p:cNvCxnSpPr>
            <a:cxnSpLocks/>
          </p:cNvCxnSpPr>
          <p:nvPr/>
        </p:nvCxnSpPr>
        <p:spPr>
          <a:xfrm flipH="1" flipV="1">
            <a:off x="371420" y="5810923"/>
            <a:ext cx="571370" cy="56477"/>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9A4A3B64-AB46-AC48-B002-AAE8EE35BB0F}"/>
              </a:ext>
            </a:extLst>
          </p:cNvPr>
          <p:cNvCxnSpPr>
            <a:cxnSpLocks/>
          </p:cNvCxnSpPr>
          <p:nvPr/>
        </p:nvCxnSpPr>
        <p:spPr>
          <a:xfrm>
            <a:off x="524933" y="5835650"/>
            <a:ext cx="417857" cy="31750"/>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D0437A73-175E-C741-8D32-5A81C94931A0}"/>
              </a:ext>
            </a:extLst>
          </p:cNvPr>
          <p:cNvCxnSpPr>
            <a:cxnSpLocks/>
          </p:cNvCxnSpPr>
          <p:nvPr/>
        </p:nvCxnSpPr>
        <p:spPr>
          <a:xfrm flipV="1">
            <a:off x="5881019" y="4450823"/>
            <a:ext cx="453237" cy="199698"/>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F193A655-CD95-E246-BC5A-E25E54D3D19C}"/>
              </a:ext>
            </a:extLst>
          </p:cNvPr>
          <p:cNvCxnSpPr>
            <a:cxnSpLocks/>
          </p:cNvCxnSpPr>
          <p:nvPr/>
        </p:nvCxnSpPr>
        <p:spPr>
          <a:xfrm>
            <a:off x="5584827" y="4284538"/>
            <a:ext cx="296192" cy="365983"/>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5335011-FE14-0F4C-B2FC-81FEE9BFDDAB}"/>
              </a:ext>
            </a:extLst>
          </p:cNvPr>
          <p:cNvCxnSpPr>
            <a:cxnSpLocks/>
          </p:cNvCxnSpPr>
          <p:nvPr/>
        </p:nvCxnSpPr>
        <p:spPr>
          <a:xfrm flipH="1">
            <a:off x="5579533" y="4128941"/>
            <a:ext cx="226582" cy="164471"/>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E8B7F11C-B0BA-1D45-8351-BF9D0A9E6A72}"/>
              </a:ext>
            </a:extLst>
          </p:cNvPr>
          <p:cNvCxnSpPr>
            <a:cxnSpLocks/>
          </p:cNvCxnSpPr>
          <p:nvPr/>
        </p:nvCxnSpPr>
        <p:spPr>
          <a:xfrm flipV="1">
            <a:off x="4105023" y="2381879"/>
            <a:ext cx="0" cy="225987"/>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1280A3C2-BB9B-9243-B3D4-0D35E4CEC9C1}"/>
              </a:ext>
            </a:extLst>
          </p:cNvPr>
          <p:cNvCxnSpPr>
            <a:cxnSpLocks/>
          </p:cNvCxnSpPr>
          <p:nvPr/>
        </p:nvCxnSpPr>
        <p:spPr>
          <a:xfrm flipV="1">
            <a:off x="4105023" y="2547119"/>
            <a:ext cx="65740" cy="56453"/>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4BBF89AB-5D34-BA4C-857C-3E72F0E3C41C}"/>
              </a:ext>
            </a:extLst>
          </p:cNvPr>
          <p:cNvCxnSpPr>
            <a:cxnSpLocks/>
          </p:cNvCxnSpPr>
          <p:nvPr/>
        </p:nvCxnSpPr>
        <p:spPr>
          <a:xfrm>
            <a:off x="4105023" y="2381879"/>
            <a:ext cx="53968" cy="33546"/>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D07A6739-B8A4-9947-B8D7-D66F3BE84A2E}"/>
              </a:ext>
            </a:extLst>
          </p:cNvPr>
          <p:cNvCxnSpPr>
            <a:cxnSpLocks/>
          </p:cNvCxnSpPr>
          <p:nvPr/>
        </p:nvCxnSpPr>
        <p:spPr>
          <a:xfrm flipH="1" flipV="1">
            <a:off x="1371601" y="1100667"/>
            <a:ext cx="83090" cy="19109"/>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87DDE51E-0BEE-5D4D-BE70-6781AF511CC4}"/>
              </a:ext>
            </a:extLst>
          </p:cNvPr>
          <p:cNvCxnSpPr>
            <a:cxnSpLocks/>
          </p:cNvCxnSpPr>
          <p:nvPr/>
        </p:nvCxnSpPr>
        <p:spPr>
          <a:xfrm flipV="1">
            <a:off x="5785964" y="2478515"/>
            <a:ext cx="113492" cy="433678"/>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2676C568-DE88-C047-9C33-828A88F3C691}"/>
              </a:ext>
            </a:extLst>
          </p:cNvPr>
          <p:cNvCxnSpPr>
            <a:cxnSpLocks/>
          </p:cNvCxnSpPr>
          <p:nvPr/>
        </p:nvCxnSpPr>
        <p:spPr>
          <a:xfrm flipH="1" flipV="1">
            <a:off x="5899456" y="2493433"/>
            <a:ext cx="7297" cy="198967"/>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9109B2BA-D59E-B542-B130-7D066B2A9D00}"/>
              </a:ext>
            </a:extLst>
          </p:cNvPr>
          <p:cNvCxnSpPr>
            <a:cxnSpLocks/>
          </p:cNvCxnSpPr>
          <p:nvPr/>
        </p:nvCxnSpPr>
        <p:spPr>
          <a:xfrm>
            <a:off x="5785964" y="2912193"/>
            <a:ext cx="84648" cy="0"/>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368EB627-DFA4-094A-9747-D39751F6BD1A}"/>
              </a:ext>
            </a:extLst>
          </p:cNvPr>
          <p:cNvCxnSpPr>
            <a:cxnSpLocks/>
          </p:cNvCxnSpPr>
          <p:nvPr/>
        </p:nvCxnSpPr>
        <p:spPr>
          <a:xfrm>
            <a:off x="524933" y="3829109"/>
            <a:ext cx="435476" cy="170957"/>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FC84C0DA-2747-0F4E-A796-4BDA60941302}"/>
              </a:ext>
            </a:extLst>
          </p:cNvPr>
          <p:cNvCxnSpPr>
            <a:cxnSpLocks/>
          </p:cNvCxnSpPr>
          <p:nvPr/>
        </p:nvCxnSpPr>
        <p:spPr>
          <a:xfrm flipH="1">
            <a:off x="524934" y="4000066"/>
            <a:ext cx="447953" cy="526382"/>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aphicFrame>
        <p:nvGraphicFramePr>
          <p:cNvPr id="99" name="Chart 98">
            <a:extLst>
              <a:ext uri="{FF2B5EF4-FFF2-40B4-BE49-F238E27FC236}">
                <a16:creationId xmlns:a16="http://schemas.microsoft.com/office/drawing/2014/main" id="{42A182EC-62B3-5647-B6C3-C8B2DCA7560C}"/>
              </a:ext>
            </a:extLst>
          </p:cNvPr>
          <p:cNvGraphicFramePr>
            <a:graphicFrameLocks/>
          </p:cNvGraphicFramePr>
          <p:nvPr>
            <p:extLst>
              <p:ext uri="{D42A27DB-BD31-4B8C-83A1-F6EECF244321}">
                <p14:modId xmlns:p14="http://schemas.microsoft.com/office/powerpoint/2010/main" val="2832387447"/>
              </p:ext>
            </p:extLst>
          </p:nvPr>
        </p:nvGraphicFramePr>
        <p:xfrm>
          <a:off x="6902375" y="4057179"/>
          <a:ext cx="5095661" cy="2925216"/>
        </p:xfrm>
        <a:graphic>
          <a:graphicData uri="http://schemas.openxmlformats.org/drawingml/2006/chart">
            <c:chart xmlns:c="http://schemas.openxmlformats.org/drawingml/2006/chart" xmlns:r="http://schemas.openxmlformats.org/officeDocument/2006/relationships" r:id="rId19"/>
          </a:graphicData>
        </a:graphic>
      </p:graphicFrame>
      <p:cxnSp>
        <p:nvCxnSpPr>
          <p:cNvPr id="100" name="Straight Connector 99">
            <a:extLst>
              <a:ext uri="{FF2B5EF4-FFF2-40B4-BE49-F238E27FC236}">
                <a16:creationId xmlns:a16="http://schemas.microsoft.com/office/drawing/2014/main" id="{F82AD469-50AF-BB4A-A71B-7488AA3573BB}"/>
              </a:ext>
            </a:extLst>
          </p:cNvPr>
          <p:cNvCxnSpPr/>
          <p:nvPr/>
        </p:nvCxnSpPr>
        <p:spPr>
          <a:xfrm flipV="1">
            <a:off x="10033213" y="5916355"/>
            <a:ext cx="360218" cy="374073"/>
          </a:xfrm>
          <a:prstGeom prst="line">
            <a:avLst/>
          </a:prstGeom>
          <a:ln w="31750">
            <a:solidFill>
              <a:srgbClr val="FA5949"/>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0DA7148-5AE7-A944-9123-939E9F0A2B8E}"/>
              </a:ext>
            </a:extLst>
          </p:cNvPr>
          <p:cNvCxnSpPr>
            <a:cxnSpLocks/>
          </p:cNvCxnSpPr>
          <p:nvPr/>
        </p:nvCxnSpPr>
        <p:spPr>
          <a:xfrm flipV="1">
            <a:off x="9818580" y="5867400"/>
            <a:ext cx="380743" cy="358834"/>
          </a:xfrm>
          <a:prstGeom prst="line">
            <a:avLst/>
          </a:prstGeom>
          <a:ln w="31750">
            <a:solidFill>
              <a:srgbClr val="FA5949"/>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60AF29A-87E8-644F-B78D-183CC250AE27}"/>
              </a:ext>
            </a:extLst>
          </p:cNvPr>
          <p:cNvCxnSpPr>
            <a:cxnSpLocks/>
          </p:cNvCxnSpPr>
          <p:nvPr/>
        </p:nvCxnSpPr>
        <p:spPr>
          <a:xfrm flipV="1">
            <a:off x="9468573" y="5956202"/>
            <a:ext cx="345227" cy="358834"/>
          </a:xfrm>
          <a:prstGeom prst="line">
            <a:avLst/>
          </a:prstGeom>
          <a:ln w="31750">
            <a:solidFill>
              <a:srgbClr val="FA5949"/>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E8D12F3-FCC6-D842-85BA-CAF05FD883CF}"/>
              </a:ext>
            </a:extLst>
          </p:cNvPr>
          <p:cNvSpPr/>
          <p:nvPr/>
        </p:nvSpPr>
        <p:spPr>
          <a:xfrm>
            <a:off x="3519922" y="3376844"/>
            <a:ext cx="1555889" cy="1746457"/>
          </a:xfrm>
          <a:prstGeom prst="rect">
            <a:avLst/>
          </a:prstGeom>
          <a:noFill/>
          <a:ln w="28575">
            <a:solidFill>
              <a:srgbClr val="FA59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F895556C-43A9-CB46-AEDE-5D17F80C292D}"/>
              </a:ext>
            </a:extLst>
          </p:cNvPr>
          <p:cNvSpPr/>
          <p:nvPr/>
        </p:nvSpPr>
        <p:spPr>
          <a:xfrm>
            <a:off x="1858762" y="3376844"/>
            <a:ext cx="1555889" cy="1746457"/>
          </a:xfrm>
          <a:prstGeom prst="rect">
            <a:avLst/>
          </a:prstGeom>
          <a:noFill/>
          <a:ln w="28575">
            <a:solidFill>
              <a:srgbClr val="FA59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BFCB0F91-4432-1F4B-87FA-F21DDA4F31DA}"/>
              </a:ext>
            </a:extLst>
          </p:cNvPr>
          <p:cNvSpPr/>
          <p:nvPr/>
        </p:nvSpPr>
        <p:spPr>
          <a:xfrm>
            <a:off x="167122" y="3361604"/>
            <a:ext cx="1555889" cy="1746457"/>
          </a:xfrm>
          <a:prstGeom prst="rect">
            <a:avLst/>
          </a:prstGeom>
          <a:noFill/>
          <a:ln w="28575">
            <a:solidFill>
              <a:srgbClr val="FA59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09215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C6A2D-C22D-6249-A113-A2737D41B46F}"/>
              </a:ext>
            </a:extLst>
          </p:cNvPr>
          <p:cNvSpPr>
            <a:spLocks noGrp="1"/>
          </p:cNvSpPr>
          <p:nvPr>
            <p:ph type="title"/>
          </p:nvPr>
        </p:nvSpPr>
        <p:spPr>
          <a:xfrm>
            <a:off x="838200" y="800386"/>
            <a:ext cx="10515600" cy="1025238"/>
          </a:xfrm>
        </p:spPr>
        <p:txBody>
          <a:bodyPr anchor="ctr">
            <a:normAutofit fontScale="90000"/>
          </a:bodyPr>
          <a:lstStyle/>
          <a:p>
            <a:pPr algn="ctr"/>
            <a:r>
              <a:rPr lang="en-US" sz="4900" dirty="0"/>
              <a:t>Contributions</a:t>
            </a:r>
            <a:br>
              <a:rPr lang="en-US" dirty="0"/>
            </a:br>
            <a:endParaRPr lang="en-US" dirty="0"/>
          </a:p>
        </p:txBody>
      </p:sp>
      <p:sp>
        <p:nvSpPr>
          <p:cNvPr id="3" name="Content Placeholder 2">
            <a:extLst>
              <a:ext uri="{FF2B5EF4-FFF2-40B4-BE49-F238E27FC236}">
                <a16:creationId xmlns:a16="http://schemas.microsoft.com/office/drawing/2014/main" id="{1C028535-AEF2-F345-9116-23F7A31AF35D}"/>
              </a:ext>
            </a:extLst>
          </p:cNvPr>
          <p:cNvSpPr>
            <a:spLocks noGrp="1"/>
          </p:cNvSpPr>
          <p:nvPr>
            <p:ph idx="1"/>
          </p:nvPr>
        </p:nvSpPr>
        <p:spPr>
          <a:xfrm>
            <a:off x="838200" y="1825624"/>
            <a:ext cx="10515600" cy="4478193"/>
          </a:xfrm>
        </p:spPr>
        <p:txBody>
          <a:bodyPr>
            <a:normAutofit/>
          </a:bodyPr>
          <a:lstStyle/>
          <a:p>
            <a:r>
              <a:rPr lang="en-US" b="1" dirty="0"/>
              <a:t>Joint modeling </a:t>
            </a:r>
            <a:r>
              <a:rPr lang="en-US" dirty="0"/>
              <a:t>(C&amp;E) to address for deficiency in exercise design</a:t>
            </a:r>
          </a:p>
          <a:p>
            <a:r>
              <a:rPr lang="en-US" dirty="0"/>
              <a:t> Global summary of relative effect</a:t>
            </a:r>
          </a:p>
          <a:p>
            <a:pPr lvl="1"/>
            <a:r>
              <a:rPr lang="en-US" b="1" dirty="0"/>
              <a:t>Exercise effect stronger for most genes in most tissues (</a:t>
            </a:r>
            <a:r>
              <a:rPr lang="en-US" b="1" u="sng" dirty="0"/>
              <a:t>experiments in data</a:t>
            </a:r>
            <a:r>
              <a:rPr lang="en-US" b="1" dirty="0"/>
              <a:t>)</a:t>
            </a:r>
          </a:p>
          <a:p>
            <a:r>
              <a:rPr lang="en-US" b="1" dirty="0"/>
              <a:t>Results varied by tissue</a:t>
            </a:r>
          </a:p>
          <a:p>
            <a:r>
              <a:rPr lang="en-US" dirty="0"/>
              <a:t>Most hallmark circadian genes in gene groups 1 &amp; 2</a:t>
            </a:r>
          </a:p>
          <a:p>
            <a:pPr lvl="1"/>
            <a:r>
              <a:rPr lang="en-US" dirty="0"/>
              <a:t>However, also in groups 3 &amp; 4 – Circadian Genes that respond to Exercise?</a:t>
            </a:r>
          </a:p>
          <a:p>
            <a:r>
              <a:rPr lang="en-US" dirty="0"/>
              <a:t>Identical analysis frameworks in other </a:t>
            </a:r>
            <a:r>
              <a:rPr lang="en-US" dirty="0" err="1"/>
              <a:t>omes</a:t>
            </a:r>
            <a:endParaRPr lang="en-US" dirty="0"/>
          </a:p>
          <a:p>
            <a:pPr lvl="1"/>
            <a:r>
              <a:rPr lang="en-US" dirty="0"/>
              <a:t>Different placement of sample points may show different patterns</a:t>
            </a:r>
          </a:p>
          <a:p>
            <a:r>
              <a:rPr lang="en-US" dirty="0"/>
              <a:t>Continue to improve modeling approach</a:t>
            </a:r>
          </a:p>
        </p:txBody>
      </p:sp>
    </p:spTree>
    <p:extLst>
      <p:ext uri="{BB962C8B-B14F-4D97-AF65-F5344CB8AC3E}">
        <p14:creationId xmlns:p14="http://schemas.microsoft.com/office/powerpoint/2010/main" val="27062765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0E551-CCE7-8148-A118-FBB6F71EB789}"/>
              </a:ext>
            </a:extLst>
          </p:cNvPr>
          <p:cNvSpPr>
            <a:spLocks noGrp="1"/>
          </p:cNvSpPr>
          <p:nvPr>
            <p:ph type="title"/>
          </p:nvPr>
        </p:nvSpPr>
        <p:spPr>
          <a:xfrm>
            <a:off x="838200" y="232537"/>
            <a:ext cx="10515600" cy="1325563"/>
          </a:xfrm>
        </p:spPr>
        <p:txBody>
          <a:bodyPr>
            <a:normAutofit/>
          </a:bodyPr>
          <a:lstStyle/>
          <a:p>
            <a:pPr algn="ctr"/>
            <a:r>
              <a:rPr lang="en-US" sz="4800" dirty="0"/>
              <a:t>Thank You</a:t>
            </a:r>
          </a:p>
        </p:txBody>
      </p:sp>
      <p:sp>
        <p:nvSpPr>
          <p:cNvPr id="3" name="Content Placeholder 2">
            <a:extLst>
              <a:ext uri="{FF2B5EF4-FFF2-40B4-BE49-F238E27FC236}">
                <a16:creationId xmlns:a16="http://schemas.microsoft.com/office/drawing/2014/main" id="{13019C23-E77B-AF4E-8ABE-EAB5EF870351}"/>
              </a:ext>
            </a:extLst>
          </p:cNvPr>
          <p:cNvSpPr>
            <a:spLocks noGrp="1"/>
          </p:cNvSpPr>
          <p:nvPr>
            <p:ph idx="1"/>
          </p:nvPr>
        </p:nvSpPr>
        <p:spPr>
          <a:xfrm>
            <a:off x="1482772" y="3154333"/>
            <a:ext cx="4177145" cy="2699260"/>
          </a:xfrm>
        </p:spPr>
        <p:txBody>
          <a:bodyPr/>
          <a:lstStyle/>
          <a:p>
            <a:pPr marL="0" indent="0">
              <a:buNone/>
            </a:pPr>
            <a:r>
              <a:rPr lang="en-US" sz="2600" dirty="0" err="1"/>
              <a:t>Jiayu</a:t>
            </a:r>
            <a:r>
              <a:rPr lang="en-US" sz="2600" dirty="0"/>
              <a:t> Zhang</a:t>
            </a:r>
          </a:p>
          <a:p>
            <a:pPr marL="0" indent="0">
              <a:buNone/>
            </a:pPr>
            <a:r>
              <a:rPr lang="en-US" sz="2600" dirty="0" err="1"/>
              <a:t>Yanling</a:t>
            </a:r>
            <a:r>
              <a:rPr lang="en-US" sz="2600" dirty="0"/>
              <a:t> Zhang, PhD</a:t>
            </a:r>
          </a:p>
          <a:p>
            <a:pPr marL="0" indent="0">
              <a:buNone/>
            </a:pPr>
            <a:r>
              <a:rPr lang="en-US" sz="2600" dirty="0"/>
              <a:t>Jun Z. Li, PhD</a:t>
            </a:r>
          </a:p>
          <a:p>
            <a:pPr marL="0" indent="0">
              <a:buNone/>
            </a:pPr>
            <a:r>
              <a:rPr lang="en-US" sz="2600" dirty="0"/>
              <a:t>Charles </a:t>
            </a:r>
            <a:r>
              <a:rPr lang="en-US" sz="2600" dirty="0" err="1"/>
              <a:t>Burant</a:t>
            </a:r>
            <a:r>
              <a:rPr lang="en-US" sz="2600" dirty="0"/>
              <a:t>, MD, PhD</a:t>
            </a:r>
          </a:p>
          <a:p>
            <a:endParaRPr lang="en-US" dirty="0"/>
          </a:p>
        </p:txBody>
      </p:sp>
      <p:pic>
        <p:nvPicPr>
          <p:cNvPr id="4" name="Picture 3" descr="A picture containing drawing, food&#10;&#10;Description automatically generated">
            <a:extLst>
              <a:ext uri="{FF2B5EF4-FFF2-40B4-BE49-F238E27FC236}">
                <a16:creationId xmlns:a16="http://schemas.microsoft.com/office/drawing/2014/main" id="{6C2F1EA8-F083-6942-A579-FE423A5E5679}"/>
              </a:ext>
            </a:extLst>
          </p:cNvPr>
          <p:cNvPicPr>
            <a:picLocks noChangeAspect="1"/>
          </p:cNvPicPr>
          <p:nvPr/>
        </p:nvPicPr>
        <p:blipFill>
          <a:blip r:embed="rId2"/>
          <a:stretch>
            <a:fillRect/>
          </a:stretch>
        </p:blipFill>
        <p:spPr>
          <a:xfrm>
            <a:off x="7748359" y="649456"/>
            <a:ext cx="3238500" cy="1866900"/>
          </a:xfrm>
          <a:prstGeom prst="rect">
            <a:avLst/>
          </a:prstGeom>
        </p:spPr>
      </p:pic>
      <p:sp>
        <p:nvSpPr>
          <p:cNvPr id="6" name="Content Placeholder 2">
            <a:extLst>
              <a:ext uri="{FF2B5EF4-FFF2-40B4-BE49-F238E27FC236}">
                <a16:creationId xmlns:a16="http://schemas.microsoft.com/office/drawing/2014/main" id="{9EFC8987-5C06-7F4B-9335-7DFBE6A22EDC}"/>
              </a:ext>
            </a:extLst>
          </p:cNvPr>
          <p:cNvSpPr txBox="1">
            <a:spLocks/>
          </p:cNvSpPr>
          <p:nvPr/>
        </p:nvSpPr>
        <p:spPr>
          <a:xfrm>
            <a:off x="7778339" y="2366454"/>
            <a:ext cx="4177145" cy="407912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Karyn </a:t>
            </a:r>
            <a:r>
              <a:rPr lang="en-US" dirty="0" err="1"/>
              <a:t>Esser</a:t>
            </a:r>
            <a:r>
              <a:rPr lang="en-US" dirty="0"/>
              <a:t>, PhD</a:t>
            </a:r>
          </a:p>
          <a:p>
            <a:pPr marL="0" indent="0">
              <a:buNone/>
            </a:pPr>
            <a:r>
              <a:rPr lang="en-US" dirty="0"/>
              <a:t>Nicole Gay</a:t>
            </a:r>
          </a:p>
          <a:p>
            <a:pPr marL="0" indent="0">
              <a:buNone/>
            </a:pPr>
            <a:r>
              <a:rPr lang="en-US" dirty="0"/>
              <a:t>David Amar, PhD</a:t>
            </a:r>
          </a:p>
          <a:p>
            <a:pPr marL="0" indent="0">
              <a:buNone/>
            </a:pPr>
            <a:r>
              <a:rPr lang="en-US" dirty="0"/>
              <a:t>Pierre Jean-Beltran, PhD</a:t>
            </a:r>
          </a:p>
          <a:p>
            <a:pPr marL="0" indent="0">
              <a:buNone/>
            </a:pPr>
            <a:r>
              <a:rPr lang="en-US" dirty="0"/>
              <a:t>David </a:t>
            </a:r>
            <a:r>
              <a:rPr lang="en-US" dirty="0" err="1"/>
              <a:t>Presby</a:t>
            </a:r>
            <a:r>
              <a:rPr lang="en-US" dirty="0"/>
              <a:t>, PhD</a:t>
            </a:r>
          </a:p>
          <a:p>
            <a:pPr marL="0" indent="0">
              <a:buNone/>
            </a:pPr>
            <a:r>
              <a:rPr lang="en-US" dirty="0"/>
              <a:t>David Jimenez-Morales, PhD</a:t>
            </a:r>
          </a:p>
          <a:p>
            <a:pPr marL="0" indent="0">
              <a:buNone/>
            </a:pPr>
            <a:r>
              <a:rPr lang="en-US" dirty="0"/>
              <a:t>Surendra </a:t>
            </a:r>
            <a:r>
              <a:rPr lang="en-US" dirty="0" err="1"/>
              <a:t>Dasari</a:t>
            </a:r>
            <a:r>
              <a:rPr lang="en-US" dirty="0"/>
              <a:t>, PhD</a:t>
            </a:r>
          </a:p>
          <a:p>
            <a:pPr marL="0" indent="0">
              <a:buNone/>
            </a:pPr>
            <a:r>
              <a:rPr lang="en-US" dirty="0"/>
              <a:t>Ching-</a:t>
            </a:r>
            <a:r>
              <a:rPr lang="en-US" dirty="0" err="1"/>
              <a:t>ju</a:t>
            </a:r>
            <a:r>
              <a:rPr lang="en-US" dirty="0"/>
              <a:t> (Jane) Lu, MPH</a:t>
            </a:r>
          </a:p>
          <a:p>
            <a:pPr marL="0" indent="0">
              <a:buNone/>
            </a:pPr>
            <a:r>
              <a:rPr lang="en-US" dirty="0"/>
              <a:t>Terra R Coakley</a:t>
            </a:r>
          </a:p>
          <a:p>
            <a:endParaRPr lang="en-US" dirty="0"/>
          </a:p>
          <a:p>
            <a:endParaRPr lang="en-US" dirty="0"/>
          </a:p>
        </p:txBody>
      </p:sp>
      <p:pic>
        <p:nvPicPr>
          <p:cNvPr id="7" name="Picture 6" descr="A close up of a sign&#10;&#10;Description automatically generated">
            <a:extLst>
              <a:ext uri="{FF2B5EF4-FFF2-40B4-BE49-F238E27FC236}">
                <a16:creationId xmlns:a16="http://schemas.microsoft.com/office/drawing/2014/main" id="{F40C53D2-E4F4-264E-8F6D-75E8647071FE}"/>
              </a:ext>
            </a:extLst>
          </p:cNvPr>
          <p:cNvPicPr>
            <a:picLocks noChangeAspect="1"/>
          </p:cNvPicPr>
          <p:nvPr/>
        </p:nvPicPr>
        <p:blipFill>
          <a:blip r:embed="rId3"/>
          <a:stretch>
            <a:fillRect/>
          </a:stretch>
        </p:blipFill>
        <p:spPr>
          <a:xfrm>
            <a:off x="1575272" y="644573"/>
            <a:ext cx="2509760" cy="2509760"/>
          </a:xfrm>
          <a:prstGeom prst="rect">
            <a:avLst/>
          </a:prstGeom>
        </p:spPr>
      </p:pic>
    </p:spTree>
    <p:extLst>
      <p:ext uri="{BB962C8B-B14F-4D97-AF65-F5344CB8AC3E}">
        <p14:creationId xmlns:p14="http://schemas.microsoft.com/office/powerpoint/2010/main" val="39590106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text&#10;&#10;Description automatically generated">
            <a:extLst>
              <a:ext uri="{FF2B5EF4-FFF2-40B4-BE49-F238E27FC236}">
                <a16:creationId xmlns:a16="http://schemas.microsoft.com/office/drawing/2014/main" id="{86A856AC-192D-C947-9580-8FB184E54D7B}"/>
              </a:ext>
            </a:extLst>
          </p:cNvPr>
          <p:cNvPicPr>
            <a:picLocks noChangeAspect="1"/>
          </p:cNvPicPr>
          <p:nvPr/>
        </p:nvPicPr>
        <p:blipFill>
          <a:blip r:embed="rId3"/>
          <a:stretch>
            <a:fillRect/>
          </a:stretch>
        </p:blipFill>
        <p:spPr>
          <a:xfrm>
            <a:off x="2641600" y="241300"/>
            <a:ext cx="6908800" cy="6375400"/>
          </a:xfrm>
          <a:prstGeom prst="rect">
            <a:avLst/>
          </a:prstGeom>
        </p:spPr>
      </p:pic>
    </p:spTree>
    <p:extLst>
      <p:ext uri="{BB962C8B-B14F-4D97-AF65-F5344CB8AC3E}">
        <p14:creationId xmlns:p14="http://schemas.microsoft.com/office/powerpoint/2010/main" val="22813774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E7A5B-19C1-A549-8F59-29FECA85714A}"/>
              </a:ext>
            </a:extLst>
          </p:cNvPr>
          <p:cNvSpPr>
            <a:spLocks noGrp="1"/>
          </p:cNvSpPr>
          <p:nvPr>
            <p:ph type="title"/>
          </p:nvPr>
        </p:nvSpPr>
        <p:spPr>
          <a:xfrm>
            <a:off x="838200" y="287"/>
            <a:ext cx="10515600" cy="1325563"/>
          </a:xfrm>
          <a:solidFill>
            <a:schemeClr val="bg1"/>
          </a:solidFill>
        </p:spPr>
        <p:txBody>
          <a:bodyPr/>
          <a:lstStyle/>
          <a:p>
            <a:pPr algn="ctr"/>
            <a:r>
              <a:rPr lang="en-US" dirty="0"/>
              <a:t>Joint Model of </a:t>
            </a:r>
            <a:br>
              <a:rPr lang="en-US" dirty="0"/>
            </a:br>
            <a:r>
              <a:rPr lang="en-US" dirty="0"/>
              <a:t>Exercise Response and Circadian Pattern</a:t>
            </a:r>
          </a:p>
        </p:txBody>
      </p:sp>
      <p:sp>
        <p:nvSpPr>
          <p:cNvPr id="12" name="Content Placeholder 2">
            <a:extLst>
              <a:ext uri="{FF2B5EF4-FFF2-40B4-BE49-F238E27FC236}">
                <a16:creationId xmlns:a16="http://schemas.microsoft.com/office/drawing/2014/main" id="{1C9DA78A-114D-2643-AD5F-435B6ED61070}"/>
              </a:ext>
            </a:extLst>
          </p:cNvPr>
          <p:cNvSpPr txBox="1">
            <a:spLocks/>
          </p:cNvSpPr>
          <p:nvPr/>
        </p:nvSpPr>
        <p:spPr>
          <a:xfrm>
            <a:off x="7817366" y="1246884"/>
            <a:ext cx="2558942" cy="4924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Y_R (Residual) </a:t>
            </a:r>
          </a:p>
        </p:txBody>
      </p:sp>
      <p:sp>
        <p:nvSpPr>
          <p:cNvPr id="8" name="Rounded Rectangle 7">
            <a:extLst>
              <a:ext uri="{FF2B5EF4-FFF2-40B4-BE49-F238E27FC236}">
                <a16:creationId xmlns:a16="http://schemas.microsoft.com/office/drawing/2014/main" id="{66C1A9B6-9ABD-F245-8871-61EFBEA03095}"/>
              </a:ext>
            </a:extLst>
          </p:cNvPr>
          <p:cNvSpPr/>
          <p:nvPr/>
        </p:nvSpPr>
        <p:spPr>
          <a:xfrm>
            <a:off x="7966745" y="1230332"/>
            <a:ext cx="2409563" cy="542441"/>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6F7B9C3D-1FEC-B54C-BA14-8C3B69E96660}"/>
              </a:ext>
            </a:extLst>
          </p:cNvPr>
          <p:cNvSpPr/>
          <p:nvPr/>
        </p:nvSpPr>
        <p:spPr>
          <a:xfrm>
            <a:off x="5059454" y="1219997"/>
            <a:ext cx="2529093" cy="492407"/>
          </a:xfrm>
          <a:prstGeom prst="roundRect">
            <a:avLst/>
          </a:prstGeom>
          <a:noFill/>
          <a:ln w="44450">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21DFB060-3BD9-E545-ABF2-68FA9F546F4E}"/>
              </a:ext>
            </a:extLst>
          </p:cNvPr>
          <p:cNvSpPr/>
          <p:nvPr/>
        </p:nvSpPr>
        <p:spPr>
          <a:xfrm>
            <a:off x="2107608" y="1246884"/>
            <a:ext cx="2267291" cy="492407"/>
          </a:xfrm>
          <a:prstGeom prst="roundRect">
            <a:avLst/>
          </a:prstGeom>
          <a:noFill/>
          <a:ln w="44450">
            <a:solidFill>
              <a:srgbClr val="7074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6AE97605-4AF0-E641-BA26-232B5D95194D}"/>
              </a:ext>
            </a:extLst>
          </p:cNvPr>
          <p:cNvSpPr txBox="1">
            <a:spLocks/>
          </p:cNvSpPr>
          <p:nvPr/>
        </p:nvSpPr>
        <p:spPr>
          <a:xfrm>
            <a:off x="2020476" y="1255343"/>
            <a:ext cx="2558942" cy="4924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Y_C (Circadian) </a:t>
            </a:r>
          </a:p>
        </p:txBody>
      </p:sp>
      <p:sp>
        <p:nvSpPr>
          <p:cNvPr id="17" name="Content Placeholder 2">
            <a:extLst>
              <a:ext uri="{FF2B5EF4-FFF2-40B4-BE49-F238E27FC236}">
                <a16:creationId xmlns:a16="http://schemas.microsoft.com/office/drawing/2014/main" id="{186CA249-284C-3F45-B794-90D942E9474E}"/>
              </a:ext>
            </a:extLst>
          </p:cNvPr>
          <p:cNvSpPr txBox="1">
            <a:spLocks/>
          </p:cNvSpPr>
          <p:nvPr/>
        </p:nvSpPr>
        <p:spPr>
          <a:xfrm>
            <a:off x="5083437" y="1250038"/>
            <a:ext cx="2558942" cy="4924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Y_E (Exercise) </a:t>
            </a:r>
          </a:p>
        </p:txBody>
      </p:sp>
      <p:pic>
        <p:nvPicPr>
          <p:cNvPr id="11" name="Picture 10" descr="A close up of a piece of paper&#10;&#10;Description automatically generated">
            <a:extLst>
              <a:ext uri="{FF2B5EF4-FFF2-40B4-BE49-F238E27FC236}">
                <a16:creationId xmlns:a16="http://schemas.microsoft.com/office/drawing/2014/main" id="{5CD2FE2B-A7C7-DE40-BAC6-5E74051638D0}"/>
              </a:ext>
            </a:extLst>
          </p:cNvPr>
          <p:cNvPicPr>
            <a:picLocks noChangeAspect="1"/>
          </p:cNvPicPr>
          <p:nvPr/>
        </p:nvPicPr>
        <p:blipFill>
          <a:blip r:embed="rId3"/>
          <a:stretch>
            <a:fillRect/>
          </a:stretch>
        </p:blipFill>
        <p:spPr>
          <a:xfrm>
            <a:off x="1281112" y="5085228"/>
            <a:ext cx="8915400" cy="1765300"/>
          </a:xfrm>
          <a:prstGeom prst="rect">
            <a:avLst/>
          </a:prstGeom>
        </p:spPr>
      </p:pic>
      <p:cxnSp>
        <p:nvCxnSpPr>
          <p:cNvPr id="18" name="Straight Connector 17">
            <a:extLst>
              <a:ext uri="{FF2B5EF4-FFF2-40B4-BE49-F238E27FC236}">
                <a16:creationId xmlns:a16="http://schemas.microsoft.com/office/drawing/2014/main" id="{116C8EE5-0C3A-034F-91BA-A4FA7F7C0808}"/>
              </a:ext>
            </a:extLst>
          </p:cNvPr>
          <p:cNvCxnSpPr/>
          <p:nvPr/>
        </p:nvCxnSpPr>
        <p:spPr>
          <a:xfrm>
            <a:off x="838200" y="5421086"/>
            <a:ext cx="442912" cy="0"/>
          </a:xfrm>
          <a:prstGeom prst="line">
            <a:avLst/>
          </a:prstGeom>
          <a:ln w="444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3472B3C-EA76-C845-AEA5-D36AD85D493D}"/>
              </a:ext>
            </a:extLst>
          </p:cNvPr>
          <p:cNvCxnSpPr/>
          <p:nvPr/>
        </p:nvCxnSpPr>
        <p:spPr>
          <a:xfrm>
            <a:off x="841425" y="5647547"/>
            <a:ext cx="442912" cy="0"/>
          </a:xfrm>
          <a:prstGeom prst="line">
            <a:avLst/>
          </a:prstGeom>
          <a:ln w="44450">
            <a:solidFill>
              <a:srgbClr val="7074F7"/>
            </a:solidFill>
            <a:prstDash val="soli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ACC38A9-286B-4F45-9EF3-123F5D5113E9}"/>
              </a:ext>
            </a:extLst>
          </p:cNvPr>
          <p:cNvCxnSpPr/>
          <p:nvPr/>
        </p:nvCxnSpPr>
        <p:spPr>
          <a:xfrm>
            <a:off x="837508" y="5866853"/>
            <a:ext cx="442912" cy="0"/>
          </a:xfrm>
          <a:prstGeom prst="line">
            <a:avLst/>
          </a:prstGeom>
          <a:ln w="44450">
            <a:solidFill>
              <a:srgbClr val="7074F7"/>
            </a:solidFill>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764F520-F133-E942-9C16-95C804D6B724}"/>
              </a:ext>
            </a:extLst>
          </p:cNvPr>
          <p:cNvCxnSpPr/>
          <p:nvPr/>
        </p:nvCxnSpPr>
        <p:spPr>
          <a:xfrm>
            <a:off x="837710" y="6101029"/>
            <a:ext cx="442912" cy="0"/>
          </a:xfrm>
          <a:prstGeom prst="line">
            <a:avLst/>
          </a:prstGeom>
          <a:ln w="44450">
            <a:solidFill>
              <a:srgbClr val="FA756F"/>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DA0E823-76B9-8B40-BB05-8CBB45056151}"/>
              </a:ext>
            </a:extLst>
          </p:cNvPr>
          <p:cNvCxnSpPr/>
          <p:nvPr/>
        </p:nvCxnSpPr>
        <p:spPr>
          <a:xfrm>
            <a:off x="833995" y="6309184"/>
            <a:ext cx="442912" cy="0"/>
          </a:xfrm>
          <a:prstGeom prst="line">
            <a:avLst/>
          </a:prstGeom>
          <a:ln w="44450">
            <a:solidFill>
              <a:srgbClr val="FA756F"/>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454BCDC-A869-2246-956B-630FE29FDF91}"/>
              </a:ext>
            </a:extLst>
          </p:cNvPr>
          <p:cNvCxnSpPr/>
          <p:nvPr/>
        </p:nvCxnSpPr>
        <p:spPr>
          <a:xfrm>
            <a:off x="833995" y="6521057"/>
            <a:ext cx="442912" cy="0"/>
          </a:xfrm>
          <a:prstGeom prst="line">
            <a:avLst/>
          </a:prstGeom>
          <a:ln w="44450">
            <a:solidFill>
              <a:srgbClr val="FA756F"/>
            </a:solidFill>
            <a:prstDash val="soli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5120BB5-1E39-0449-BF6B-77F99D7693AC}"/>
              </a:ext>
            </a:extLst>
          </p:cNvPr>
          <p:cNvCxnSpPr/>
          <p:nvPr/>
        </p:nvCxnSpPr>
        <p:spPr>
          <a:xfrm>
            <a:off x="833994" y="6744080"/>
            <a:ext cx="442912" cy="0"/>
          </a:xfrm>
          <a:prstGeom prst="line">
            <a:avLst/>
          </a:prstGeom>
          <a:ln w="44450">
            <a:solidFill>
              <a:srgbClr val="FA756F"/>
            </a:solidFill>
            <a:prstDash val="solid"/>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DAE90DE2-0703-4246-8EDA-714EA8A46D61}"/>
              </a:ext>
            </a:extLst>
          </p:cNvPr>
          <p:cNvPicPr>
            <a:picLocks noChangeAspect="1"/>
          </p:cNvPicPr>
          <p:nvPr/>
        </p:nvPicPr>
        <p:blipFill>
          <a:blip r:embed="rId4"/>
          <a:stretch>
            <a:fillRect/>
          </a:stretch>
        </p:blipFill>
        <p:spPr>
          <a:xfrm>
            <a:off x="561973" y="1951517"/>
            <a:ext cx="5124281" cy="3230525"/>
          </a:xfrm>
          <a:prstGeom prst="rect">
            <a:avLst/>
          </a:prstGeom>
        </p:spPr>
      </p:pic>
      <p:pic>
        <p:nvPicPr>
          <p:cNvPr id="26" name="Picture 25" descr="A close up of a map&#10;&#10;Description automatically generated">
            <a:extLst>
              <a:ext uri="{FF2B5EF4-FFF2-40B4-BE49-F238E27FC236}">
                <a16:creationId xmlns:a16="http://schemas.microsoft.com/office/drawing/2014/main" id="{935A1A85-3723-3347-95BF-AAAABB7F0D19}"/>
              </a:ext>
            </a:extLst>
          </p:cNvPr>
          <p:cNvPicPr>
            <a:picLocks noChangeAspect="1"/>
          </p:cNvPicPr>
          <p:nvPr/>
        </p:nvPicPr>
        <p:blipFill>
          <a:blip r:embed="rId5"/>
          <a:stretch>
            <a:fillRect/>
          </a:stretch>
        </p:blipFill>
        <p:spPr>
          <a:xfrm>
            <a:off x="5735184" y="1900017"/>
            <a:ext cx="5894843" cy="3182057"/>
          </a:xfrm>
          <a:prstGeom prst="rect">
            <a:avLst/>
          </a:prstGeom>
        </p:spPr>
      </p:pic>
    </p:spTree>
    <p:extLst>
      <p:ext uri="{BB962C8B-B14F-4D97-AF65-F5344CB8AC3E}">
        <p14:creationId xmlns:p14="http://schemas.microsoft.com/office/powerpoint/2010/main" val="17699150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E7A5B-19C1-A549-8F59-29FECA85714A}"/>
              </a:ext>
            </a:extLst>
          </p:cNvPr>
          <p:cNvSpPr>
            <a:spLocks noGrp="1"/>
          </p:cNvSpPr>
          <p:nvPr>
            <p:ph type="title"/>
          </p:nvPr>
        </p:nvSpPr>
        <p:spPr>
          <a:xfrm>
            <a:off x="838200" y="34607"/>
            <a:ext cx="10515600" cy="1325563"/>
          </a:xfrm>
          <a:solidFill>
            <a:schemeClr val="bg1"/>
          </a:solidFill>
        </p:spPr>
        <p:txBody>
          <a:bodyPr/>
          <a:lstStyle/>
          <a:p>
            <a:pPr algn="ctr"/>
            <a:r>
              <a:rPr lang="en-US" dirty="0"/>
              <a:t>Separate Models of </a:t>
            </a:r>
            <a:br>
              <a:rPr lang="en-US" dirty="0"/>
            </a:br>
            <a:r>
              <a:rPr lang="en-US" dirty="0"/>
              <a:t>Exercise Response and Circadian Pattern</a:t>
            </a:r>
          </a:p>
        </p:txBody>
      </p:sp>
      <p:pic>
        <p:nvPicPr>
          <p:cNvPr id="9" name="Picture 8" descr="A close up of a device&#10;&#10;Description automatically generated">
            <a:extLst>
              <a:ext uri="{FF2B5EF4-FFF2-40B4-BE49-F238E27FC236}">
                <a16:creationId xmlns:a16="http://schemas.microsoft.com/office/drawing/2014/main" id="{45CE008B-9741-B543-A489-DF60B168F72A}"/>
              </a:ext>
            </a:extLst>
          </p:cNvPr>
          <p:cNvPicPr>
            <a:picLocks noChangeAspect="1"/>
          </p:cNvPicPr>
          <p:nvPr/>
        </p:nvPicPr>
        <p:blipFill>
          <a:blip r:embed="rId3"/>
          <a:stretch>
            <a:fillRect/>
          </a:stretch>
        </p:blipFill>
        <p:spPr>
          <a:xfrm>
            <a:off x="0" y="1755843"/>
            <a:ext cx="5538015" cy="3562346"/>
          </a:xfrm>
          <a:prstGeom prst="rect">
            <a:avLst/>
          </a:prstGeom>
        </p:spPr>
      </p:pic>
      <p:pic>
        <p:nvPicPr>
          <p:cNvPr id="10" name="Picture 9" descr="A close up of a map&#10;&#10;Description automatically generated">
            <a:extLst>
              <a:ext uri="{FF2B5EF4-FFF2-40B4-BE49-F238E27FC236}">
                <a16:creationId xmlns:a16="http://schemas.microsoft.com/office/drawing/2014/main" id="{D9BA4FD8-001F-DC4D-9F3F-72F8F01678BA}"/>
              </a:ext>
            </a:extLst>
          </p:cNvPr>
          <p:cNvPicPr>
            <a:picLocks noChangeAspect="1"/>
          </p:cNvPicPr>
          <p:nvPr/>
        </p:nvPicPr>
        <p:blipFill>
          <a:blip r:embed="rId4"/>
          <a:stretch>
            <a:fillRect/>
          </a:stretch>
        </p:blipFill>
        <p:spPr>
          <a:xfrm>
            <a:off x="5750844" y="1755843"/>
            <a:ext cx="6195829" cy="3562346"/>
          </a:xfrm>
          <a:prstGeom prst="rect">
            <a:avLst/>
          </a:prstGeom>
        </p:spPr>
      </p:pic>
    </p:spTree>
    <p:extLst>
      <p:ext uri="{BB962C8B-B14F-4D97-AF65-F5344CB8AC3E}">
        <p14:creationId xmlns:p14="http://schemas.microsoft.com/office/powerpoint/2010/main" val="5142987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E7A5B-19C1-A549-8F59-29FECA85714A}"/>
              </a:ext>
            </a:extLst>
          </p:cNvPr>
          <p:cNvSpPr>
            <a:spLocks noGrp="1"/>
          </p:cNvSpPr>
          <p:nvPr>
            <p:ph type="title"/>
          </p:nvPr>
        </p:nvSpPr>
        <p:spPr>
          <a:xfrm>
            <a:off x="838200" y="287"/>
            <a:ext cx="10515600" cy="1325563"/>
          </a:xfrm>
          <a:solidFill>
            <a:schemeClr val="bg1"/>
          </a:solidFill>
        </p:spPr>
        <p:txBody>
          <a:bodyPr/>
          <a:lstStyle/>
          <a:p>
            <a:pPr algn="ctr"/>
            <a:r>
              <a:rPr lang="en-US" dirty="0"/>
              <a:t>Joint Model of </a:t>
            </a:r>
            <a:br>
              <a:rPr lang="en-US" dirty="0"/>
            </a:br>
            <a:r>
              <a:rPr lang="en-US" dirty="0"/>
              <a:t>Exercise Response and Circadian Pattern</a:t>
            </a:r>
          </a:p>
        </p:txBody>
      </p:sp>
      <p:pic>
        <p:nvPicPr>
          <p:cNvPr id="7" name="Picture 6" descr="A close up of a map&#10;&#10;Description automatically generated">
            <a:extLst>
              <a:ext uri="{FF2B5EF4-FFF2-40B4-BE49-F238E27FC236}">
                <a16:creationId xmlns:a16="http://schemas.microsoft.com/office/drawing/2014/main" id="{0AD325E5-46DD-0F41-A4F6-B2CD4A304AB4}"/>
              </a:ext>
            </a:extLst>
          </p:cNvPr>
          <p:cNvPicPr>
            <a:picLocks noChangeAspect="1"/>
          </p:cNvPicPr>
          <p:nvPr/>
        </p:nvPicPr>
        <p:blipFill>
          <a:blip r:embed="rId3"/>
          <a:stretch>
            <a:fillRect/>
          </a:stretch>
        </p:blipFill>
        <p:spPr>
          <a:xfrm>
            <a:off x="728670" y="1755842"/>
            <a:ext cx="5306027" cy="3384543"/>
          </a:xfrm>
          <a:prstGeom prst="rect">
            <a:avLst/>
          </a:prstGeom>
        </p:spPr>
      </p:pic>
      <p:pic>
        <p:nvPicPr>
          <p:cNvPr id="6" name="Picture 5" descr="A close up of a map&#10;&#10;Description automatically generated">
            <a:extLst>
              <a:ext uri="{FF2B5EF4-FFF2-40B4-BE49-F238E27FC236}">
                <a16:creationId xmlns:a16="http://schemas.microsoft.com/office/drawing/2014/main" id="{07AEE9BD-5849-884B-A3A2-EC896FD65BAC}"/>
              </a:ext>
            </a:extLst>
          </p:cNvPr>
          <p:cNvPicPr>
            <a:picLocks noChangeAspect="1"/>
          </p:cNvPicPr>
          <p:nvPr/>
        </p:nvPicPr>
        <p:blipFill>
          <a:blip r:embed="rId4"/>
          <a:stretch>
            <a:fillRect/>
          </a:stretch>
        </p:blipFill>
        <p:spPr>
          <a:xfrm>
            <a:off x="6324001" y="1755843"/>
            <a:ext cx="5306026" cy="3365035"/>
          </a:xfrm>
          <a:prstGeom prst="rect">
            <a:avLst/>
          </a:prstGeom>
        </p:spPr>
      </p:pic>
      <p:sp>
        <p:nvSpPr>
          <p:cNvPr id="12" name="Content Placeholder 2">
            <a:extLst>
              <a:ext uri="{FF2B5EF4-FFF2-40B4-BE49-F238E27FC236}">
                <a16:creationId xmlns:a16="http://schemas.microsoft.com/office/drawing/2014/main" id="{1C9DA78A-114D-2643-AD5F-435B6ED61070}"/>
              </a:ext>
            </a:extLst>
          </p:cNvPr>
          <p:cNvSpPr txBox="1">
            <a:spLocks/>
          </p:cNvSpPr>
          <p:nvPr/>
        </p:nvSpPr>
        <p:spPr>
          <a:xfrm>
            <a:off x="7817366" y="1246884"/>
            <a:ext cx="2558942" cy="4924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Y_R (Residual) </a:t>
            </a:r>
          </a:p>
        </p:txBody>
      </p:sp>
      <p:sp>
        <p:nvSpPr>
          <p:cNvPr id="8" name="Rounded Rectangle 7">
            <a:extLst>
              <a:ext uri="{FF2B5EF4-FFF2-40B4-BE49-F238E27FC236}">
                <a16:creationId xmlns:a16="http://schemas.microsoft.com/office/drawing/2014/main" id="{66C1A9B6-9ABD-F245-8871-61EFBEA03095}"/>
              </a:ext>
            </a:extLst>
          </p:cNvPr>
          <p:cNvSpPr/>
          <p:nvPr/>
        </p:nvSpPr>
        <p:spPr>
          <a:xfrm>
            <a:off x="7966745" y="1230332"/>
            <a:ext cx="2409563" cy="542441"/>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6F7B9C3D-1FEC-B54C-BA14-8C3B69E96660}"/>
              </a:ext>
            </a:extLst>
          </p:cNvPr>
          <p:cNvSpPr/>
          <p:nvPr/>
        </p:nvSpPr>
        <p:spPr>
          <a:xfrm>
            <a:off x="5059454" y="1219997"/>
            <a:ext cx="2529093" cy="492407"/>
          </a:xfrm>
          <a:prstGeom prst="roundRect">
            <a:avLst/>
          </a:prstGeom>
          <a:noFill/>
          <a:ln w="44450">
            <a:solidFill>
              <a:srgbClr val="FA7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21DFB060-3BD9-E545-ABF2-68FA9F546F4E}"/>
              </a:ext>
            </a:extLst>
          </p:cNvPr>
          <p:cNvSpPr/>
          <p:nvPr/>
        </p:nvSpPr>
        <p:spPr>
          <a:xfrm>
            <a:off x="2107608" y="1246884"/>
            <a:ext cx="2267291" cy="492407"/>
          </a:xfrm>
          <a:prstGeom prst="roundRect">
            <a:avLst/>
          </a:prstGeom>
          <a:noFill/>
          <a:ln w="44450">
            <a:solidFill>
              <a:srgbClr val="7074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6AE97605-4AF0-E641-BA26-232B5D95194D}"/>
              </a:ext>
            </a:extLst>
          </p:cNvPr>
          <p:cNvSpPr txBox="1">
            <a:spLocks/>
          </p:cNvSpPr>
          <p:nvPr/>
        </p:nvSpPr>
        <p:spPr>
          <a:xfrm>
            <a:off x="2020476" y="1255343"/>
            <a:ext cx="2558942" cy="4924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Y_C (Circadian) </a:t>
            </a:r>
          </a:p>
        </p:txBody>
      </p:sp>
      <p:sp>
        <p:nvSpPr>
          <p:cNvPr id="17" name="Content Placeholder 2">
            <a:extLst>
              <a:ext uri="{FF2B5EF4-FFF2-40B4-BE49-F238E27FC236}">
                <a16:creationId xmlns:a16="http://schemas.microsoft.com/office/drawing/2014/main" id="{186CA249-284C-3F45-B794-90D942E9474E}"/>
              </a:ext>
            </a:extLst>
          </p:cNvPr>
          <p:cNvSpPr txBox="1">
            <a:spLocks/>
          </p:cNvSpPr>
          <p:nvPr/>
        </p:nvSpPr>
        <p:spPr>
          <a:xfrm>
            <a:off x="5083437" y="1250038"/>
            <a:ext cx="2558942" cy="4924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Y_E (Exercise) </a:t>
            </a:r>
          </a:p>
        </p:txBody>
      </p:sp>
      <p:pic>
        <p:nvPicPr>
          <p:cNvPr id="11" name="Picture 10" descr="A close up of a piece of paper&#10;&#10;Description automatically generated">
            <a:extLst>
              <a:ext uri="{FF2B5EF4-FFF2-40B4-BE49-F238E27FC236}">
                <a16:creationId xmlns:a16="http://schemas.microsoft.com/office/drawing/2014/main" id="{5CD2FE2B-A7C7-DE40-BAC6-5E74051638D0}"/>
              </a:ext>
            </a:extLst>
          </p:cNvPr>
          <p:cNvPicPr>
            <a:picLocks noChangeAspect="1"/>
          </p:cNvPicPr>
          <p:nvPr/>
        </p:nvPicPr>
        <p:blipFill>
          <a:blip r:embed="rId5"/>
          <a:stretch>
            <a:fillRect/>
          </a:stretch>
        </p:blipFill>
        <p:spPr>
          <a:xfrm>
            <a:off x="1281112" y="5085228"/>
            <a:ext cx="8915400" cy="1765300"/>
          </a:xfrm>
          <a:prstGeom prst="rect">
            <a:avLst/>
          </a:prstGeom>
        </p:spPr>
      </p:pic>
      <p:cxnSp>
        <p:nvCxnSpPr>
          <p:cNvPr id="18" name="Straight Connector 17">
            <a:extLst>
              <a:ext uri="{FF2B5EF4-FFF2-40B4-BE49-F238E27FC236}">
                <a16:creationId xmlns:a16="http://schemas.microsoft.com/office/drawing/2014/main" id="{116C8EE5-0C3A-034F-91BA-A4FA7F7C0808}"/>
              </a:ext>
            </a:extLst>
          </p:cNvPr>
          <p:cNvCxnSpPr/>
          <p:nvPr/>
        </p:nvCxnSpPr>
        <p:spPr>
          <a:xfrm>
            <a:off x="838200" y="5421086"/>
            <a:ext cx="442912" cy="0"/>
          </a:xfrm>
          <a:prstGeom prst="line">
            <a:avLst/>
          </a:prstGeom>
          <a:ln w="444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3472B3C-EA76-C845-AEA5-D36AD85D493D}"/>
              </a:ext>
            </a:extLst>
          </p:cNvPr>
          <p:cNvCxnSpPr/>
          <p:nvPr/>
        </p:nvCxnSpPr>
        <p:spPr>
          <a:xfrm>
            <a:off x="841425" y="5647547"/>
            <a:ext cx="442912" cy="0"/>
          </a:xfrm>
          <a:prstGeom prst="line">
            <a:avLst/>
          </a:prstGeom>
          <a:ln w="44450">
            <a:solidFill>
              <a:srgbClr val="7074F7"/>
            </a:solidFill>
            <a:prstDash val="soli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ACC38A9-286B-4F45-9EF3-123F5D5113E9}"/>
              </a:ext>
            </a:extLst>
          </p:cNvPr>
          <p:cNvCxnSpPr/>
          <p:nvPr/>
        </p:nvCxnSpPr>
        <p:spPr>
          <a:xfrm>
            <a:off x="837508" y="5866853"/>
            <a:ext cx="442912" cy="0"/>
          </a:xfrm>
          <a:prstGeom prst="line">
            <a:avLst/>
          </a:prstGeom>
          <a:ln w="44450">
            <a:solidFill>
              <a:srgbClr val="7074F7"/>
            </a:solidFill>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764F520-F133-E942-9C16-95C804D6B724}"/>
              </a:ext>
            </a:extLst>
          </p:cNvPr>
          <p:cNvCxnSpPr/>
          <p:nvPr/>
        </p:nvCxnSpPr>
        <p:spPr>
          <a:xfrm>
            <a:off x="837710" y="6101029"/>
            <a:ext cx="442912" cy="0"/>
          </a:xfrm>
          <a:prstGeom prst="line">
            <a:avLst/>
          </a:prstGeom>
          <a:ln w="44450">
            <a:solidFill>
              <a:srgbClr val="FA756F"/>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DA0E823-76B9-8B40-BB05-8CBB45056151}"/>
              </a:ext>
            </a:extLst>
          </p:cNvPr>
          <p:cNvCxnSpPr/>
          <p:nvPr/>
        </p:nvCxnSpPr>
        <p:spPr>
          <a:xfrm>
            <a:off x="833995" y="6309184"/>
            <a:ext cx="442912" cy="0"/>
          </a:xfrm>
          <a:prstGeom prst="line">
            <a:avLst/>
          </a:prstGeom>
          <a:ln w="44450">
            <a:solidFill>
              <a:srgbClr val="FA756F"/>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454BCDC-A869-2246-956B-630FE29FDF91}"/>
              </a:ext>
            </a:extLst>
          </p:cNvPr>
          <p:cNvCxnSpPr/>
          <p:nvPr/>
        </p:nvCxnSpPr>
        <p:spPr>
          <a:xfrm>
            <a:off x="833995" y="6521057"/>
            <a:ext cx="442912" cy="0"/>
          </a:xfrm>
          <a:prstGeom prst="line">
            <a:avLst/>
          </a:prstGeom>
          <a:ln w="44450">
            <a:solidFill>
              <a:srgbClr val="FA756F"/>
            </a:solidFill>
            <a:prstDash val="soli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5120BB5-1E39-0449-BF6B-77F99D7693AC}"/>
              </a:ext>
            </a:extLst>
          </p:cNvPr>
          <p:cNvCxnSpPr/>
          <p:nvPr/>
        </p:nvCxnSpPr>
        <p:spPr>
          <a:xfrm>
            <a:off x="833994" y="6744080"/>
            <a:ext cx="442912" cy="0"/>
          </a:xfrm>
          <a:prstGeom prst="line">
            <a:avLst/>
          </a:prstGeom>
          <a:ln w="44450">
            <a:solidFill>
              <a:srgbClr val="FA756F"/>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89511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749A5D4E-0A07-E04B-89BC-7C8F0D619F8B}"/>
              </a:ext>
            </a:extLst>
          </p:cNvPr>
          <p:cNvPicPr>
            <a:picLocks noChangeAspect="1"/>
          </p:cNvPicPr>
          <p:nvPr/>
        </p:nvPicPr>
        <p:blipFill>
          <a:blip r:embed="rId3"/>
          <a:stretch>
            <a:fillRect/>
          </a:stretch>
        </p:blipFill>
        <p:spPr>
          <a:xfrm>
            <a:off x="56689" y="1199522"/>
            <a:ext cx="5421081" cy="3562343"/>
          </a:xfrm>
          <a:prstGeom prst="rect">
            <a:avLst/>
          </a:prstGeom>
        </p:spPr>
      </p:pic>
      <p:pic>
        <p:nvPicPr>
          <p:cNvPr id="7" name="Picture 6" descr="A close up of a map&#10;&#10;Description automatically generated">
            <a:extLst>
              <a:ext uri="{FF2B5EF4-FFF2-40B4-BE49-F238E27FC236}">
                <a16:creationId xmlns:a16="http://schemas.microsoft.com/office/drawing/2014/main" id="{05E9A78C-D09F-B14E-AB2C-10300C2D6B7A}"/>
              </a:ext>
            </a:extLst>
          </p:cNvPr>
          <p:cNvPicPr>
            <a:picLocks noChangeAspect="1"/>
          </p:cNvPicPr>
          <p:nvPr/>
        </p:nvPicPr>
        <p:blipFill>
          <a:blip r:embed="rId4"/>
          <a:stretch>
            <a:fillRect/>
          </a:stretch>
        </p:blipFill>
        <p:spPr>
          <a:xfrm>
            <a:off x="6021778" y="1104189"/>
            <a:ext cx="5876030" cy="3562343"/>
          </a:xfrm>
          <a:prstGeom prst="rect">
            <a:avLst/>
          </a:prstGeom>
        </p:spPr>
      </p:pic>
      <p:sp>
        <p:nvSpPr>
          <p:cNvPr id="2" name="Title 1">
            <a:extLst>
              <a:ext uri="{FF2B5EF4-FFF2-40B4-BE49-F238E27FC236}">
                <a16:creationId xmlns:a16="http://schemas.microsoft.com/office/drawing/2014/main" id="{1DAE7A5B-19C1-A549-8F59-29FECA85714A}"/>
              </a:ext>
            </a:extLst>
          </p:cNvPr>
          <p:cNvSpPr>
            <a:spLocks noGrp="1"/>
          </p:cNvSpPr>
          <p:nvPr>
            <p:ph type="title"/>
          </p:nvPr>
        </p:nvSpPr>
        <p:spPr>
          <a:xfrm>
            <a:off x="838200" y="-30709"/>
            <a:ext cx="10515600" cy="1325563"/>
          </a:xfrm>
          <a:solidFill>
            <a:schemeClr val="bg1"/>
          </a:solidFill>
        </p:spPr>
        <p:txBody>
          <a:bodyPr/>
          <a:lstStyle/>
          <a:p>
            <a:pPr algn="ctr"/>
            <a:r>
              <a:rPr lang="en-US" dirty="0"/>
              <a:t>Separate Modeling of </a:t>
            </a:r>
            <a:br>
              <a:rPr lang="en-US" dirty="0"/>
            </a:br>
            <a:r>
              <a:rPr lang="en-US" dirty="0"/>
              <a:t>Exercise Response and Circadian Pattern</a:t>
            </a:r>
          </a:p>
        </p:txBody>
      </p:sp>
    </p:spTree>
    <p:extLst>
      <p:ext uri="{BB962C8B-B14F-4D97-AF65-F5344CB8AC3E}">
        <p14:creationId xmlns:p14="http://schemas.microsoft.com/office/powerpoint/2010/main" val="21179019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C85AA83-AD24-DD43-A5A0-275E2ACFBE57}"/>
              </a:ext>
            </a:extLst>
          </p:cNvPr>
          <p:cNvSpPr>
            <a:spLocks noGrp="1"/>
          </p:cNvSpPr>
          <p:nvPr>
            <p:ph type="title"/>
          </p:nvPr>
        </p:nvSpPr>
        <p:spPr>
          <a:xfrm>
            <a:off x="838200" y="143437"/>
            <a:ext cx="10515600" cy="1325563"/>
          </a:xfrm>
        </p:spPr>
        <p:txBody>
          <a:bodyPr/>
          <a:lstStyle/>
          <a:p>
            <a:pPr algn="ctr"/>
            <a:r>
              <a:rPr lang="en-US" dirty="0"/>
              <a:t>Covariate Adjustment</a:t>
            </a:r>
          </a:p>
        </p:txBody>
      </p:sp>
      <p:sp>
        <p:nvSpPr>
          <p:cNvPr id="5" name="Rectangle 4">
            <a:extLst>
              <a:ext uri="{FF2B5EF4-FFF2-40B4-BE49-F238E27FC236}">
                <a16:creationId xmlns:a16="http://schemas.microsoft.com/office/drawing/2014/main" id="{AB453427-BA1D-3B45-AC48-EC9799077F0F}"/>
              </a:ext>
            </a:extLst>
          </p:cNvPr>
          <p:cNvSpPr/>
          <p:nvPr/>
        </p:nvSpPr>
        <p:spPr>
          <a:xfrm>
            <a:off x="106120" y="2544769"/>
            <a:ext cx="2187388" cy="59167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5B8EE9A-DE14-FD46-BD91-BA2DCBAF1CD0}"/>
              </a:ext>
            </a:extLst>
          </p:cNvPr>
          <p:cNvSpPr txBox="1"/>
          <p:nvPr/>
        </p:nvSpPr>
        <p:spPr>
          <a:xfrm>
            <a:off x="231626" y="2580629"/>
            <a:ext cx="1954306" cy="523220"/>
          </a:xfrm>
          <a:prstGeom prst="rect">
            <a:avLst/>
          </a:prstGeom>
          <a:noFill/>
        </p:spPr>
        <p:txBody>
          <a:bodyPr wrap="square" rtlCol="0">
            <a:spAutoFit/>
          </a:bodyPr>
          <a:lstStyle/>
          <a:p>
            <a:pPr algn="ctr"/>
            <a:r>
              <a:rPr lang="en-US" sz="2800" dirty="0" err="1"/>
              <a:t>RNASeq</a:t>
            </a:r>
            <a:r>
              <a:rPr lang="en-US" sz="2800" dirty="0"/>
              <a:t> QC</a:t>
            </a:r>
          </a:p>
        </p:txBody>
      </p:sp>
      <p:pic>
        <p:nvPicPr>
          <p:cNvPr id="10" name="Picture 9">
            <a:extLst>
              <a:ext uri="{FF2B5EF4-FFF2-40B4-BE49-F238E27FC236}">
                <a16:creationId xmlns:a16="http://schemas.microsoft.com/office/drawing/2014/main" id="{194B006F-4F59-DB40-9CB5-C9B73ACE5DDF}"/>
              </a:ext>
            </a:extLst>
          </p:cNvPr>
          <p:cNvPicPr>
            <a:picLocks noChangeAspect="1"/>
          </p:cNvPicPr>
          <p:nvPr/>
        </p:nvPicPr>
        <p:blipFill>
          <a:blip r:embed="rId2"/>
          <a:stretch>
            <a:fillRect/>
          </a:stretch>
        </p:blipFill>
        <p:spPr>
          <a:xfrm>
            <a:off x="6630419" y="1902330"/>
            <a:ext cx="5455461" cy="3390686"/>
          </a:xfrm>
          <a:prstGeom prst="rect">
            <a:avLst/>
          </a:prstGeom>
        </p:spPr>
      </p:pic>
      <p:pic>
        <p:nvPicPr>
          <p:cNvPr id="12" name="Picture 11" descr="A close up of text on a white background&#10;&#10;Description automatically generated">
            <a:extLst>
              <a:ext uri="{FF2B5EF4-FFF2-40B4-BE49-F238E27FC236}">
                <a16:creationId xmlns:a16="http://schemas.microsoft.com/office/drawing/2014/main" id="{909703BD-6365-D845-A403-65A8EE09D5E5}"/>
              </a:ext>
            </a:extLst>
          </p:cNvPr>
          <p:cNvPicPr>
            <a:picLocks noChangeAspect="1"/>
          </p:cNvPicPr>
          <p:nvPr/>
        </p:nvPicPr>
        <p:blipFill>
          <a:blip r:embed="rId3"/>
          <a:stretch>
            <a:fillRect/>
          </a:stretch>
        </p:blipFill>
        <p:spPr>
          <a:xfrm>
            <a:off x="2419014" y="1815831"/>
            <a:ext cx="4211405" cy="3351934"/>
          </a:xfrm>
          <a:prstGeom prst="rect">
            <a:avLst/>
          </a:prstGeom>
        </p:spPr>
      </p:pic>
    </p:spTree>
    <p:extLst>
      <p:ext uri="{BB962C8B-B14F-4D97-AF65-F5344CB8AC3E}">
        <p14:creationId xmlns:p14="http://schemas.microsoft.com/office/powerpoint/2010/main" val="2547499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1E24C15-82CB-5749-A2A7-D31B8BBD9EF5}"/>
              </a:ext>
            </a:extLst>
          </p:cNvPr>
          <p:cNvSpPr>
            <a:spLocks noGrp="1"/>
          </p:cNvSpPr>
          <p:nvPr>
            <p:ph type="title"/>
          </p:nvPr>
        </p:nvSpPr>
        <p:spPr>
          <a:xfrm>
            <a:off x="838200" y="90090"/>
            <a:ext cx="10515600" cy="1325563"/>
          </a:xfrm>
        </p:spPr>
        <p:txBody>
          <a:bodyPr/>
          <a:lstStyle/>
          <a:p>
            <a:pPr algn="ctr"/>
            <a:r>
              <a:rPr lang="en-US" dirty="0"/>
              <a:t>PASS1A </a:t>
            </a:r>
            <a:r>
              <a:rPr lang="en-US" dirty="0" err="1"/>
              <a:t>RNASeq</a:t>
            </a:r>
            <a:r>
              <a:rPr lang="en-US" dirty="0"/>
              <a:t> Sample Inventory by</a:t>
            </a:r>
            <a:br>
              <a:rPr lang="en-US" dirty="0"/>
            </a:br>
            <a:r>
              <a:rPr lang="en-US" dirty="0"/>
              <a:t>Tissue &amp; Sequencing Batch</a:t>
            </a:r>
          </a:p>
        </p:txBody>
      </p:sp>
      <p:pic>
        <p:nvPicPr>
          <p:cNvPr id="3" name="Picture 2">
            <a:extLst>
              <a:ext uri="{FF2B5EF4-FFF2-40B4-BE49-F238E27FC236}">
                <a16:creationId xmlns:a16="http://schemas.microsoft.com/office/drawing/2014/main" id="{CF6EF65A-B93B-3D46-AF07-DB6329037FB9}"/>
              </a:ext>
            </a:extLst>
          </p:cNvPr>
          <p:cNvPicPr>
            <a:picLocks noChangeAspect="1"/>
          </p:cNvPicPr>
          <p:nvPr/>
        </p:nvPicPr>
        <p:blipFill>
          <a:blip r:embed="rId3"/>
          <a:stretch>
            <a:fillRect/>
          </a:stretch>
        </p:blipFill>
        <p:spPr>
          <a:xfrm>
            <a:off x="1638927" y="1739890"/>
            <a:ext cx="8914145" cy="5028020"/>
          </a:xfrm>
          <a:prstGeom prst="rect">
            <a:avLst/>
          </a:prstGeom>
        </p:spPr>
      </p:pic>
      <p:sp>
        <p:nvSpPr>
          <p:cNvPr id="2" name="Rectangle 1">
            <a:extLst>
              <a:ext uri="{FF2B5EF4-FFF2-40B4-BE49-F238E27FC236}">
                <a16:creationId xmlns:a16="http://schemas.microsoft.com/office/drawing/2014/main" id="{4EB52A0C-0938-C142-8E82-56A0A94F791D}"/>
              </a:ext>
            </a:extLst>
          </p:cNvPr>
          <p:cNvSpPr/>
          <p:nvPr/>
        </p:nvSpPr>
        <p:spPr>
          <a:xfrm>
            <a:off x="7815943" y="3276599"/>
            <a:ext cx="315686" cy="2177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2A45776-5564-7A49-8327-71F66229E5A3}"/>
              </a:ext>
            </a:extLst>
          </p:cNvPr>
          <p:cNvSpPr/>
          <p:nvPr/>
        </p:nvSpPr>
        <p:spPr>
          <a:xfrm>
            <a:off x="5421086" y="5040084"/>
            <a:ext cx="315686" cy="2177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29378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290829-F14A-CD44-8033-FB905EDE2AD3}"/>
              </a:ext>
            </a:extLst>
          </p:cNvPr>
          <p:cNvPicPr/>
          <p:nvPr/>
        </p:nvPicPr>
        <p:blipFill>
          <a:blip r:embed="rId2"/>
          <a:stretch>
            <a:fillRect/>
          </a:stretch>
        </p:blipFill>
        <p:spPr>
          <a:xfrm>
            <a:off x="3491872" y="5217458"/>
            <a:ext cx="5943591" cy="1640541"/>
          </a:xfrm>
          <a:prstGeom prst="rect">
            <a:avLst/>
          </a:prstGeom>
          <a:ln>
            <a:solidFill>
              <a:schemeClr val="accent1"/>
            </a:solidFill>
          </a:ln>
        </p:spPr>
      </p:pic>
      <p:cxnSp>
        <p:nvCxnSpPr>
          <p:cNvPr id="6" name="Straight Connector 5">
            <a:extLst>
              <a:ext uri="{FF2B5EF4-FFF2-40B4-BE49-F238E27FC236}">
                <a16:creationId xmlns:a16="http://schemas.microsoft.com/office/drawing/2014/main" id="{C82B83CB-AA22-0F40-B376-0BA967AE9F84}"/>
              </a:ext>
            </a:extLst>
          </p:cNvPr>
          <p:cNvCxnSpPr>
            <a:cxnSpLocks/>
          </p:cNvCxnSpPr>
          <p:nvPr/>
        </p:nvCxnSpPr>
        <p:spPr>
          <a:xfrm>
            <a:off x="3908607" y="6294959"/>
            <a:ext cx="1197638"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01FC67A4-6CA4-E74C-B1F6-EEA3E3674DB6}"/>
              </a:ext>
            </a:extLst>
          </p:cNvPr>
          <p:cNvSpPr txBox="1">
            <a:spLocks/>
          </p:cNvSpPr>
          <p:nvPr/>
        </p:nvSpPr>
        <p:spPr>
          <a:xfrm>
            <a:off x="6629394" y="1690688"/>
            <a:ext cx="594359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Model 2: Circadian Rhythm</a:t>
            </a:r>
          </a:p>
          <a:p>
            <a:pPr lvl="1"/>
            <a:r>
              <a:rPr lang="en-US" dirty="0"/>
              <a:t> SIN/COS Model: </a:t>
            </a:r>
          </a:p>
          <a:p>
            <a:pPr lvl="2"/>
            <a:r>
              <a:rPr lang="en-US" dirty="0"/>
              <a:t>counts ~ B</a:t>
            </a:r>
            <a:r>
              <a:rPr lang="en-US" baseline="-25000" dirty="0"/>
              <a:t>0</a:t>
            </a:r>
            <a:r>
              <a:rPr lang="en-US" dirty="0"/>
              <a:t> + B</a:t>
            </a:r>
            <a:r>
              <a:rPr lang="en-US" baseline="-25000" dirty="0"/>
              <a:t>1</a:t>
            </a:r>
            <a:r>
              <a:rPr lang="en-US" dirty="0"/>
              <a:t>SIN(TOD) + B</a:t>
            </a:r>
            <a:r>
              <a:rPr lang="en-US" baseline="-25000" dirty="0"/>
              <a:t>2</a:t>
            </a:r>
            <a:r>
              <a:rPr lang="en-US" dirty="0"/>
              <a:t>COS(TOD)</a:t>
            </a:r>
          </a:p>
          <a:p>
            <a:pPr lvl="3"/>
            <a:r>
              <a:rPr lang="en-US" dirty="0"/>
              <a:t>TOD = Time of Death</a:t>
            </a:r>
          </a:p>
          <a:p>
            <a:pPr lvl="2"/>
            <a:r>
              <a:rPr lang="en-US" dirty="0"/>
              <a:t>Samples: </a:t>
            </a:r>
          </a:p>
          <a:p>
            <a:pPr lvl="3"/>
            <a:r>
              <a:rPr lang="en-US" u="sng" dirty="0"/>
              <a:t>x-axis: Time of death (time of day) </a:t>
            </a:r>
          </a:p>
          <a:p>
            <a:pPr lvl="3"/>
            <a:r>
              <a:rPr lang="en-US" dirty="0"/>
              <a:t>Control 0hr + Exercise cohorts</a:t>
            </a:r>
          </a:p>
          <a:p>
            <a:pPr lvl="3"/>
            <a:r>
              <a:rPr lang="en-US" dirty="0"/>
              <a:t>Order: 10:00 – 18:00</a:t>
            </a:r>
          </a:p>
          <a:p>
            <a:pPr lvl="2"/>
            <a:r>
              <a:rPr lang="en-US" dirty="0"/>
              <a:t>“Test Sample”:</a:t>
            </a:r>
          </a:p>
          <a:p>
            <a:pPr lvl="3"/>
            <a:r>
              <a:rPr lang="en-US" dirty="0"/>
              <a:t>Control 7hr</a:t>
            </a:r>
          </a:p>
          <a:p>
            <a:pPr lvl="1"/>
            <a:endParaRPr lang="en-US" dirty="0"/>
          </a:p>
        </p:txBody>
      </p:sp>
      <p:sp>
        <p:nvSpPr>
          <p:cNvPr id="10" name="Title 1">
            <a:extLst>
              <a:ext uri="{FF2B5EF4-FFF2-40B4-BE49-F238E27FC236}">
                <a16:creationId xmlns:a16="http://schemas.microsoft.com/office/drawing/2014/main" id="{355132B2-A81C-DA4A-8677-5C7AD0049A3B}"/>
              </a:ext>
            </a:extLst>
          </p:cNvPr>
          <p:cNvSpPr>
            <a:spLocks noGrp="1"/>
          </p:cNvSpPr>
          <p:nvPr>
            <p:ph type="title"/>
          </p:nvPr>
        </p:nvSpPr>
        <p:spPr>
          <a:xfrm>
            <a:off x="838200" y="365125"/>
            <a:ext cx="10515600" cy="1325563"/>
          </a:xfrm>
        </p:spPr>
        <p:txBody>
          <a:bodyPr/>
          <a:lstStyle/>
          <a:p>
            <a:pPr algn="ctr"/>
            <a:r>
              <a:rPr lang="en-US" dirty="0"/>
              <a:t>Model Design</a:t>
            </a:r>
          </a:p>
        </p:txBody>
      </p:sp>
      <p:sp>
        <p:nvSpPr>
          <p:cNvPr id="9" name="Content Placeholder 2">
            <a:extLst>
              <a:ext uri="{FF2B5EF4-FFF2-40B4-BE49-F238E27FC236}">
                <a16:creationId xmlns:a16="http://schemas.microsoft.com/office/drawing/2014/main" id="{0BD5EE58-D091-3444-97ED-4F22C086F62D}"/>
              </a:ext>
            </a:extLst>
          </p:cNvPr>
          <p:cNvSpPr>
            <a:spLocks noGrp="1"/>
          </p:cNvSpPr>
          <p:nvPr>
            <p:ph idx="1"/>
          </p:nvPr>
        </p:nvSpPr>
        <p:spPr>
          <a:xfrm>
            <a:off x="0" y="1690688"/>
            <a:ext cx="6932141" cy="3273837"/>
          </a:xfrm>
        </p:spPr>
        <p:txBody>
          <a:bodyPr/>
          <a:lstStyle/>
          <a:p>
            <a:pPr marL="0" indent="0">
              <a:buNone/>
            </a:pPr>
            <a:r>
              <a:rPr lang="en-US" dirty="0"/>
              <a:t>    Model 1: Acute Exercise Response</a:t>
            </a:r>
          </a:p>
          <a:p>
            <a:pPr lvl="1"/>
            <a:r>
              <a:rPr lang="en-US" dirty="0"/>
              <a:t>Polynomial model:</a:t>
            </a:r>
          </a:p>
          <a:p>
            <a:pPr lvl="2"/>
            <a:r>
              <a:rPr lang="en-US" dirty="0"/>
              <a:t>counts ~ B</a:t>
            </a:r>
            <a:r>
              <a:rPr lang="en-US" baseline="-25000" dirty="0"/>
              <a:t>0</a:t>
            </a:r>
            <a:r>
              <a:rPr lang="en-US" dirty="0"/>
              <a:t> + B</a:t>
            </a:r>
            <a:r>
              <a:rPr lang="en-US" baseline="-25000" dirty="0"/>
              <a:t>1</a:t>
            </a:r>
            <a:r>
              <a:rPr lang="en-US" dirty="0"/>
              <a:t>(HPE)</a:t>
            </a:r>
            <a:r>
              <a:rPr lang="en-US" baseline="30000" dirty="0"/>
              <a:t>4</a:t>
            </a:r>
            <a:r>
              <a:rPr lang="en-US" dirty="0"/>
              <a:t> + B</a:t>
            </a:r>
            <a:r>
              <a:rPr lang="en-US" baseline="-25000" dirty="0"/>
              <a:t>2</a:t>
            </a:r>
            <a:r>
              <a:rPr lang="en-US" dirty="0"/>
              <a:t>(HPE)</a:t>
            </a:r>
            <a:r>
              <a:rPr lang="en-US" baseline="30000" dirty="0"/>
              <a:t>3</a:t>
            </a:r>
            <a:r>
              <a:rPr lang="en-US" dirty="0"/>
              <a:t> + B</a:t>
            </a:r>
            <a:r>
              <a:rPr lang="en-US" baseline="-25000" dirty="0"/>
              <a:t>3</a:t>
            </a:r>
            <a:r>
              <a:rPr lang="en-US" dirty="0"/>
              <a:t>(HPE)</a:t>
            </a:r>
            <a:r>
              <a:rPr lang="en-US" baseline="30000" dirty="0"/>
              <a:t>2</a:t>
            </a:r>
            <a:r>
              <a:rPr lang="en-US" dirty="0"/>
              <a:t> + B</a:t>
            </a:r>
            <a:r>
              <a:rPr lang="en-US" baseline="-25000" dirty="0"/>
              <a:t>4</a:t>
            </a:r>
            <a:r>
              <a:rPr lang="en-US" dirty="0"/>
              <a:t>(HPE)</a:t>
            </a:r>
          </a:p>
          <a:p>
            <a:pPr lvl="3"/>
            <a:r>
              <a:rPr lang="en-US" dirty="0"/>
              <a:t>HPE = Hours Post Exercise (square root)</a:t>
            </a:r>
          </a:p>
          <a:p>
            <a:pPr lvl="2"/>
            <a:r>
              <a:rPr lang="en-US" dirty="0"/>
              <a:t>Samples: </a:t>
            </a:r>
          </a:p>
          <a:p>
            <a:pPr lvl="3"/>
            <a:r>
              <a:rPr lang="en-US" u="sng" dirty="0"/>
              <a:t>x-axis: Hours Post Exercise</a:t>
            </a:r>
          </a:p>
          <a:p>
            <a:pPr lvl="3"/>
            <a:r>
              <a:rPr lang="en-US" dirty="0"/>
              <a:t>Control 0hr + Exercise cohorts</a:t>
            </a:r>
          </a:p>
          <a:p>
            <a:pPr lvl="3"/>
            <a:r>
              <a:rPr lang="en-US" dirty="0"/>
              <a:t>Order: -1, 0, 0.5, 1, 4, 7, 24, 48</a:t>
            </a:r>
          </a:p>
        </p:txBody>
      </p:sp>
    </p:spTree>
    <p:extLst>
      <p:ext uri="{BB962C8B-B14F-4D97-AF65-F5344CB8AC3E}">
        <p14:creationId xmlns:p14="http://schemas.microsoft.com/office/powerpoint/2010/main" val="20592548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Picture 131" descr="A close up of a device&#10;&#10;Description automatically generated">
            <a:extLst>
              <a:ext uri="{FF2B5EF4-FFF2-40B4-BE49-F238E27FC236}">
                <a16:creationId xmlns:a16="http://schemas.microsoft.com/office/drawing/2014/main" id="{15F4D0FC-FE94-7B4E-8E2C-1DCDA1D8DEDA}"/>
              </a:ext>
            </a:extLst>
          </p:cNvPr>
          <p:cNvPicPr>
            <a:picLocks noChangeAspect="1"/>
          </p:cNvPicPr>
          <p:nvPr/>
        </p:nvPicPr>
        <p:blipFill>
          <a:blip r:embed="rId2"/>
          <a:stretch>
            <a:fillRect/>
          </a:stretch>
        </p:blipFill>
        <p:spPr>
          <a:xfrm>
            <a:off x="3348703" y="661801"/>
            <a:ext cx="5386980" cy="3795749"/>
          </a:xfrm>
          <a:prstGeom prst="rect">
            <a:avLst/>
          </a:prstGeom>
        </p:spPr>
      </p:pic>
      <p:pic>
        <p:nvPicPr>
          <p:cNvPr id="148" name="Picture 147">
            <a:extLst>
              <a:ext uri="{FF2B5EF4-FFF2-40B4-BE49-F238E27FC236}">
                <a16:creationId xmlns:a16="http://schemas.microsoft.com/office/drawing/2014/main" id="{3B0D16B1-5A2A-0245-9155-43C9E0474FAF}"/>
              </a:ext>
            </a:extLst>
          </p:cNvPr>
          <p:cNvPicPr>
            <a:picLocks noChangeAspect="1"/>
          </p:cNvPicPr>
          <p:nvPr/>
        </p:nvPicPr>
        <p:blipFill>
          <a:blip r:embed="rId3"/>
          <a:stretch>
            <a:fillRect/>
          </a:stretch>
        </p:blipFill>
        <p:spPr>
          <a:xfrm>
            <a:off x="918809" y="4104794"/>
            <a:ext cx="745218" cy="606402"/>
          </a:xfrm>
          <a:prstGeom prst="rect">
            <a:avLst/>
          </a:prstGeom>
        </p:spPr>
      </p:pic>
      <p:sp>
        <p:nvSpPr>
          <p:cNvPr id="4" name="Rectangle 3">
            <a:extLst>
              <a:ext uri="{FF2B5EF4-FFF2-40B4-BE49-F238E27FC236}">
                <a16:creationId xmlns:a16="http://schemas.microsoft.com/office/drawing/2014/main" id="{6BC9814A-86BC-9447-92DE-7645EC01626B}"/>
              </a:ext>
            </a:extLst>
          </p:cNvPr>
          <p:cNvSpPr/>
          <p:nvPr/>
        </p:nvSpPr>
        <p:spPr>
          <a:xfrm>
            <a:off x="2013527" y="5299165"/>
            <a:ext cx="2093976" cy="822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6F80996-686D-1241-940B-08AA5CE2EB56}"/>
              </a:ext>
            </a:extLst>
          </p:cNvPr>
          <p:cNvSpPr/>
          <p:nvPr/>
        </p:nvSpPr>
        <p:spPr>
          <a:xfrm>
            <a:off x="4649006" y="5299165"/>
            <a:ext cx="84221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4D08FEA-E4EA-4545-BDDA-666BA544EFB0}"/>
              </a:ext>
            </a:extLst>
          </p:cNvPr>
          <p:cNvSpPr/>
          <p:nvPr/>
        </p:nvSpPr>
        <p:spPr>
          <a:xfrm>
            <a:off x="8756316" y="5287286"/>
            <a:ext cx="84221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B540D8B-490D-1D4D-A159-4E1205224E37}"/>
              </a:ext>
            </a:extLst>
          </p:cNvPr>
          <p:cNvSpPr/>
          <p:nvPr/>
        </p:nvSpPr>
        <p:spPr>
          <a:xfrm>
            <a:off x="6024801" y="5300958"/>
            <a:ext cx="84221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EDC6B72-1387-FA41-AA00-78675BAD07DE}"/>
              </a:ext>
            </a:extLst>
          </p:cNvPr>
          <p:cNvSpPr/>
          <p:nvPr/>
        </p:nvSpPr>
        <p:spPr>
          <a:xfrm>
            <a:off x="7411923" y="5300958"/>
            <a:ext cx="84221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E216C25D-F90A-8D49-9DCC-9342E1530D4B}"/>
              </a:ext>
            </a:extLst>
          </p:cNvPr>
          <p:cNvGrpSpPr/>
          <p:nvPr/>
        </p:nvGrpSpPr>
        <p:grpSpPr>
          <a:xfrm>
            <a:off x="4046915" y="5109364"/>
            <a:ext cx="652353" cy="457200"/>
            <a:chOff x="4901939" y="2888679"/>
            <a:chExt cx="652353" cy="457200"/>
          </a:xfrm>
        </p:grpSpPr>
        <p:sp>
          <p:nvSpPr>
            <p:cNvPr id="9" name="Rectangle 8">
              <a:extLst>
                <a:ext uri="{FF2B5EF4-FFF2-40B4-BE49-F238E27FC236}">
                  <a16:creationId xmlns:a16="http://schemas.microsoft.com/office/drawing/2014/main" id="{43EB7AF5-F4EC-AB45-8577-1E53BBB779B8}"/>
                </a:ext>
              </a:extLst>
            </p:cNvPr>
            <p:cNvSpPr/>
            <p:nvPr/>
          </p:nvSpPr>
          <p:spPr>
            <a:xfrm rot="2664936">
              <a:off x="4901939" y="3150218"/>
              <a:ext cx="27432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48C849C-564D-8D4A-9248-D5C33770AF2D}"/>
                </a:ext>
              </a:extLst>
            </p:cNvPr>
            <p:cNvSpPr/>
            <p:nvPr/>
          </p:nvSpPr>
          <p:spPr>
            <a:xfrm rot="18170153">
              <a:off x="4994112" y="3073965"/>
              <a:ext cx="45720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A658021-FEF5-534B-8200-4B956E2C9C72}"/>
                </a:ext>
              </a:extLst>
            </p:cNvPr>
            <p:cNvSpPr/>
            <p:nvPr/>
          </p:nvSpPr>
          <p:spPr>
            <a:xfrm rot="2490030">
              <a:off x="5279972" y="2981987"/>
              <a:ext cx="27432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C298D396-9B2A-1E42-88BC-EF2B00C8DF27}"/>
              </a:ext>
            </a:extLst>
          </p:cNvPr>
          <p:cNvGrpSpPr/>
          <p:nvPr/>
        </p:nvGrpSpPr>
        <p:grpSpPr>
          <a:xfrm>
            <a:off x="5438069" y="5114946"/>
            <a:ext cx="652353" cy="457200"/>
            <a:chOff x="4901939" y="2888679"/>
            <a:chExt cx="652353" cy="457200"/>
          </a:xfrm>
        </p:grpSpPr>
        <p:sp>
          <p:nvSpPr>
            <p:cNvPr id="15" name="Rectangle 14">
              <a:extLst>
                <a:ext uri="{FF2B5EF4-FFF2-40B4-BE49-F238E27FC236}">
                  <a16:creationId xmlns:a16="http://schemas.microsoft.com/office/drawing/2014/main" id="{646E6ED9-2549-8345-891A-FEFBB31EB1AD}"/>
                </a:ext>
              </a:extLst>
            </p:cNvPr>
            <p:cNvSpPr/>
            <p:nvPr/>
          </p:nvSpPr>
          <p:spPr>
            <a:xfrm rot="2664936">
              <a:off x="4901939" y="3150218"/>
              <a:ext cx="27432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F3F371B-9D45-2F4E-AC65-319C69E223A2}"/>
                </a:ext>
              </a:extLst>
            </p:cNvPr>
            <p:cNvSpPr/>
            <p:nvPr/>
          </p:nvSpPr>
          <p:spPr>
            <a:xfrm rot="18170153">
              <a:off x="4994112" y="3073965"/>
              <a:ext cx="45720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C64434C-FCEB-564F-AC0F-496FDC029699}"/>
                </a:ext>
              </a:extLst>
            </p:cNvPr>
            <p:cNvSpPr/>
            <p:nvPr/>
          </p:nvSpPr>
          <p:spPr>
            <a:xfrm rot="2490030">
              <a:off x="5279972" y="2981987"/>
              <a:ext cx="27432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7843EC2E-CA93-234B-BE79-8A56C2DD5445}"/>
              </a:ext>
            </a:extLst>
          </p:cNvPr>
          <p:cNvGrpSpPr/>
          <p:nvPr/>
        </p:nvGrpSpPr>
        <p:grpSpPr>
          <a:xfrm>
            <a:off x="6812480" y="5122401"/>
            <a:ext cx="652353" cy="457200"/>
            <a:chOff x="4901939" y="2888679"/>
            <a:chExt cx="652353" cy="457200"/>
          </a:xfrm>
        </p:grpSpPr>
        <p:sp>
          <p:nvSpPr>
            <p:cNvPr id="19" name="Rectangle 18">
              <a:extLst>
                <a:ext uri="{FF2B5EF4-FFF2-40B4-BE49-F238E27FC236}">
                  <a16:creationId xmlns:a16="http://schemas.microsoft.com/office/drawing/2014/main" id="{47E34FDF-E12F-2B42-957F-A080E9050544}"/>
                </a:ext>
              </a:extLst>
            </p:cNvPr>
            <p:cNvSpPr/>
            <p:nvPr/>
          </p:nvSpPr>
          <p:spPr>
            <a:xfrm rot="2664936">
              <a:off x="4901939" y="3150218"/>
              <a:ext cx="27432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53DE245-ED50-3F41-B91A-53DD395DEA94}"/>
                </a:ext>
              </a:extLst>
            </p:cNvPr>
            <p:cNvSpPr/>
            <p:nvPr/>
          </p:nvSpPr>
          <p:spPr>
            <a:xfrm rot="18170153">
              <a:off x="4994112" y="3073965"/>
              <a:ext cx="45720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139CA9F-7A6F-EA40-9A80-A38ACB788A6E}"/>
                </a:ext>
              </a:extLst>
            </p:cNvPr>
            <p:cNvSpPr/>
            <p:nvPr/>
          </p:nvSpPr>
          <p:spPr>
            <a:xfrm rot="2490030">
              <a:off x="5279972" y="2981987"/>
              <a:ext cx="27432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36B753FC-BD84-1844-81E9-D4ACA9507D75}"/>
              </a:ext>
            </a:extLst>
          </p:cNvPr>
          <p:cNvGrpSpPr/>
          <p:nvPr/>
        </p:nvGrpSpPr>
        <p:grpSpPr>
          <a:xfrm>
            <a:off x="8180422" y="5109364"/>
            <a:ext cx="652353" cy="457200"/>
            <a:chOff x="4901939" y="2888679"/>
            <a:chExt cx="652353" cy="457200"/>
          </a:xfrm>
        </p:grpSpPr>
        <p:sp>
          <p:nvSpPr>
            <p:cNvPr id="23" name="Rectangle 22">
              <a:extLst>
                <a:ext uri="{FF2B5EF4-FFF2-40B4-BE49-F238E27FC236}">
                  <a16:creationId xmlns:a16="http://schemas.microsoft.com/office/drawing/2014/main" id="{9F9DD15B-0FFD-5F45-97A0-88559A61AAAC}"/>
                </a:ext>
              </a:extLst>
            </p:cNvPr>
            <p:cNvSpPr/>
            <p:nvPr/>
          </p:nvSpPr>
          <p:spPr>
            <a:xfrm rot="2664936">
              <a:off x="4901939" y="3150218"/>
              <a:ext cx="27432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6385F43-2BB9-A944-A975-8738AD1F315A}"/>
                </a:ext>
              </a:extLst>
            </p:cNvPr>
            <p:cNvSpPr/>
            <p:nvPr/>
          </p:nvSpPr>
          <p:spPr>
            <a:xfrm rot="18170153">
              <a:off x="4994112" y="3073965"/>
              <a:ext cx="45720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32353B4-3F76-824D-BE74-193408D1C7C4}"/>
                </a:ext>
              </a:extLst>
            </p:cNvPr>
            <p:cNvSpPr/>
            <p:nvPr/>
          </p:nvSpPr>
          <p:spPr>
            <a:xfrm rot="2490030">
              <a:off x="5279972" y="2981987"/>
              <a:ext cx="27432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292861DC-6011-2F41-904E-7CF4C6101F82}"/>
              </a:ext>
            </a:extLst>
          </p:cNvPr>
          <p:cNvSpPr/>
          <p:nvPr/>
        </p:nvSpPr>
        <p:spPr>
          <a:xfrm>
            <a:off x="2005689" y="5133345"/>
            <a:ext cx="45719" cy="44416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5538A4D-D84A-4641-A6D3-4FAE4DFCDE7D}"/>
              </a:ext>
            </a:extLst>
          </p:cNvPr>
          <p:cNvSpPr/>
          <p:nvPr/>
        </p:nvSpPr>
        <p:spPr>
          <a:xfrm>
            <a:off x="2516653" y="5133345"/>
            <a:ext cx="45719" cy="44416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EDD73B8-12E4-FA48-92E1-283C1CAA4396}"/>
              </a:ext>
            </a:extLst>
          </p:cNvPr>
          <p:cNvSpPr/>
          <p:nvPr/>
        </p:nvSpPr>
        <p:spPr>
          <a:xfrm>
            <a:off x="3105113" y="5133345"/>
            <a:ext cx="45719" cy="44416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E4D24F4-90F7-C94B-8E4C-BBB8E1B53557}"/>
              </a:ext>
            </a:extLst>
          </p:cNvPr>
          <p:cNvSpPr/>
          <p:nvPr/>
        </p:nvSpPr>
        <p:spPr>
          <a:xfrm>
            <a:off x="3618879" y="5133345"/>
            <a:ext cx="45719" cy="44416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09B0CC30-792B-614D-92E5-BF33CDD91C49}"/>
              </a:ext>
            </a:extLst>
          </p:cNvPr>
          <p:cNvSpPr/>
          <p:nvPr/>
        </p:nvSpPr>
        <p:spPr>
          <a:xfrm>
            <a:off x="2423455" y="4519975"/>
            <a:ext cx="91440" cy="91440"/>
          </a:xfrm>
          <a:prstGeom prst="ellipse">
            <a:avLst/>
          </a:prstGeom>
          <a:solidFill>
            <a:srgbClr val="FFDB02"/>
          </a:solidFill>
          <a:ln>
            <a:solidFill>
              <a:srgbClr val="FFD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69B73FE-18F7-104E-8963-B42187BD3AE8}"/>
              </a:ext>
            </a:extLst>
          </p:cNvPr>
          <p:cNvSpPr/>
          <p:nvPr/>
        </p:nvSpPr>
        <p:spPr>
          <a:xfrm>
            <a:off x="2559229" y="4514859"/>
            <a:ext cx="91440" cy="91440"/>
          </a:xfrm>
          <a:prstGeom prst="ellipse">
            <a:avLst/>
          </a:prstGeom>
          <a:solidFill>
            <a:srgbClr val="FFDB02"/>
          </a:solidFill>
          <a:ln>
            <a:solidFill>
              <a:srgbClr val="FFD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AD1B468-5AB5-5043-80E5-98507C04DC71}"/>
              </a:ext>
            </a:extLst>
          </p:cNvPr>
          <p:cNvSpPr/>
          <p:nvPr/>
        </p:nvSpPr>
        <p:spPr>
          <a:xfrm>
            <a:off x="2343099" y="4639123"/>
            <a:ext cx="91440" cy="91440"/>
          </a:xfrm>
          <a:prstGeom prst="ellipse">
            <a:avLst/>
          </a:prstGeom>
          <a:solidFill>
            <a:srgbClr val="FFDB02"/>
          </a:solidFill>
          <a:ln>
            <a:solidFill>
              <a:srgbClr val="FFD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C471A4F-D0AE-3248-80C4-B0A9F085E0CD}"/>
              </a:ext>
            </a:extLst>
          </p:cNvPr>
          <p:cNvSpPr/>
          <p:nvPr/>
        </p:nvSpPr>
        <p:spPr>
          <a:xfrm>
            <a:off x="2492729" y="4639554"/>
            <a:ext cx="91440" cy="91440"/>
          </a:xfrm>
          <a:prstGeom prst="ellipse">
            <a:avLst/>
          </a:prstGeom>
          <a:solidFill>
            <a:srgbClr val="FFDB02"/>
          </a:solidFill>
          <a:ln>
            <a:solidFill>
              <a:srgbClr val="FFD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6EDB2C9-26A7-B94F-89A9-F4E6E4355C77}"/>
              </a:ext>
            </a:extLst>
          </p:cNvPr>
          <p:cNvSpPr/>
          <p:nvPr/>
        </p:nvSpPr>
        <p:spPr>
          <a:xfrm>
            <a:off x="2636816" y="4642753"/>
            <a:ext cx="91440" cy="91440"/>
          </a:xfrm>
          <a:prstGeom prst="ellipse">
            <a:avLst/>
          </a:prstGeom>
          <a:solidFill>
            <a:srgbClr val="FFDB02"/>
          </a:solidFill>
          <a:ln>
            <a:solidFill>
              <a:srgbClr val="FFD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B86B0E68-4CA6-164A-B399-66CE970D976C}"/>
              </a:ext>
            </a:extLst>
          </p:cNvPr>
          <p:cNvSpPr/>
          <p:nvPr/>
        </p:nvSpPr>
        <p:spPr>
          <a:xfrm>
            <a:off x="2410315" y="4932510"/>
            <a:ext cx="91440" cy="91440"/>
          </a:xfrm>
          <a:prstGeom prst="ellipse">
            <a:avLst/>
          </a:prstGeom>
          <a:solidFill>
            <a:srgbClr val="FFDB02"/>
          </a:solidFill>
          <a:ln>
            <a:solidFill>
              <a:srgbClr val="FFD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17D52A7-FBF0-304D-BBCF-CF94297C8236}"/>
              </a:ext>
            </a:extLst>
          </p:cNvPr>
          <p:cNvSpPr/>
          <p:nvPr/>
        </p:nvSpPr>
        <p:spPr>
          <a:xfrm>
            <a:off x="2546089" y="4927394"/>
            <a:ext cx="91440" cy="91440"/>
          </a:xfrm>
          <a:prstGeom prst="ellipse">
            <a:avLst/>
          </a:prstGeom>
          <a:solidFill>
            <a:srgbClr val="FFDB02"/>
          </a:solidFill>
          <a:ln>
            <a:solidFill>
              <a:srgbClr val="FFD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8026C8BB-A966-2448-8996-B7660919CB92}"/>
              </a:ext>
            </a:extLst>
          </p:cNvPr>
          <p:cNvSpPr/>
          <p:nvPr/>
        </p:nvSpPr>
        <p:spPr>
          <a:xfrm>
            <a:off x="2345725" y="4783641"/>
            <a:ext cx="91440" cy="91440"/>
          </a:xfrm>
          <a:prstGeom prst="ellipse">
            <a:avLst/>
          </a:prstGeom>
          <a:solidFill>
            <a:srgbClr val="FFDB02"/>
          </a:solidFill>
          <a:ln>
            <a:solidFill>
              <a:srgbClr val="FFD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D8CEE30-51CE-5847-A329-D93984C3BCA3}"/>
              </a:ext>
            </a:extLst>
          </p:cNvPr>
          <p:cNvSpPr/>
          <p:nvPr/>
        </p:nvSpPr>
        <p:spPr>
          <a:xfrm>
            <a:off x="2495355" y="4784072"/>
            <a:ext cx="91440" cy="91440"/>
          </a:xfrm>
          <a:prstGeom prst="ellipse">
            <a:avLst/>
          </a:prstGeom>
          <a:solidFill>
            <a:srgbClr val="FFDB02"/>
          </a:solidFill>
          <a:ln>
            <a:solidFill>
              <a:srgbClr val="FFD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1BAB0878-FD6C-DF49-9177-FA8EBE897CBE}"/>
              </a:ext>
            </a:extLst>
          </p:cNvPr>
          <p:cNvSpPr/>
          <p:nvPr/>
        </p:nvSpPr>
        <p:spPr>
          <a:xfrm>
            <a:off x="2639442" y="4787271"/>
            <a:ext cx="91440" cy="91440"/>
          </a:xfrm>
          <a:prstGeom prst="ellipse">
            <a:avLst/>
          </a:prstGeom>
          <a:solidFill>
            <a:srgbClr val="FFDB02"/>
          </a:solidFill>
          <a:ln>
            <a:solidFill>
              <a:srgbClr val="FFD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17E3ACAF-C31F-2E4E-85EA-0AFD8B16258A}"/>
              </a:ext>
            </a:extLst>
          </p:cNvPr>
          <p:cNvSpPr/>
          <p:nvPr/>
        </p:nvSpPr>
        <p:spPr>
          <a:xfrm>
            <a:off x="1915012" y="5848828"/>
            <a:ext cx="91440" cy="91440"/>
          </a:xfrm>
          <a:prstGeom prst="ellipse">
            <a:avLst/>
          </a:prstGeom>
          <a:solidFill>
            <a:srgbClr val="5EB7FF"/>
          </a:solidFill>
          <a:ln>
            <a:solidFill>
              <a:srgbClr val="5E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890F69C5-FECF-D249-A8BF-6C5209A0AFCB}"/>
              </a:ext>
            </a:extLst>
          </p:cNvPr>
          <p:cNvSpPr/>
          <p:nvPr/>
        </p:nvSpPr>
        <p:spPr>
          <a:xfrm>
            <a:off x="2050786" y="5843712"/>
            <a:ext cx="91440" cy="91440"/>
          </a:xfrm>
          <a:prstGeom prst="ellipse">
            <a:avLst/>
          </a:prstGeom>
          <a:solidFill>
            <a:srgbClr val="5EB7FF"/>
          </a:solidFill>
          <a:ln>
            <a:solidFill>
              <a:srgbClr val="5E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190B14AD-3232-074A-9879-881312179092}"/>
              </a:ext>
            </a:extLst>
          </p:cNvPr>
          <p:cNvSpPr/>
          <p:nvPr/>
        </p:nvSpPr>
        <p:spPr>
          <a:xfrm>
            <a:off x="1834656" y="5967976"/>
            <a:ext cx="91440" cy="91440"/>
          </a:xfrm>
          <a:prstGeom prst="ellipse">
            <a:avLst/>
          </a:prstGeom>
          <a:solidFill>
            <a:srgbClr val="5EB7FF"/>
          </a:solidFill>
          <a:ln>
            <a:solidFill>
              <a:srgbClr val="5E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D3D50F41-262C-1C43-9F03-0083ACAADD7D}"/>
              </a:ext>
            </a:extLst>
          </p:cNvPr>
          <p:cNvSpPr/>
          <p:nvPr/>
        </p:nvSpPr>
        <p:spPr>
          <a:xfrm>
            <a:off x="1984286" y="5968407"/>
            <a:ext cx="91440" cy="91440"/>
          </a:xfrm>
          <a:prstGeom prst="ellipse">
            <a:avLst/>
          </a:prstGeom>
          <a:solidFill>
            <a:srgbClr val="5EB7FF"/>
          </a:solidFill>
          <a:ln>
            <a:solidFill>
              <a:srgbClr val="5E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53522728-16D7-2A42-AEF8-016B459C485F}"/>
              </a:ext>
            </a:extLst>
          </p:cNvPr>
          <p:cNvSpPr/>
          <p:nvPr/>
        </p:nvSpPr>
        <p:spPr>
          <a:xfrm>
            <a:off x="2128373" y="5971606"/>
            <a:ext cx="91440" cy="91440"/>
          </a:xfrm>
          <a:prstGeom prst="ellipse">
            <a:avLst/>
          </a:prstGeom>
          <a:solidFill>
            <a:srgbClr val="5EB7FF"/>
          </a:solidFill>
          <a:ln>
            <a:solidFill>
              <a:srgbClr val="5E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A12D814F-F668-2B4C-B688-1E78279672EA}"/>
              </a:ext>
            </a:extLst>
          </p:cNvPr>
          <p:cNvSpPr/>
          <p:nvPr/>
        </p:nvSpPr>
        <p:spPr>
          <a:xfrm>
            <a:off x="1901872" y="6261363"/>
            <a:ext cx="91440" cy="91440"/>
          </a:xfrm>
          <a:prstGeom prst="ellipse">
            <a:avLst/>
          </a:prstGeom>
          <a:solidFill>
            <a:srgbClr val="5EB7FF"/>
          </a:solidFill>
          <a:ln>
            <a:solidFill>
              <a:srgbClr val="5E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1915E95-6B8D-5440-9539-B23A621F59FB}"/>
              </a:ext>
            </a:extLst>
          </p:cNvPr>
          <p:cNvSpPr/>
          <p:nvPr/>
        </p:nvSpPr>
        <p:spPr>
          <a:xfrm>
            <a:off x="2037646" y="6256247"/>
            <a:ext cx="91440" cy="91440"/>
          </a:xfrm>
          <a:prstGeom prst="ellipse">
            <a:avLst/>
          </a:prstGeom>
          <a:solidFill>
            <a:srgbClr val="5EB7FF"/>
          </a:solidFill>
          <a:ln>
            <a:solidFill>
              <a:srgbClr val="5E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6F887615-A919-9149-BB83-4497D3DA61AE}"/>
              </a:ext>
            </a:extLst>
          </p:cNvPr>
          <p:cNvSpPr/>
          <p:nvPr/>
        </p:nvSpPr>
        <p:spPr>
          <a:xfrm>
            <a:off x="1837282" y="6112494"/>
            <a:ext cx="91440" cy="91440"/>
          </a:xfrm>
          <a:prstGeom prst="ellipse">
            <a:avLst/>
          </a:prstGeom>
          <a:solidFill>
            <a:srgbClr val="5EB7FF"/>
          </a:solidFill>
          <a:ln>
            <a:solidFill>
              <a:srgbClr val="5E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DAF45A9E-6A12-C741-930E-C15949D11EAD}"/>
              </a:ext>
            </a:extLst>
          </p:cNvPr>
          <p:cNvSpPr/>
          <p:nvPr/>
        </p:nvSpPr>
        <p:spPr>
          <a:xfrm>
            <a:off x="1986912" y="6112925"/>
            <a:ext cx="91440" cy="91440"/>
          </a:xfrm>
          <a:prstGeom prst="ellipse">
            <a:avLst/>
          </a:prstGeom>
          <a:solidFill>
            <a:srgbClr val="5EB7FF"/>
          </a:solidFill>
          <a:ln>
            <a:solidFill>
              <a:srgbClr val="5E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15E2DDF4-D556-5943-983C-9459A0D055CB}"/>
              </a:ext>
            </a:extLst>
          </p:cNvPr>
          <p:cNvSpPr/>
          <p:nvPr/>
        </p:nvSpPr>
        <p:spPr>
          <a:xfrm>
            <a:off x="2130999" y="6116124"/>
            <a:ext cx="91440" cy="91440"/>
          </a:xfrm>
          <a:prstGeom prst="ellipse">
            <a:avLst/>
          </a:prstGeom>
          <a:solidFill>
            <a:srgbClr val="5EB7FF"/>
          </a:solidFill>
          <a:ln>
            <a:solidFill>
              <a:srgbClr val="5E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04B61495-0876-2940-9789-50A3B0A7F478}"/>
              </a:ext>
            </a:extLst>
          </p:cNvPr>
          <p:cNvSpPr/>
          <p:nvPr/>
        </p:nvSpPr>
        <p:spPr>
          <a:xfrm>
            <a:off x="3014436" y="4522673"/>
            <a:ext cx="91440" cy="91440"/>
          </a:xfrm>
          <a:prstGeom prst="ellipse">
            <a:avLst/>
          </a:prstGeom>
          <a:solidFill>
            <a:srgbClr val="FFBB00"/>
          </a:solidFill>
          <a:ln>
            <a:solidFill>
              <a:srgbClr val="FF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0E8A4252-52A5-5C4C-B2D5-BBFE6EA4E45A}"/>
              </a:ext>
            </a:extLst>
          </p:cNvPr>
          <p:cNvSpPr/>
          <p:nvPr/>
        </p:nvSpPr>
        <p:spPr>
          <a:xfrm>
            <a:off x="3150210" y="4517557"/>
            <a:ext cx="91440" cy="91440"/>
          </a:xfrm>
          <a:prstGeom prst="ellipse">
            <a:avLst/>
          </a:prstGeom>
          <a:solidFill>
            <a:srgbClr val="FFBB00"/>
          </a:solidFill>
          <a:ln>
            <a:solidFill>
              <a:srgbClr val="FF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F19BC38-8182-F04D-9B13-ABF6AA76E0F4}"/>
              </a:ext>
            </a:extLst>
          </p:cNvPr>
          <p:cNvSpPr/>
          <p:nvPr/>
        </p:nvSpPr>
        <p:spPr>
          <a:xfrm>
            <a:off x="2934080" y="4641821"/>
            <a:ext cx="91440" cy="91440"/>
          </a:xfrm>
          <a:prstGeom prst="ellipse">
            <a:avLst/>
          </a:prstGeom>
          <a:solidFill>
            <a:srgbClr val="FFBB00"/>
          </a:solidFill>
          <a:ln>
            <a:solidFill>
              <a:srgbClr val="FF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923BA734-8F2D-6844-921E-1CDA2A0BFA5F}"/>
              </a:ext>
            </a:extLst>
          </p:cNvPr>
          <p:cNvSpPr/>
          <p:nvPr/>
        </p:nvSpPr>
        <p:spPr>
          <a:xfrm>
            <a:off x="3083710" y="4642252"/>
            <a:ext cx="91440" cy="91440"/>
          </a:xfrm>
          <a:prstGeom prst="ellipse">
            <a:avLst/>
          </a:prstGeom>
          <a:solidFill>
            <a:srgbClr val="FFBB00"/>
          </a:solidFill>
          <a:ln>
            <a:solidFill>
              <a:srgbClr val="FF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447FF3C-C41E-224C-8530-442841F64697}"/>
              </a:ext>
            </a:extLst>
          </p:cNvPr>
          <p:cNvSpPr/>
          <p:nvPr/>
        </p:nvSpPr>
        <p:spPr>
          <a:xfrm>
            <a:off x="3227797" y="4645451"/>
            <a:ext cx="91440" cy="91440"/>
          </a:xfrm>
          <a:prstGeom prst="ellipse">
            <a:avLst/>
          </a:prstGeom>
          <a:solidFill>
            <a:srgbClr val="FFBB00"/>
          </a:solidFill>
          <a:ln>
            <a:solidFill>
              <a:srgbClr val="FF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37F9D7DA-009C-EB4A-8199-7A35DECAA608}"/>
              </a:ext>
            </a:extLst>
          </p:cNvPr>
          <p:cNvSpPr/>
          <p:nvPr/>
        </p:nvSpPr>
        <p:spPr>
          <a:xfrm>
            <a:off x="3001296" y="4935208"/>
            <a:ext cx="91440" cy="91440"/>
          </a:xfrm>
          <a:prstGeom prst="ellipse">
            <a:avLst/>
          </a:prstGeom>
          <a:solidFill>
            <a:srgbClr val="FFBB00"/>
          </a:solidFill>
          <a:ln>
            <a:solidFill>
              <a:srgbClr val="FF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F8E276F0-2C6C-CF49-B767-C8E2EA229B15}"/>
              </a:ext>
            </a:extLst>
          </p:cNvPr>
          <p:cNvSpPr/>
          <p:nvPr/>
        </p:nvSpPr>
        <p:spPr>
          <a:xfrm>
            <a:off x="3137070" y="4930092"/>
            <a:ext cx="91440" cy="91440"/>
          </a:xfrm>
          <a:prstGeom prst="ellipse">
            <a:avLst/>
          </a:prstGeom>
          <a:solidFill>
            <a:srgbClr val="FFBB00"/>
          </a:solidFill>
          <a:ln>
            <a:solidFill>
              <a:srgbClr val="FF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FDF817-A926-3D4B-8A5A-BC4A008B2868}"/>
              </a:ext>
            </a:extLst>
          </p:cNvPr>
          <p:cNvSpPr/>
          <p:nvPr/>
        </p:nvSpPr>
        <p:spPr>
          <a:xfrm>
            <a:off x="2936706" y="4786339"/>
            <a:ext cx="91440" cy="91440"/>
          </a:xfrm>
          <a:prstGeom prst="ellipse">
            <a:avLst/>
          </a:prstGeom>
          <a:solidFill>
            <a:srgbClr val="FFBB00"/>
          </a:solidFill>
          <a:ln>
            <a:solidFill>
              <a:srgbClr val="FF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F683BF26-C321-5841-992D-4EE3921C4519}"/>
              </a:ext>
            </a:extLst>
          </p:cNvPr>
          <p:cNvSpPr/>
          <p:nvPr/>
        </p:nvSpPr>
        <p:spPr>
          <a:xfrm>
            <a:off x="3086336" y="4786770"/>
            <a:ext cx="91440" cy="91440"/>
          </a:xfrm>
          <a:prstGeom prst="ellipse">
            <a:avLst/>
          </a:prstGeom>
          <a:solidFill>
            <a:srgbClr val="FFBB00"/>
          </a:solidFill>
          <a:ln>
            <a:solidFill>
              <a:srgbClr val="FF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70CD2733-8ACF-2B4C-8856-B435A7B09C0F}"/>
              </a:ext>
            </a:extLst>
          </p:cNvPr>
          <p:cNvSpPr/>
          <p:nvPr/>
        </p:nvSpPr>
        <p:spPr>
          <a:xfrm>
            <a:off x="3230423" y="4789969"/>
            <a:ext cx="91440" cy="91440"/>
          </a:xfrm>
          <a:prstGeom prst="ellipse">
            <a:avLst/>
          </a:prstGeom>
          <a:solidFill>
            <a:srgbClr val="FFBB00"/>
          </a:solidFill>
          <a:ln>
            <a:solidFill>
              <a:srgbClr val="FF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7062874E-3B54-F747-9F8F-964835E85020}"/>
              </a:ext>
            </a:extLst>
          </p:cNvPr>
          <p:cNvSpPr/>
          <p:nvPr/>
        </p:nvSpPr>
        <p:spPr>
          <a:xfrm>
            <a:off x="7774673" y="4519927"/>
            <a:ext cx="91440" cy="91440"/>
          </a:xfrm>
          <a:prstGeom prst="ellipse">
            <a:avLst/>
          </a:prstGeom>
          <a:solidFill>
            <a:srgbClr val="CB6608"/>
          </a:solidFill>
          <a:ln>
            <a:solidFill>
              <a:srgbClr val="CB66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63ABA6E1-95C5-0340-81EC-140D827D9A8D}"/>
              </a:ext>
            </a:extLst>
          </p:cNvPr>
          <p:cNvSpPr/>
          <p:nvPr/>
        </p:nvSpPr>
        <p:spPr>
          <a:xfrm>
            <a:off x="7694317" y="4639075"/>
            <a:ext cx="91440" cy="91440"/>
          </a:xfrm>
          <a:prstGeom prst="ellipse">
            <a:avLst/>
          </a:prstGeom>
          <a:solidFill>
            <a:srgbClr val="CB6608"/>
          </a:solidFill>
          <a:ln>
            <a:solidFill>
              <a:srgbClr val="CB66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33A5004D-83F6-BB49-8F5E-8E506DAF8170}"/>
              </a:ext>
            </a:extLst>
          </p:cNvPr>
          <p:cNvSpPr/>
          <p:nvPr/>
        </p:nvSpPr>
        <p:spPr>
          <a:xfrm>
            <a:off x="7843947" y="4639506"/>
            <a:ext cx="91440" cy="91440"/>
          </a:xfrm>
          <a:prstGeom prst="ellipse">
            <a:avLst/>
          </a:prstGeom>
          <a:solidFill>
            <a:srgbClr val="CB6608"/>
          </a:solidFill>
          <a:ln>
            <a:solidFill>
              <a:srgbClr val="CB66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2B7E4DC7-855D-9549-806E-B59FA6B1AD18}"/>
              </a:ext>
            </a:extLst>
          </p:cNvPr>
          <p:cNvSpPr/>
          <p:nvPr/>
        </p:nvSpPr>
        <p:spPr>
          <a:xfrm>
            <a:off x="7761533" y="4932462"/>
            <a:ext cx="91440" cy="91440"/>
          </a:xfrm>
          <a:prstGeom prst="ellipse">
            <a:avLst/>
          </a:prstGeom>
          <a:solidFill>
            <a:srgbClr val="CB6608"/>
          </a:solidFill>
          <a:ln>
            <a:solidFill>
              <a:srgbClr val="CB66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F3C58B6D-DE9E-E94A-9053-F07DC00AE52F}"/>
              </a:ext>
            </a:extLst>
          </p:cNvPr>
          <p:cNvSpPr/>
          <p:nvPr/>
        </p:nvSpPr>
        <p:spPr>
          <a:xfrm>
            <a:off x="7696943" y="4783593"/>
            <a:ext cx="91440" cy="91440"/>
          </a:xfrm>
          <a:prstGeom prst="ellipse">
            <a:avLst/>
          </a:prstGeom>
          <a:solidFill>
            <a:srgbClr val="CB6608"/>
          </a:solidFill>
          <a:ln>
            <a:solidFill>
              <a:srgbClr val="CB66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CEE1EA0C-44B4-0A4B-A45E-6CCB6A04A14D}"/>
              </a:ext>
            </a:extLst>
          </p:cNvPr>
          <p:cNvSpPr/>
          <p:nvPr/>
        </p:nvSpPr>
        <p:spPr>
          <a:xfrm>
            <a:off x="7846573" y="4784024"/>
            <a:ext cx="91440" cy="91440"/>
          </a:xfrm>
          <a:prstGeom prst="ellipse">
            <a:avLst/>
          </a:prstGeom>
          <a:solidFill>
            <a:srgbClr val="CB6608"/>
          </a:solidFill>
          <a:ln>
            <a:solidFill>
              <a:srgbClr val="CB66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1ACF76FF-73A8-7149-B04D-4EDFB02761FD}"/>
              </a:ext>
            </a:extLst>
          </p:cNvPr>
          <p:cNvSpPr/>
          <p:nvPr/>
        </p:nvSpPr>
        <p:spPr>
          <a:xfrm>
            <a:off x="5032892" y="5109364"/>
            <a:ext cx="45719" cy="44416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8A61B2EA-366F-1945-BC5A-F78BF51E044F}"/>
              </a:ext>
            </a:extLst>
          </p:cNvPr>
          <p:cNvSpPr/>
          <p:nvPr/>
        </p:nvSpPr>
        <p:spPr>
          <a:xfrm>
            <a:off x="6451128" y="5109364"/>
            <a:ext cx="45719" cy="44416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D8BE15F9-0977-4741-9217-69A48BB3BAA8}"/>
              </a:ext>
            </a:extLst>
          </p:cNvPr>
          <p:cNvSpPr/>
          <p:nvPr/>
        </p:nvSpPr>
        <p:spPr>
          <a:xfrm>
            <a:off x="7792704" y="5108518"/>
            <a:ext cx="45719" cy="44416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02BEE20B-0CFD-654F-9688-B17B03D1D91A}"/>
              </a:ext>
            </a:extLst>
          </p:cNvPr>
          <p:cNvSpPr/>
          <p:nvPr/>
        </p:nvSpPr>
        <p:spPr>
          <a:xfrm>
            <a:off x="9229031" y="5114094"/>
            <a:ext cx="45719" cy="44416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460ACC21-ABA0-9843-9EC5-1EDC35CCABF6}"/>
              </a:ext>
            </a:extLst>
          </p:cNvPr>
          <p:cNvSpPr/>
          <p:nvPr/>
        </p:nvSpPr>
        <p:spPr>
          <a:xfrm>
            <a:off x="4942215" y="4525938"/>
            <a:ext cx="91440" cy="91440"/>
          </a:xfrm>
          <a:prstGeom prst="ellipse">
            <a:avLst/>
          </a:prstGeom>
          <a:solidFill>
            <a:srgbClr val="FD8C00"/>
          </a:solidFill>
          <a:ln>
            <a:solidFill>
              <a:srgbClr val="FD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C2B40FC2-ED6E-2B45-AE22-EA10694C267C}"/>
              </a:ext>
            </a:extLst>
          </p:cNvPr>
          <p:cNvSpPr/>
          <p:nvPr/>
        </p:nvSpPr>
        <p:spPr>
          <a:xfrm>
            <a:off x="5077989" y="4520822"/>
            <a:ext cx="91440" cy="91440"/>
          </a:xfrm>
          <a:prstGeom prst="ellipse">
            <a:avLst/>
          </a:prstGeom>
          <a:solidFill>
            <a:srgbClr val="FD8C00"/>
          </a:solidFill>
          <a:ln>
            <a:solidFill>
              <a:srgbClr val="FD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16976396-EF67-7C4C-8D94-37E31C528879}"/>
              </a:ext>
            </a:extLst>
          </p:cNvPr>
          <p:cNvSpPr/>
          <p:nvPr/>
        </p:nvSpPr>
        <p:spPr>
          <a:xfrm>
            <a:off x="4861859" y="4645086"/>
            <a:ext cx="91440" cy="91440"/>
          </a:xfrm>
          <a:prstGeom prst="ellipse">
            <a:avLst/>
          </a:prstGeom>
          <a:solidFill>
            <a:srgbClr val="FD8C00"/>
          </a:solidFill>
          <a:ln>
            <a:solidFill>
              <a:srgbClr val="FD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2A9B6589-B571-FE4C-B585-9853B8AAFF41}"/>
              </a:ext>
            </a:extLst>
          </p:cNvPr>
          <p:cNvSpPr/>
          <p:nvPr/>
        </p:nvSpPr>
        <p:spPr>
          <a:xfrm>
            <a:off x="5011489" y="4645517"/>
            <a:ext cx="91440" cy="91440"/>
          </a:xfrm>
          <a:prstGeom prst="ellipse">
            <a:avLst/>
          </a:prstGeom>
          <a:solidFill>
            <a:srgbClr val="FD8C00"/>
          </a:solidFill>
          <a:ln>
            <a:solidFill>
              <a:srgbClr val="FD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7FC95E92-7E38-E94C-8EAC-61874F0675CF}"/>
              </a:ext>
            </a:extLst>
          </p:cNvPr>
          <p:cNvSpPr/>
          <p:nvPr/>
        </p:nvSpPr>
        <p:spPr>
          <a:xfrm>
            <a:off x="5155576" y="4648716"/>
            <a:ext cx="91440" cy="91440"/>
          </a:xfrm>
          <a:prstGeom prst="ellipse">
            <a:avLst/>
          </a:prstGeom>
          <a:solidFill>
            <a:srgbClr val="FD8C00"/>
          </a:solidFill>
          <a:ln>
            <a:solidFill>
              <a:srgbClr val="FD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F8E957EE-5B2F-9D42-A216-9510F1189A81}"/>
              </a:ext>
            </a:extLst>
          </p:cNvPr>
          <p:cNvSpPr/>
          <p:nvPr/>
        </p:nvSpPr>
        <p:spPr>
          <a:xfrm>
            <a:off x="4929075" y="4938473"/>
            <a:ext cx="91440" cy="91440"/>
          </a:xfrm>
          <a:prstGeom prst="ellipse">
            <a:avLst/>
          </a:prstGeom>
          <a:solidFill>
            <a:srgbClr val="FD8C00"/>
          </a:solidFill>
          <a:ln>
            <a:solidFill>
              <a:srgbClr val="FD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BD0E7977-131C-C241-BB22-0ED120F8529E}"/>
              </a:ext>
            </a:extLst>
          </p:cNvPr>
          <p:cNvSpPr/>
          <p:nvPr/>
        </p:nvSpPr>
        <p:spPr>
          <a:xfrm>
            <a:off x="5064849" y="4933357"/>
            <a:ext cx="91440" cy="91440"/>
          </a:xfrm>
          <a:prstGeom prst="ellipse">
            <a:avLst/>
          </a:prstGeom>
          <a:solidFill>
            <a:srgbClr val="FD8C00"/>
          </a:solidFill>
          <a:ln>
            <a:solidFill>
              <a:srgbClr val="FD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E30CEE5F-1780-B349-9EDB-7BF09C1DA26C}"/>
              </a:ext>
            </a:extLst>
          </p:cNvPr>
          <p:cNvSpPr/>
          <p:nvPr/>
        </p:nvSpPr>
        <p:spPr>
          <a:xfrm>
            <a:off x="4864485" y="4789604"/>
            <a:ext cx="91440" cy="91440"/>
          </a:xfrm>
          <a:prstGeom prst="ellipse">
            <a:avLst/>
          </a:prstGeom>
          <a:solidFill>
            <a:srgbClr val="FD8C00"/>
          </a:solidFill>
          <a:ln>
            <a:solidFill>
              <a:srgbClr val="FD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045E62E3-91F3-F04B-A301-9D99BC9B0433}"/>
              </a:ext>
            </a:extLst>
          </p:cNvPr>
          <p:cNvSpPr/>
          <p:nvPr/>
        </p:nvSpPr>
        <p:spPr>
          <a:xfrm>
            <a:off x="5014115" y="4790035"/>
            <a:ext cx="91440" cy="91440"/>
          </a:xfrm>
          <a:prstGeom prst="ellipse">
            <a:avLst/>
          </a:prstGeom>
          <a:solidFill>
            <a:srgbClr val="FD8C00"/>
          </a:solidFill>
          <a:ln>
            <a:solidFill>
              <a:srgbClr val="FD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AC381642-0A12-B042-984B-E765B685935C}"/>
              </a:ext>
            </a:extLst>
          </p:cNvPr>
          <p:cNvSpPr/>
          <p:nvPr/>
        </p:nvSpPr>
        <p:spPr>
          <a:xfrm>
            <a:off x="5158202" y="4793234"/>
            <a:ext cx="91440" cy="91440"/>
          </a:xfrm>
          <a:prstGeom prst="ellipse">
            <a:avLst/>
          </a:prstGeom>
          <a:solidFill>
            <a:srgbClr val="FD8C00"/>
          </a:solidFill>
          <a:ln>
            <a:solidFill>
              <a:srgbClr val="FD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CE5FBA97-AAD6-0142-BE71-A1C031DB2265}"/>
              </a:ext>
            </a:extLst>
          </p:cNvPr>
          <p:cNvSpPr/>
          <p:nvPr/>
        </p:nvSpPr>
        <p:spPr>
          <a:xfrm>
            <a:off x="3553121" y="4517000"/>
            <a:ext cx="91440" cy="91440"/>
          </a:xfrm>
          <a:prstGeom prst="ellipse">
            <a:avLst/>
          </a:prstGeom>
          <a:solidFill>
            <a:srgbClr val="FFA700"/>
          </a:solidFill>
          <a:ln>
            <a:solidFill>
              <a:srgbClr val="FFA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41A30D7C-2C8F-D348-A472-1E6D4CE3FB14}"/>
              </a:ext>
            </a:extLst>
          </p:cNvPr>
          <p:cNvSpPr/>
          <p:nvPr/>
        </p:nvSpPr>
        <p:spPr>
          <a:xfrm>
            <a:off x="3688895" y="4511884"/>
            <a:ext cx="91440" cy="91440"/>
          </a:xfrm>
          <a:prstGeom prst="ellipse">
            <a:avLst/>
          </a:prstGeom>
          <a:solidFill>
            <a:srgbClr val="FFA700"/>
          </a:solidFill>
          <a:ln>
            <a:solidFill>
              <a:srgbClr val="FFA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C7F71C52-D688-8C4C-959A-956007E7F890}"/>
              </a:ext>
            </a:extLst>
          </p:cNvPr>
          <p:cNvSpPr/>
          <p:nvPr/>
        </p:nvSpPr>
        <p:spPr>
          <a:xfrm>
            <a:off x="3472765" y="4636148"/>
            <a:ext cx="91440" cy="91440"/>
          </a:xfrm>
          <a:prstGeom prst="ellipse">
            <a:avLst/>
          </a:prstGeom>
          <a:solidFill>
            <a:srgbClr val="FFA700"/>
          </a:solidFill>
          <a:ln>
            <a:solidFill>
              <a:srgbClr val="FFA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6140C481-B43C-8D43-A10A-ACBE141210AA}"/>
              </a:ext>
            </a:extLst>
          </p:cNvPr>
          <p:cNvSpPr/>
          <p:nvPr/>
        </p:nvSpPr>
        <p:spPr>
          <a:xfrm>
            <a:off x="3622395" y="4636579"/>
            <a:ext cx="91440" cy="91440"/>
          </a:xfrm>
          <a:prstGeom prst="ellipse">
            <a:avLst/>
          </a:prstGeom>
          <a:solidFill>
            <a:srgbClr val="FFA700"/>
          </a:solidFill>
          <a:ln>
            <a:solidFill>
              <a:srgbClr val="FFA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D41A15BF-857A-D740-B618-315F4EC16F0E}"/>
              </a:ext>
            </a:extLst>
          </p:cNvPr>
          <p:cNvSpPr/>
          <p:nvPr/>
        </p:nvSpPr>
        <p:spPr>
          <a:xfrm>
            <a:off x="3766482" y="4639778"/>
            <a:ext cx="91440" cy="91440"/>
          </a:xfrm>
          <a:prstGeom prst="ellipse">
            <a:avLst/>
          </a:prstGeom>
          <a:solidFill>
            <a:srgbClr val="FFA700"/>
          </a:solidFill>
          <a:ln>
            <a:solidFill>
              <a:srgbClr val="FFA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F179B192-BC6B-C845-89CE-BD5F75570924}"/>
              </a:ext>
            </a:extLst>
          </p:cNvPr>
          <p:cNvSpPr/>
          <p:nvPr/>
        </p:nvSpPr>
        <p:spPr>
          <a:xfrm>
            <a:off x="3539981" y="4929535"/>
            <a:ext cx="91440" cy="91440"/>
          </a:xfrm>
          <a:prstGeom prst="ellipse">
            <a:avLst/>
          </a:prstGeom>
          <a:solidFill>
            <a:srgbClr val="FFA700"/>
          </a:solidFill>
          <a:ln>
            <a:solidFill>
              <a:srgbClr val="FFA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6D7D93C5-42E3-2A42-96E0-FC73E5130B27}"/>
              </a:ext>
            </a:extLst>
          </p:cNvPr>
          <p:cNvSpPr/>
          <p:nvPr/>
        </p:nvSpPr>
        <p:spPr>
          <a:xfrm>
            <a:off x="3675755" y="4924419"/>
            <a:ext cx="91440" cy="91440"/>
          </a:xfrm>
          <a:prstGeom prst="ellipse">
            <a:avLst/>
          </a:prstGeom>
          <a:solidFill>
            <a:srgbClr val="FFA700"/>
          </a:solidFill>
          <a:ln>
            <a:solidFill>
              <a:srgbClr val="FFA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4AD3AFC1-AF22-EF4E-B155-40FDB2D65BF2}"/>
              </a:ext>
            </a:extLst>
          </p:cNvPr>
          <p:cNvSpPr/>
          <p:nvPr/>
        </p:nvSpPr>
        <p:spPr>
          <a:xfrm>
            <a:off x="3475391" y="4780666"/>
            <a:ext cx="91440" cy="91440"/>
          </a:xfrm>
          <a:prstGeom prst="ellipse">
            <a:avLst/>
          </a:prstGeom>
          <a:solidFill>
            <a:srgbClr val="FFA700"/>
          </a:solidFill>
          <a:ln>
            <a:solidFill>
              <a:srgbClr val="FFA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B4D682B7-419D-6D4D-805C-0DD713AD3B74}"/>
              </a:ext>
            </a:extLst>
          </p:cNvPr>
          <p:cNvSpPr/>
          <p:nvPr/>
        </p:nvSpPr>
        <p:spPr>
          <a:xfrm>
            <a:off x="3625021" y="4781097"/>
            <a:ext cx="91440" cy="91440"/>
          </a:xfrm>
          <a:prstGeom prst="ellipse">
            <a:avLst/>
          </a:prstGeom>
          <a:solidFill>
            <a:srgbClr val="FFA700"/>
          </a:solidFill>
          <a:ln>
            <a:solidFill>
              <a:srgbClr val="FFA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130F2F7A-5EB0-4745-A852-7F97DEBB30DB}"/>
              </a:ext>
            </a:extLst>
          </p:cNvPr>
          <p:cNvSpPr/>
          <p:nvPr/>
        </p:nvSpPr>
        <p:spPr>
          <a:xfrm>
            <a:off x="3769108" y="4784296"/>
            <a:ext cx="91440" cy="91440"/>
          </a:xfrm>
          <a:prstGeom prst="ellipse">
            <a:avLst/>
          </a:prstGeom>
          <a:solidFill>
            <a:srgbClr val="FFA700"/>
          </a:solidFill>
          <a:ln>
            <a:solidFill>
              <a:srgbClr val="FFA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958C6AD6-2002-3845-B033-CF442D77E0F9}"/>
              </a:ext>
            </a:extLst>
          </p:cNvPr>
          <p:cNvSpPr/>
          <p:nvPr/>
        </p:nvSpPr>
        <p:spPr>
          <a:xfrm>
            <a:off x="6375914" y="5893678"/>
            <a:ext cx="91440" cy="91440"/>
          </a:xfrm>
          <a:prstGeom prst="ellipse">
            <a:avLst/>
          </a:prstGeom>
          <a:solidFill>
            <a:srgbClr val="38648B"/>
          </a:solidFill>
          <a:ln>
            <a:solidFill>
              <a:srgbClr val="386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5AC14A4E-4938-B541-83CB-0B7F073CD37C}"/>
              </a:ext>
            </a:extLst>
          </p:cNvPr>
          <p:cNvSpPr/>
          <p:nvPr/>
        </p:nvSpPr>
        <p:spPr>
          <a:xfrm>
            <a:off x="6511688" y="5888562"/>
            <a:ext cx="91440" cy="91440"/>
          </a:xfrm>
          <a:prstGeom prst="ellipse">
            <a:avLst/>
          </a:prstGeom>
          <a:solidFill>
            <a:srgbClr val="38648B"/>
          </a:solidFill>
          <a:ln>
            <a:solidFill>
              <a:srgbClr val="386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ABE527B0-D8DA-8744-B7B0-64540C270CDF}"/>
              </a:ext>
            </a:extLst>
          </p:cNvPr>
          <p:cNvSpPr/>
          <p:nvPr/>
        </p:nvSpPr>
        <p:spPr>
          <a:xfrm>
            <a:off x="6295558" y="6012826"/>
            <a:ext cx="91440" cy="91440"/>
          </a:xfrm>
          <a:prstGeom prst="ellipse">
            <a:avLst/>
          </a:prstGeom>
          <a:solidFill>
            <a:srgbClr val="38648B"/>
          </a:solidFill>
          <a:ln>
            <a:solidFill>
              <a:srgbClr val="386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146FAD52-3BAC-4E4F-BFEF-A9478334DF1A}"/>
              </a:ext>
            </a:extLst>
          </p:cNvPr>
          <p:cNvSpPr/>
          <p:nvPr/>
        </p:nvSpPr>
        <p:spPr>
          <a:xfrm>
            <a:off x="6445188" y="6013257"/>
            <a:ext cx="91440" cy="91440"/>
          </a:xfrm>
          <a:prstGeom prst="ellipse">
            <a:avLst/>
          </a:prstGeom>
          <a:solidFill>
            <a:srgbClr val="38648B"/>
          </a:solidFill>
          <a:ln>
            <a:solidFill>
              <a:srgbClr val="386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0A763C24-0751-EB4B-86F6-3435853C80EE}"/>
              </a:ext>
            </a:extLst>
          </p:cNvPr>
          <p:cNvSpPr/>
          <p:nvPr/>
        </p:nvSpPr>
        <p:spPr>
          <a:xfrm>
            <a:off x="6589275" y="6016456"/>
            <a:ext cx="91440" cy="91440"/>
          </a:xfrm>
          <a:prstGeom prst="ellipse">
            <a:avLst/>
          </a:prstGeom>
          <a:solidFill>
            <a:srgbClr val="38648B"/>
          </a:solidFill>
          <a:ln>
            <a:solidFill>
              <a:srgbClr val="386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36A6A38C-44D3-C045-A52A-6C97B78FD193}"/>
              </a:ext>
            </a:extLst>
          </p:cNvPr>
          <p:cNvSpPr/>
          <p:nvPr/>
        </p:nvSpPr>
        <p:spPr>
          <a:xfrm>
            <a:off x="6362774" y="6306213"/>
            <a:ext cx="91440" cy="91440"/>
          </a:xfrm>
          <a:prstGeom prst="ellipse">
            <a:avLst/>
          </a:prstGeom>
          <a:solidFill>
            <a:srgbClr val="38648B"/>
          </a:solidFill>
          <a:ln>
            <a:solidFill>
              <a:srgbClr val="386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A0DFE7BF-63AB-0545-8376-79667CF60A0F}"/>
              </a:ext>
            </a:extLst>
          </p:cNvPr>
          <p:cNvSpPr/>
          <p:nvPr/>
        </p:nvSpPr>
        <p:spPr>
          <a:xfrm>
            <a:off x="6498548" y="6301097"/>
            <a:ext cx="91440" cy="91440"/>
          </a:xfrm>
          <a:prstGeom prst="ellipse">
            <a:avLst/>
          </a:prstGeom>
          <a:solidFill>
            <a:srgbClr val="38648B"/>
          </a:solidFill>
          <a:ln>
            <a:solidFill>
              <a:srgbClr val="386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A2E3F101-5F30-5142-83E8-7872AE3E576B}"/>
              </a:ext>
            </a:extLst>
          </p:cNvPr>
          <p:cNvSpPr/>
          <p:nvPr/>
        </p:nvSpPr>
        <p:spPr>
          <a:xfrm>
            <a:off x="6298184" y="6157344"/>
            <a:ext cx="91440" cy="91440"/>
          </a:xfrm>
          <a:prstGeom prst="ellipse">
            <a:avLst/>
          </a:prstGeom>
          <a:solidFill>
            <a:srgbClr val="38648B"/>
          </a:solidFill>
          <a:ln>
            <a:solidFill>
              <a:srgbClr val="386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1D7CA209-6FC8-D844-B8F8-4FAB0223AA0B}"/>
              </a:ext>
            </a:extLst>
          </p:cNvPr>
          <p:cNvSpPr/>
          <p:nvPr/>
        </p:nvSpPr>
        <p:spPr>
          <a:xfrm>
            <a:off x="6447814" y="6157775"/>
            <a:ext cx="91440" cy="91440"/>
          </a:xfrm>
          <a:prstGeom prst="ellipse">
            <a:avLst/>
          </a:prstGeom>
          <a:solidFill>
            <a:srgbClr val="38648B"/>
          </a:solidFill>
          <a:ln>
            <a:solidFill>
              <a:srgbClr val="386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3891ABBF-8EF9-394C-8FFB-9121D2CF0CD6}"/>
              </a:ext>
            </a:extLst>
          </p:cNvPr>
          <p:cNvSpPr/>
          <p:nvPr/>
        </p:nvSpPr>
        <p:spPr>
          <a:xfrm>
            <a:off x="6591901" y="6160974"/>
            <a:ext cx="91440" cy="91440"/>
          </a:xfrm>
          <a:prstGeom prst="ellipse">
            <a:avLst/>
          </a:prstGeom>
          <a:solidFill>
            <a:srgbClr val="38648B"/>
          </a:solidFill>
          <a:ln>
            <a:solidFill>
              <a:srgbClr val="386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9EC55F09-C022-9C48-926F-BBEF3D1380C0}"/>
              </a:ext>
            </a:extLst>
          </p:cNvPr>
          <p:cNvSpPr/>
          <p:nvPr/>
        </p:nvSpPr>
        <p:spPr>
          <a:xfrm>
            <a:off x="9202666" y="4524264"/>
            <a:ext cx="91440" cy="91440"/>
          </a:xfrm>
          <a:prstGeom prst="ellipse">
            <a:avLst/>
          </a:prstGeom>
          <a:solidFill>
            <a:srgbClr val="864104"/>
          </a:solidFill>
          <a:ln>
            <a:solidFill>
              <a:srgbClr val="8641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8D3D0615-CEDA-2F49-93B7-0452CA3BFD0A}"/>
              </a:ext>
            </a:extLst>
          </p:cNvPr>
          <p:cNvSpPr/>
          <p:nvPr/>
        </p:nvSpPr>
        <p:spPr>
          <a:xfrm>
            <a:off x="9122310" y="4643412"/>
            <a:ext cx="91440" cy="91440"/>
          </a:xfrm>
          <a:prstGeom prst="ellipse">
            <a:avLst/>
          </a:prstGeom>
          <a:solidFill>
            <a:srgbClr val="864104"/>
          </a:solidFill>
          <a:ln>
            <a:solidFill>
              <a:srgbClr val="8641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82D56D3D-A42A-D942-8255-78F2FC85AD81}"/>
              </a:ext>
            </a:extLst>
          </p:cNvPr>
          <p:cNvSpPr/>
          <p:nvPr/>
        </p:nvSpPr>
        <p:spPr>
          <a:xfrm>
            <a:off x="9271940" y="4643843"/>
            <a:ext cx="91440" cy="91440"/>
          </a:xfrm>
          <a:prstGeom prst="ellipse">
            <a:avLst/>
          </a:prstGeom>
          <a:solidFill>
            <a:srgbClr val="864104"/>
          </a:solidFill>
          <a:ln>
            <a:solidFill>
              <a:srgbClr val="8641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86F460CF-0D0F-934E-99F7-00CCF43750B2}"/>
              </a:ext>
            </a:extLst>
          </p:cNvPr>
          <p:cNvSpPr/>
          <p:nvPr/>
        </p:nvSpPr>
        <p:spPr>
          <a:xfrm>
            <a:off x="9189526" y="4936799"/>
            <a:ext cx="91440" cy="91440"/>
          </a:xfrm>
          <a:prstGeom prst="ellipse">
            <a:avLst/>
          </a:prstGeom>
          <a:solidFill>
            <a:srgbClr val="864104"/>
          </a:solidFill>
          <a:ln>
            <a:solidFill>
              <a:srgbClr val="8641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3024566A-7EF8-D849-A909-63AE4F66DF87}"/>
              </a:ext>
            </a:extLst>
          </p:cNvPr>
          <p:cNvSpPr/>
          <p:nvPr/>
        </p:nvSpPr>
        <p:spPr>
          <a:xfrm>
            <a:off x="9124936" y="4787930"/>
            <a:ext cx="91440" cy="91440"/>
          </a:xfrm>
          <a:prstGeom prst="ellipse">
            <a:avLst/>
          </a:prstGeom>
          <a:solidFill>
            <a:srgbClr val="864104"/>
          </a:solidFill>
          <a:ln>
            <a:solidFill>
              <a:srgbClr val="8641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23C1405F-1825-914A-B334-5C72481662C7}"/>
              </a:ext>
            </a:extLst>
          </p:cNvPr>
          <p:cNvSpPr/>
          <p:nvPr/>
        </p:nvSpPr>
        <p:spPr>
          <a:xfrm>
            <a:off x="9274566" y="4788361"/>
            <a:ext cx="91440" cy="91440"/>
          </a:xfrm>
          <a:prstGeom prst="ellipse">
            <a:avLst/>
          </a:prstGeom>
          <a:solidFill>
            <a:srgbClr val="864104"/>
          </a:solidFill>
          <a:ln>
            <a:solidFill>
              <a:srgbClr val="8641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148" descr="A picture containing drawing&#10;&#10;Description automatically generated">
            <a:extLst>
              <a:ext uri="{FF2B5EF4-FFF2-40B4-BE49-F238E27FC236}">
                <a16:creationId xmlns:a16="http://schemas.microsoft.com/office/drawing/2014/main" id="{B05CB04A-A653-EF4B-A24A-4854DBBA5603}"/>
              </a:ext>
            </a:extLst>
          </p:cNvPr>
          <p:cNvPicPr>
            <a:picLocks noChangeAspect="1"/>
          </p:cNvPicPr>
          <p:nvPr/>
        </p:nvPicPr>
        <p:blipFill>
          <a:blip r:embed="rId4"/>
          <a:stretch>
            <a:fillRect/>
          </a:stretch>
        </p:blipFill>
        <p:spPr>
          <a:xfrm>
            <a:off x="690777" y="5823976"/>
            <a:ext cx="793374" cy="477121"/>
          </a:xfrm>
          <a:prstGeom prst="rect">
            <a:avLst/>
          </a:prstGeom>
        </p:spPr>
      </p:pic>
      <p:sp>
        <p:nvSpPr>
          <p:cNvPr id="150" name="TextBox 149">
            <a:extLst>
              <a:ext uri="{FF2B5EF4-FFF2-40B4-BE49-F238E27FC236}">
                <a16:creationId xmlns:a16="http://schemas.microsoft.com/office/drawing/2014/main" id="{B433DBF0-8A2E-C74A-A392-3268938EE3CD}"/>
              </a:ext>
            </a:extLst>
          </p:cNvPr>
          <p:cNvSpPr txBox="1"/>
          <p:nvPr/>
        </p:nvSpPr>
        <p:spPr>
          <a:xfrm>
            <a:off x="2267651" y="5577508"/>
            <a:ext cx="662496" cy="369332"/>
          </a:xfrm>
          <a:prstGeom prst="rect">
            <a:avLst/>
          </a:prstGeom>
          <a:noFill/>
        </p:spPr>
        <p:txBody>
          <a:bodyPr wrap="square" rtlCol="0">
            <a:spAutoFit/>
          </a:bodyPr>
          <a:lstStyle/>
          <a:p>
            <a:r>
              <a:rPr lang="en-US" dirty="0"/>
              <a:t>0hr</a:t>
            </a:r>
          </a:p>
        </p:txBody>
      </p:sp>
      <p:sp>
        <p:nvSpPr>
          <p:cNvPr id="151" name="TextBox 150">
            <a:extLst>
              <a:ext uri="{FF2B5EF4-FFF2-40B4-BE49-F238E27FC236}">
                <a16:creationId xmlns:a16="http://schemas.microsoft.com/office/drawing/2014/main" id="{1E9B7944-DD44-7D4B-8BE9-61356B19D423}"/>
              </a:ext>
            </a:extLst>
          </p:cNvPr>
          <p:cNvSpPr txBox="1"/>
          <p:nvPr/>
        </p:nvSpPr>
        <p:spPr>
          <a:xfrm>
            <a:off x="2796457" y="5586504"/>
            <a:ext cx="810657" cy="369332"/>
          </a:xfrm>
          <a:prstGeom prst="rect">
            <a:avLst/>
          </a:prstGeom>
          <a:noFill/>
        </p:spPr>
        <p:txBody>
          <a:bodyPr wrap="square" rtlCol="0">
            <a:spAutoFit/>
          </a:bodyPr>
          <a:lstStyle/>
          <a:p>
            <a:r>
              <a:rPr lang="en-US" dirty="0"/>
              <a:t>1/2hr</a:t>
            </a:r>
          </a:p>
        </p:txBody>
      </p:sp>
      <p:sp>
        <p:nvSpPr>
          <p:cNvPr id="153" name="TextBox 152">
            <a:extLst>
              <a:ext uri="{FF2B5EF4-FFF2-40B4-BE49-F238E27FC236}">
                <a16:creationId xmlns:a16="http://schemas.microsoft.com/office/drawing/2014/main" id="{718F9274-1BC5-FE47-9DA9-C47D08A0089A}"/>
              </a:ext>
            </a:extLst>
          </p:cNvPr>
          <p:cNvSpPr txBox="1"/>
          <p:nvPr/>
        </p:nvSpPr>
        <p:spPr>
          <a:xfrm>
            <a:off x="-141987" y="3842949"/>
            <a:ext cx="3025531" cy="369332"/>
          </a:xfrm>
          <a:prstGeom prst="rect">
            <a:avLst/>
          </a:prstGeom>
          <a:noFill/>
        </p:spPr>
        <p:txBody>
          <a:bodyPr wrap="square" rtlCol="0">
            <a:spAutoFit/>
          </a:bodyPr>
          <a:lstStyle/>
          <a:p>
            <a:pPr algn="ctr"/>
            <a:r>
              <a:rPr lang="en-US" dirty="0"/>
              <a:t>Acute Exercise Cohorts</a:t>
            </a:r>
          </a:p>
        </p:txBody>
      </p:sp>
      <p:sp>
        <p:nvSpPr>
          <p:cNvPr id="154" name="TextBox 153">
            <a:extLst>
              <a:ext uri="{FF2B5EF4-FFF2-40B4-BE49-F238E27FC236}">
                <a16:creationId xmlns:a16="http://schemas.microsoft.com/office/drawing/2014/main" id="{0580FD25-51F3-5F45-A8DD-E964D416072F}"/>
              </a:ext>
            </a:extLst>
          </p:cNvPr>
          <p:cNvSpPr txBox="1"/>
          <p:nvPr/>
        </p:nvSpPr>
        <p:spPr>
          <a:xfrm>
            <a:off x="-196418" y="6388468"/>
            <a:ext cx="3025531" cy="369332"/>
          </a:xfrm>
          <a:prstGeom prst="rect">
            <a:avLst/>
          </a:prstGeom>
          <a:noFill/>
        </p:spPr>
        <p:txBody>
          <a:bodyPr wrap="square" rtlCol="0">
            <a:spAutoFit/>
          </a:bodyPr>
          <a:lstStyle/>
          <a:p>
            <a:pPr algn="ctr"/>
            <a:r>
              <a:rPr lang="en-US" dirty="0"/>
              <a:t>Sedentary Cohorts</a:t>
            </a:r>
          </a:p>
        </p:txBody>
      </p:sp>
      <p:sp>
        <p:nvSpPr>
          <p:cNvPr id="155" name="TextBox 154">
            <a:extLst>
              <a:ext uri="{FF2B5EF4-FFF2-40B4-BE49-F238E27FC236}">
                <a16:creationId xmlns:a16="http://schemas.microsoft.com/office/drawing/2014/main" id="{D64F2A59-96E7-D341-8863-B3C96466447C}"/>
              </a:ext>
            </a:extLst>
          </p:cNvPr>
          <p:cNvSpPr txBox="1"/>
          <p:nvPr/>
        </p:nvSpPr>
        <p:spPr>
          <a:xfrm>
            <a:off x="3504887" y="5598644"/>
            <a:ext cx="550903" cy="369332"/>
          </a:xfrm>
          <a:prstGeom prst="rect">
            <a:avLst/>
          </a:prstGeom>
          <a:noFill/>
        </p:spPr>
        <p:txBody>
          <a:bodyPr wrap="square" rtlCol="0">
            <a:spAutoFit/>
          </a:bodyPr>
          <a:lstStyle/>
          <a:p>
            <a:r>
              <a:rPr lang="en-US" dirty="0"/>
              <a:t>1hr</a:t>
            </a:r>
          </a:p>
        </p:txBody>
      </p:sp>
      <p:sp>
        <p:nvSpPr>
          <p:cNvPr id="158" name="Rectangle 157">
            <a:extLst>
              <a:ext uri="{FF2B5EF4-FFF2-40B4-BE49-F238E27FC236}">
                <a16:creationId xmlns:a16="http://schemas.microsoft.com/office/drawing/2014/main" id="{0A089CCC-652A-C248-AC80-54E12637BBE8}"/>
              </a:ext>
            </a:extLst>
          </p:cNvPr>
          <p:cNvSpPr/>
          <p:nvPr/>
        </p:nvSpPr>
        <p:spPr>
          <a:xfrm>
            <a:off x="2051586" y="5202671"/>
            <a:ext cx="457200" cy="10160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TextBox 158">
            <a:extLst>
              <a:ext uri="{FF2B5EF4-FFF2-40B4-BE49-F238E27FC236}">
                <a16:creationId xmlns:a16="http://schemas.microsoft.com/office/drawing/2014/main" id="{22A7F313-0740-5548-845A-D6D2496083BD}"/>
              </a:ext>
            </a:extLst>
          </p:cNvPr>
          <p:cNvSpPr txBox="1"/>
          <p:nvPr/>
        </p:nvSpPr>
        <p:spPr>
          <a:xfrm>
            <a:off x="4896780" y="5586504"/>
            <a:ext cx="625172" cy="369332"/>
          </a:xfrm>
          <a:prstGeom prst="rect">
            <a:avLst/>
          </a:prstGeom>
          <a:noFill/>
        </p:spPr>
        <p:txBody>
          <a:bodyPr wrap="square" rtlCol="0">
            <a:spAutoFit/>
          </a:bodyPr>
          <a:lstStyle/>
          <a:p>
            <a:r>
              <a:rPr lang="en-US" dirty="0"/>
              <a:t>4hr</a:t>
            </a:r>
          </a:p>
        </p:txBody>
      </p:sp>
      <p:sp>
        <p:nvSpPr>
          <p:cNvPr id="160" name="TextBox 159">
            <a:extLst>
              <a:ext uri="{FF2B5EF4-FFF2-40B4-BE49-F238E27FC236}">
                <a16:creationId xmlns:a16="http://schemas.microsoft.com/office/drawing/2014/main" id="{02FEA8D9-3BDC-014A-B7CD-BD72B80BF0ED}"/>
              </a:ext>
            </a:extLst>
          </p:cNvPr>
          <p:cNvSpPr txBox="1"/>
          <p:nvPr/>
        </p:nvSpPr>
        <p:spPr>
          <a:xfrm>
            <a:off x="6322725" y="5554608"/>
            <a:ext cx="696345" cy="369332"/>
          </a:xfrm>
          <a:prstGeom prst="rect">
            <a:avLst/>
          </a:prstGeom>
          <a:noFill/>
        </p:spPr>
        <p:txBody>
          <a:bodyPr wrap="square" rtlCol="0">
            <a:spAutoFit/>
          </a:bodyPr>
          <a:lstStyle/>
          <a:p>
            <a:r>
              <a:rPr lang="en-US" dirty="0"/>
              <a:t>7hr</a:t>
            </a:r>
          </a:p>
        </p:txBody>
      </p:sp>
      <p:sp>
        <p:nvSpPr>
          <p:cNvPr id="161" name="TextBox 160">
            <a:extLst>
              <a:ext uri="{FF2B5EF4-FFF2-40B4-BE49-F238E27FC236}">
                <a16:creationId xmlns:a16="http://schemas.microsoft.com/office/drawing/2014/main" id="{B2C84521-2279-5749-B341-AF8CD6664886}"/>
              </a:ext>
            </a:extLst>
          </p:cNvPr>
          <p:cNvSpPr txBox="1"/>
          <p:nvPr/>
        </p:nvSpPr>
        <p:spPr>
          <a:xfrm>
            <a:off x="7607530" y="5566353"/>
            <a:ext cx="726989" cy="369332"/>
          </a:xfrm>
          <a:prstGeom prst="rect">
            <a:avLst/>
          </a:prstGeom>
          <a:noFill/>
        </p:spPr>
        <p:txBody>
          <a:bodyPr wrap="square" rtlCol="0">
            <a:spAutoFit/>
          </a:bodyPr>
          <a:lstStyle/>
          <a:p>
            <a:r>
              <a:rPr lang="en-US" dirty="0"/>
              <a:t>24hr</a:t>
            </a:r>
          </a:p>
        </p:txBody>
      </p:sp>
      <p:sp>
        <p:nvSpPr>
          <p:cNvPr id="162" name="TextBox 161">
            <a:extLst>
              <a:ext uri="{FF2B5EF4-FFF2-40B4-BE49-F238E27FC236}">
                <a16:creationId xmlns:a16="http://schemas.microsoft.com/office/drawing/2014/main" id="{A8DE831A-7999-124D-882F-0FEFDF91EC9D}"/>
              </a:ext>
            </a:extLst>
          </p:cNvPr>
          <p:cNvSpPr txBox="1"/>
          <p:nvPr/>
        </p:nvSpPr>
        <p:spPr>
          <a:xfrm>
            <a:off x="9068537" y="5555749"/>
            <a:ext cx="664626" cy="369332"/>
          </a:xfrm>
          <a:prstGeom prst="rect">
            <a:avLst/>
          </a:prstGeom>
          <a:noFill/>
        </p:spPr>
        <p:txBody>
          <a:bodyPr wrap="square" rtlCol="0">
            <a:spAutoFit/>
          </a:bodyPr>
          <a:lstStyle/>
          <a:p>
            <a:r>
              <a:rPr lang="en-US" dirty="0"/>
              <a:t>48hr</a:t>
            </a:r>
          </a:p>
        </p:txBody>
      </p:sp>
      <p:sp>
        <p:nvSpPr>
          <p:cNvPr id="135" name="Oval 134">
            <a:extLst>
              <a:ext uri="{FF2B5EF4-FFF2-40B4-BE49-F238E27FC236}">
                <a16:creationId xmlns:a16="http://schemas.microsoft.com/office/drawing/2014/main" id="{A518BBF1-1A3E-E24A-9B41-892E19B79D6F}"/>
              </a:ext>
            </a:extLst>
          </p:cNvPr>
          <p:cNvSpPr/>
          <p:nvPr/>
        </p:nvSpPr>
        <p:spPr>
          <a:xfrm>
            <a:off x="6435733" y="4519928"/>
            <a:ext cx="91440" cy="91440"/>
          </a:xfrm>
          <a:prstGeom prst="ellipse">
            <a:avLst/>
          </a:prstGeom>
          <a:solidFill>
            <a:srgbClr val="EE7408"/>
          </a:solidFill>
          <a:ln>
            <a:solidFill>
              <a:srgbClr val="FD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F417E0F1-A43B-C64D-AB48-8B6CE4CE680F}"/>
              </a:ext>
            </a:extLst>
          </p:cNvPr>
          <p:cNvSpPr/>
          <p:nvPr/>
        </p:nvSpPr>
        <p:spPr>
          <a:xfrm>
            <a:off x="6355377" y="4639076"/>
            <a:ext cx="91440" cy="91440"/>
          </a:xfrm>
          <a:prstGeom prst="ellipse">
            <a:avLst/>
          </a:prstGeom>
          <a:solidFill>
            <a:srgbClr val="EE7408"/>
          </a:solidFill>
          <a:ln>
            <a:solidFill>
              <a:srgbClr val="FD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CE2C7E3D-C351-B94D-B3E9-673622534DF3}"/>
              </a:ext>
            </a:extLst>
          </p:cNvPr>
          <p:cNvSpPr/>
          <p:nvPr/>
        </p:nvSpPr>
        <p:spPr>
          <a:xfrm>
            <a:off x="6505007" y="4639507"/>
            <a:ext cx="91440" cy="91440"/>
          </a:xfrm>
          <a:prstGeom prst="ellipse">
            <a:avLst/>
          </a:prstGeom>
          <a:solidFill>
            <a:srgbClr val="EE7408"/>
          </a:solidFill>
          <a:ln>
            <a:solidFill>
              <a:srgbClr val="FD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CF7EC2C7-0BDD-D847-A4D9-632BAA4813CF}"/>
              </a:ext>
            </a:extLst>
          </p:cNvPr>
          <p:cNvSpPr/>
          <p:nvPr/>
        </p:nvSpPr>
        <p:spPr>
          <a:xfrm>
            <a:off x="6422593" y="4932463"/>
            <a:ext cx="91440" cy="91440"/>
          </a:xfrm>
          <a:prstGeom prst="ellipse">
            <a:avLst/>
          </a:prstGeom>
          <a:solidFill>
            <a:srgbClr val="EE7408"/>
          </a:solidFill>
          <a:ln>
            <a:solidFill>
              <a:srgbClr val="FD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2D9DA7CB-9EA7-8A4D-ADD0-315258B5C980}"/>
              </a:ext>
            </a:extLst>
          </p:cNvPr>
          <p:cNvSpPr/>
          <p:nvPr/>
        </p:nvSpPr>
        <p:spPr>
          <a:xfrm>
            <a:off x="6358003" y="4783594"/>
            <a:ext cx="91440" cy="91440"/>
          </a:xfrm>
          <a:prstGeom prst="ellipse">
            <a:avLst/>
          </a:prstGeom>
          <a:solidFill>
            <a:srgbClr val="EE7408"/>
          </a:solidFill>
          <a:ln>
            <a:solidFill>
              <a:srgbClr val="FD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615CF85A-28DF-0141-B79D-700F26764341}"/>
              </a:ext>
            </a:extLst>
          </p:cNvPr>
          <p:cNvSpPr/>
          <p:nvPr/>
        </p:nvSpPr>
        <p:spPr>
          <a:xfrm>
            <a:off x="6507633" y="4784025"/>
            <a:ext cx="91440" cy="91440"/>
          </a:xfrm>
          <a:prstGeom prst="ellipse">
            <a:avLst/>
          </a:prstGeom>
          <a:solidFill>
            <a:srgbClr val="EE7408"/>
          </a:solidFill>
          <a:ln>
            <a:solidFill>
              <a:srgbClr val="FD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Title 1">
            <a:extLst>
              <a:ext uri="{FF2B5EF4-FFF2-40B4-BE49-F238E27FC236}">
                <a16:creationId xmlns:a16="http://schemas.microsoft.com/office/drawing/2014/main" id="{1E6C7F07-3ECB-FD49-8FEB-68A1767EA035}"/>
              </a:ext>
            </a:extLst>
          </p:cNvPr>
          <p:cNvSpPr txBox="1">
            <a:spLocks/>
          </p:cNvSpPr>
          <p:nvPr/>
        </p:nvSpPr>
        <p:spPr>
          <a:xfrm>
            <a:off x="0" y="-326177"/>
            <a:ext cx="121005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Control Groups Demonstrate Differential Counts</a:t>
            </a:r>
          </a:p>
        </p:txBody>
      </p:sp>
      <p:sp>
        <p:nvSpPr>
          <p:cNvPr id="2" name="Oval 1">
            <a:extLst>
              <a:ext uri="{FF2B5EF4-FFF2-40B4-BE49-F238E27FC236}">
                <a16:creationId xmlns:a16="http://schemas.microsoft.com/office/drawing/2014/main" id="{0B9BF225-B06D-5547-B2FC-6C021C537355}"/>
              </a:ext>
            </a:extLst>
          </p:cNvPr>
          <p:cNvSpPr/>
          <p:nvPr/>
        </p:nvSpPr>
        <p:spPr>
          <a:xfrm>
            <a:off x="1736682" y="5773555"/>
            <a:ext cx="575659" cy="674530"/>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FE0FADEE-E48E-8745-A33E-33CA98BEE2A1}"/>
              </a:ext>
            </a:extLst>
          </p:cNvPr>
          <p:cNvSpPr/>
          <p:nvPr/>
        </p:nvSpPr>
        <p:spPr>
          <a:xfrm>
            <a:off x="6199487" y="5824241"/>
            <a:ext cx="575659" cy="674530"/>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4" name="Straight Connector 133">
            <a:extLst>
              <a:ext uri="{FF2B5EF4-FFF2-40B4-BE49-F238E27FC236}">
                <a16:creationId xmlns:a16="http://schemas.microsoft.com/office/drawing/2014/main" id="{2E287238-EEB0-9D4F-8640-3255B84D2DF1}"/>
              </a:ext>
            </a:extLst>
          </p:cNvPr>
          <p:cNvCxnSpPr>
            <a:cxnSpLocks/>
            <a:stCxn id="133" idx="2"/>
            <a:endCxn id="2" idx="6"/>
          </p:cNvCxnSpPr>
          <p:nvPr/>
        </p:nvCxnSpPr>
        <p:spPr>
          <a:xfrm flipH="1" flipV="1">
            <a:off x="2312341" y="6110820"/>
            <a:ext cx="3887146" cy="50686"/>
          </a:xfrm>
          <a:prstGeom prst="line">
            <a:avLst/>
          </a:prstGeom>
          <a:ln w="19050">
            <a:solidFill>
              <a:schemeClr val="tx1"/>
            </a:solidFill>
            <a:prstDash val="dash"/>
            <a:headEnd type="triangle"/>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E0F73304-40E7-A94C-AB8F-7DE6B56EEA8D}"/>
              </a:ext>
            </a:extLst>
          </p:cNvPr>
          <p:cNvSpPr/>
          <p:nvPr/>
        </p:nvSpPr>
        <p:spPr>
          <a:xfrm>
            <a:off x="3713835" y="3305528"/>
            <a:ext cx="341955" cy="799266"/>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3D78DFC9-F315-0445-8EB6-AACD44800072}"/>
              </a:ext>
            </a:extLst>
          </p:cNvPr>
          <p:cNvSpPr/>
          <p:nvPr/>
        </p:nvSpPr>
        <p:spPr>
          <a:xfrm>
            <a:off x="4201143" y="942096"/>
            <a:ext cx="341955" cy="799266"/>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22613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7484147-11FD-2644-96EE-ABC79768C117}"/>
              </a:ext>
            </a:extLst>
          </p:cNvPr>
          <p:cNvSpPr/>
          <p:nvPr/>
        </p:nvSpPr>
        <p:spPr>
          <a:xfrm>
            <a:off x="9256778" y="2483911"/>
            <a:ext cx="1954306" cy="14224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B231BC6-BB15-6E45-8682-49547277634C}"/>
              </a:ext>
            </a:extLst>
          </p:cNvPr>
          <p:cNvSpPr/>
          <p:nvPr/>
        </p:nvSpPr>
        <p:spPr>
          <a:xfrm>
            <a:off x="4977833" y="2241941"/>
            <a:ext cx="1954306" cy="16631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F3AC34-5140-6240-A79C-C00BE8F45BC5}"/>
              </a:ext>
            </a:extLst>
          </p:cNvPr>
          <p:cNvSpPr>
            <a:spLocks noGrp="1"/>
          </p:cNvSpPr>
          <p:nvPr>
            <p:ph type="title"/>
          </p:nvPr>
        </p:nvSpPr>
        <p:spPr>
          <a:xfrm>
            <a:off x="838200" y="-47250"/>
            <a:ext cx="10515600" cy="1325563"/>
          </a:xfrm>
        </p:spPr>
        <p:txBody>
          <a:bodyPr/>
          <a:lstStyle/>
          <a:p>
            <a:pPr algn="ctr"/>
            <a:r>
              <a:rPr lang="en-US" dirty="0"/>
              <a:t>DE Genes (C0 -&gt; C7) Pathway Enrichment</a:t>
            </a:r>
          </a:p>
        </p:txBody>
      </p:sp>
      <p:pic>
        <p:nvPicPr>
          <p:cNvPr id="5" name="Picture 4">
            <a:extLst>
              <a:ext uri="{FF2B5EF4-FFF2-40B4-BE49-F238E27FC236}">
                <a16:creationId xmlns:a16="http://schemas.microsoft.com/office/drawing/2014/main" id="{815729C0-CABA-594A-A77B-40EBC7041983}"/>
              </a:ext>
            </a:extLst>
          </p:cNvPr>
          <p:cNvPicPr>
            <a:picLocks noChangeAspect="1"/>
          </p:cNvPicPr>
          <p:nvPr/>
        </p:nvPicPr>
        <p:blipFill>
          <a:blip r:embed="rId3"/>
          <a:stretch>
            <a:fillRect/>
          </a:stretch>
        </p:blipFill>
        <p:spPr>
          <a:xfrm>
            <a:off x="7607646" y="4273784"/>
            <a:ext cx="4584354" cy="2292177"/>
          </a:xfrm>
          <a:prstGeom prst="rect">
            <a:avLst/>
          </a:prstGeom>
        </p:spPr>
      </p:pic>
      <p:pic>
        <p:nvPicPr>
          <p:cNvPr id="7" name="Picture 6">
            <a:extLst>
              <a:ext uri="{FF2B5EF4-FFF2-40B4-BE49-F238E27FC236}">
                <a16:creationId xmlns:a16="http://schemas.microsoft.com/office/drawing/2014/main" id="{1FBB0AA1-4E16-5B41-A470-927E4BB37A0F}"/>
              </a:ext>
            </a:extLst>
          </p:cNvPr>
          <p:cNvPicPr>
            <a:picLocks noChangeAspect="1"/>
          </p:cNvPicPr>
          <p:nvPr/>
        </p:nvPicPr>
        <p:blipFill>
          <a:blip r:embed="rId4"/>
          <a:stretch>
            <a:fillRect/>
          </a:stretch>
        </p:blipFill>
        <p:spPr>
          <a:xfrm>
            <a:off x="4078916" y="4022209"/>
            <a:ext cx="3705999" cy="2470666"/>
          </a:xfrm>
          <a:prstGeom prst="rect">
            <a:avLst/>
          </a:prstGeom>
        </p:spPr>
      </p:pic>
      <p:pic>
        <p:nvPicPr>
          <p:cNvPr id="9" name="Picture 8">
            <a:extLst>
              <a:ext uri="{FF2B5EF4-FFF2-40B4-BE49-F238E27FC236}">
                <a16:creationId xmlns:a16="http://schemas.microsoft.com/office/drawing/2014/main" id="{377B16EA-C32D-B549-B156-1E9442C817CF}"/>
              </a:ext>
            </a:extLst>
          </p:cNvPr>
          <p:cNvPicPr>
            <a:picLocks noChangeAspect="1"/>
          </p:cNvPicPr>
          <p:nvPr/>
        </p:nvPicPr>
        <p:blipFill>
          <a:blip r:embed="rId5"/>
          <a:stretch>
            <a:fillRect/>
          </a:stretch>
        </p:blipFill>
        <p:spPr>
          <a:xfrm>
            <a:off x="281430" y="3997657"/>
            <a:ext cx="3962085" cy="2641390"/>
          </a:xfrm>
          <a:prstGeom prst="rect">
            <a:avLst/>
          </a:prstGeom>
        </p:spPr>
      </p:pic>
      <p:sp>
        <p:nvSpPr>
          <p:cNvPr id="14" name="Rectangle 13">
            <a:extLst>
              <a:ext uri="{FF2B5EF4-FFF2-40B4-BE49-F238E27FC236}">
                <a16:creationId xmlns:a16="http://schemas.microsoft.com/office/drawing/2014/main" id="{53C36F15-BA24-4140-80B5-6C21CB7300A5}"/>
              </a:ext>
            </a:extLst>
          </p:cNvPr>
          <p:cNvSpPr/>
          <p:nvPr/>
        </p:nvSpPr>
        <p:spPr>
          <a:xfrm>
            <a:off x="699246" y="1667436"/>
            <a:ext cx="2187388" cy="59167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2E6ECED-EEAA-AB43-808A-127C20A74BF0}"/>
              </a:ext>
            </a:extLst>
          </p:cNvPr>
          <p:cNvSpPr txBox="1"/>
          <p:nvPr/>
        </p:nvSpPr>
        <p:spPr>
          <a:xfrm>
            <a:off x="824752" y="1703296"/>
            <a:ext cx="1954306" cy="523220"/>
          </a:xfrm>
          <a:prstGeom prst="rect">
            <a:avLst/>
          </a:prstGeom>
          <a:noFill/>
        </p:spPr>
        <p:txBody>
          <a:bodyPr wrap="square" rtlCol="0">
            <a:spAutoFit/>
          </a:bodyPr>
          <a:lstStyle/>
          <a:p>
            <a:pPr algn="ctr"/>
            <a:r>
              <a:rPr lang="en-US" sz="2800" dirty="0" err="1"/>
              <a:t>RNASeq</a:t>
            </a:r>
            <a:r>
              <a:rPr lang="en-US" sz="2800" dirty="0"/>
              <a:t> QC</a:t>
            </a:r>
          </a:p>
        </p:txBody>
      </p:sp>
      <p:sp>
        <p:nvSpPr>
          <p:cNvPr id="8" name="Rectangle 7">
            <a:extLst>
              <a:ext uri="{FF2B5EF4-FFF2-40B4-BE49-F238E27FC236}">
                <a16:creationId xmlns:a16="http://schemas.microsoft.com/office/drawing/2014/main" id="{60C80CD3-EA3B-AA4D-A98D-24B5501CDC03}"/>
              </a:ext>
            </a:extLst>
          </p:cNvPr>
          <p:cNvSpPr/>
          <p:nvPr/>
        </p:nvSpPr>
        <p:spPr>
          <a:xfrm>
            <a:off x="824752" y="2259107"/>
            <a:ext cx="1954306" cy="17385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4770A7D1-8F92-1141-971B-E81692C4FD4E}"/>
              </a:ext>
            </a:extLst>
          </p:cNvPr>
          <p:cNvSpPr txBox="1"/>
          <p:nvPr/>
        </p:nvSpPr>
        <p:spPr>
          <a:xfrm>
            <a:off x="844654" y="2259107"/>
            <a:ext cx="1954306"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Process Reads</a:t>
            </a:r>
          </a:p>
          <a:p>
            <a:pPr marL="285750" indent="-285750">
              <a:buFont typeface="Arial" panose="020B0604020202020204" pitchFamily="34" charset="0"/>
              <a:buChar char="•"/>
            </a:pPr>
            <a:r>
              <a:rPr lang="en-US" dirty="0"/>
              <a:t>Outliers</a:t>
            </a:r>
          </a:p>
          <a:p>
            <a:pPr marL="285750" indent="-285750">
              <a:buFont typeface="Arial" panose="020B0604020202020204" pitchFamily="34" charset="0"/>
              <a:buChar char="•"/>
            </a:pPr>
            <a:r>
              <a:rPr lang="en-US" dirty="0"/>
              <a:t>Duplicated</a:t>
            </a:r>
          </a:p>
          <a:p>
            <a:pPr marL="285750" indent="-285750">
              <a:buFont typeface="Arial" panose="020B0604020202020204" pitchFamily="34" charset="0"/>
              <a:buChar char="•"/>
            </a:pPr>
            <a:r>
              <a:rPr lang="en-US" dirty="0"/>
              <a:t>MIS-ID Samples</a:t>
            </a:r>
          </a:p>
          <a:p>
            <a:pPr marL="285750" indent="-285750">
              <a:buFont typeface="Arial" panose="020B0604020202020204" pitchFamily="34" charset="0"/>
              <a:buChar char="•"/>
            </a:pPr>
            <a:r>
              <a:rPr lang="en-US" dirty="0"/>
              <a:t>PCA</a:t>
            </a:r>
          </a:p>
          <a:p>
            <a:pPr marL="285750" indent="-285750">
              <a:buFont typeface="Arial" panose="020B0604020202020204" pitchFamily="34" charset="0"/>
              <a:buChar char="•"/>
            </a:pPr>
            <a:r>
              <a:rPr lang="en-US" dirty="0"/>
              <a:t>Batch Effects</a:t>
            </a:r>
          </a:p>
          <a:p>
            <a:pPr algn="ctr"/>
            <a:endParaRPr lang="en-US" dirty="0"/>
          </a:p>
        </p:txBody>
      </p:sp>
      <p:sp>
        <p:nvSpPr>
          <p:cNvPr id="17" name="Rectangle 16">
            <a:extLst>
              <a:ext uri="{FF2B5EF4-FFF2-40B4-BE49-F238E27FC236}">
                <a16:creationId xmlns:a16="http://schemas.microsoft.com/office/drawing/2014/main" id="{233C6CC5-5F39-9B4A-A915-D4525A52AAD9}"/>
              </a:ext>
            </a:extLst>
          </p:cNvPr>
          <p:cNvSpPr/>
          <p:nvPr/>
        </p:nvSpPr>
        <p:spPr>
          <a:xfrm>
            <a:off x="4861292" y="1661436"/>
            <a:ext cx="2187388" cy="59167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14AD2C5-FA8E-424F-A741-7A680A1E4FC6}"/>
              </a:ext>
            </a:extLst>
          </p:cNvPr>
          <p:cNvSpPr txBox="1"/>
          <p:nvPr/>
        </p:nvSpPr>
        <p:spPr>
          <a:xfrm>
            <a:off x="4977833" y="1695661"/>
            <a:ext cx="1954306" cy="523220"/>
          </a:xfrm>
          <a:prstGeom prst="rect">
            <a:avLst/>
          </a:prstGeom>
          <a:noFill/>
        </p:spPr>
        <p:txBody>
          <a:bodyPr wrap="square" rtlCol="0">
            <a:spAutoFit/>
          </a:bodyPr>
          <a:lstStyle/>
          <a:p>
            <a:pPr algn="ctr"/>
            <a:r>
              <a:rPr lang="en-US" sz="2800" dirty="0"/>
              <a:t>DE analysis</a:t>
            </a:r>
          </a:p>
        </p:txBody>
      </p:sp>
      <p:sp>
        <p:nvSpPr>
          <p:cNvPr id="20" name="Rectangle 19">
            <a:extLst>
              <a:ext uri="{FF2B5EF4-FFF2-40B4-BE49-F238E27FC236}">
                <a16:creationId xmlns:a16="http://schemas.microsoft.com/office/drawing/2014/main" id="{1012A886-FF23-5A4C-9A83-89C5FE5C738D}"/>
              </a:ext>
            </a:extLst>
          </p:cNvPr>
          <p:cNvSpPr/>
          <p:nvPr/>
        </p:nvSpPr>
        <p:spPr>
          <a:xfrm>
            <a:off x="9124739" y="1414904"/>
            <a:ext cx="2187388" cy="108473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DEFF6CC-7A03-994E-8D93-A240C221E562}"/>
              </a:ext>
            </a:extLst>
          </p:cNvPr>
          <p:cNvSpPr txBox="1"/>
          <p:nvPr/>
        </p:nvSpPr>
        <p:spPr>
          <a:xfrm>
            <a:off x="9212413" y="1487852"/>
            <a:ext cx="1954306" cy="954107"/>
          </a:xfrm>
          <a:prstGeom prst="rect">
            <a:avLst/>
          </a:prstGeom>
          <a:noFill/>
        </p:spPr>
        <p:txBody>
          <a:bodyPr wrap="square" rtlCol="0">
            <a:spAutoFit/>
          </a:bodyPr>
          <a:lstStyle/>
          <a:p>
            <a:pPr algn="ctr"/>
            <a:r>
              <a:rPr lang="en-US" sz="2800" dirty="0"/>
              <a:t>Pathway Enrichment</a:t>
            </a:r>
          </a:p>
        </p:txBody>
      </p:sp>
      <p:sp>
        <p:nvSpPr>
          <p:cNvPr id="23" name="TextBox 22">
            <a:extLst>
              <a:ext uri="{FF2B5EF4-FFF2-40B4-BE49-F238E27FC236}">
                <a16:creationId xmlns:a16="http://schemas.microsoft.com/office/drawing/2014/main" id="{5C00AB08-A5C5-4A4F-B848-57E833D41BA4}"/>
              </a:ext>
            </a:extLst>
          </p:cNvPr>
          <p:cNvSpPr txBox="1"/>
          <p:nvPr/>
        </p:nvSpPr>
        <p:spPr>
          <a:xfrm>
            <a:off x="4962693" y="2256288"/>
            <a:ext cx="2187388" cy="1477328"/>
          </a:xfrm>
          <a:prstGeom prst="rect">
            <a:avLst/>
          </a:prstGeom>
          <a:noFill/>
        </p:spPr>
        <p:txBody>
          <a:bodyPr wrap="square" rtlCol="0">
            <a:spAutoFit/>
          </a:bodyPr>
          <a:lstStyle/>
          <a:p>
            <a:pPr marL="285750" indent="-285750">
              <a:buFont typeface="Arial" panose="020B0604020202020204" pitchFamily="34" charset="0"/>
              <a:buChar char="•"/>
            </a:pPr>
            <a:r>
              <a:rPr lang="en-US" dirty="0"/>
              <a:t>DESeq2</a:t>
            </a:r>
          </a:p>
          <a:p>
            <a:pPr marL="285750" indent="-285750">
              <a:buFont typeface="Arial" panose="020B0604020202020204" pitchFamily="34" charset="0"/>
              <a:buChar char="•"/>
            </a:pPr>
            <a:r>
              <a:rPr lang="en-US" dirty="0"/>
              <a:t>FDR &lt;= 0.05     Log2FC &gt; 0.25</a:t>
            </a:r>
          </a:p>
          <a:p>
            <a:pPr marL="285750" indent="-285750">
              <a:buFont typeface="Arial" panose="020B0604020202020204" pitchFamily="34" charset="0"/>
              <a:buChar char="•"/>
            </a:pPr>
            <a:r>
              <a:rPr lang="en-US" dirty="0"/>
              <a:t>Top 20 Genes</a:t>
            </a:r>
          </a:p>
          <a:p>
            <a:r>
              <a:rPr lang="en-US" dirty="0"/>
              <a:t>         (labeled)</a:t>
            </a:r>
          </a:p>
        </p:txBody>
      </p:sp>
      <p:sp>
        <p:nvSpPr>
          <p:cNvPr id="24" name="TextBox 23">
            <a:extLst>
              <a:ext uri="{FF2B5EF4-FFF2-40B4-BE49-F238E27FC236}">
                <a16:creationId xmlns:a16="http://schemas.microsoft.com/office/drawing/2014/main" id="{075C0CC2-8EF9-5347-9EB9-9C69A456FFDE}"/>
              </a:ext>
            </a:extLst>
          </p:cNvPr>
          <p:cNvSpPr txBox="1"/>
          <p:nvPr/>
        </p:nvSpPr>
        <p:spPr>
          <a:xfrm>
            <a:off x="9277146" y="2505630"/>
            <a:ext cx="2271679" cy="1200329"/>
          </a:xfrm>
          <a:prstGeom prst="rect">
            <a:avLst/>
          </a:prstGeom>
          <a:noFill/>
        </p:spPr>
        <p:txBody>
          <a:bodyPr wrap="square" rtlCol="0">
            <a:spAutoFit/>
          </a:bodyPr>
          <a:lstStyle/>
          <a:p>
            <a:pPr marL="285750" indent="-285750">
              <a:buFont typeface="Arial" panose="020B0604020202020204" pitchFamily="34" charset="0"/>
              <a:buChar char="•"/>
            </a:pPr>
            <a:r>
              <a:rPr lang="en-US" dirty="0" err="1"/>
              <a:t>Enrichr</a:t>
            </a:r>
            <a:endParaRPr lang="en-US" dirty="0"/>
          </a:p>
          <a:p>
            <a:pPr marL="285750" indent="-285750">
              <a:buFont typeface="Arial" panose="020B0604020202020204" pitchFamily="34" charset="0"/>
              <a:buChar char="•"/>
            </a:pPr>
            <a:r>
              <a:rPr lang="en-US" dirty="0"/>
              <a:t>Hypergeometric</a:t>
            </a:r>
          </a:p>
          <a:p>
            <a:pPr marL="285750" indent="-285750">
              <a:buFont typeface="Arial" panose="020B0604020202020204" pitchFamily="34" charset="0"/>
              <a:buChar char="•"/>
            </a:pPr>
            <a:r>
              <a:rPr lang="en-US" dirty="0"/>
              <a:t>KEGG Mouse </a:t>
            </a:r>
          </a:p>
          <a:p>
            <a:r>
              <a:rPr lang="en-US" dirty="0"/>
              <a:t>      (2019)</a:t>
            </a:r>
          </a:p>
        </p:txBody>
      </p:sp>
      <p:cxnSp>
        <p:nvCxnSpPr>
          <p:cNvPr id="32" name="Straight Connector 31">
            <a:extLst>
              <a:ext uri="{FF2B5EF4-FFF2-40B4-BE49-F238E27FC236}">
                <a16:creationId xmlns:a16="http://schemas.microsoft.com/office/drawing/2014/main" id="{1319C28B-3872-8C4E-B921-9BA2681C2F1F}"/>
              </a:ext>
            </a:extLst>
          </p:cNvPr>
          <p:cNvCxnSpPr>
            <a:stCxn id="14" idx="3"/>
            <a:endCxn id="17" idx="1"/>
          </p:cNvCxnSpPr>
          <p:nvPr/>
        </p:nvCxnSpPr>
        <p:spPr>
          <a:xfrm flipV="1">
            <a:off x="2886634" y="1957272"/>
            <a:ext cx="1974658" cy="6000"/>
          </a:xfrm>
          <a:prstGeom prst="line">
            <a:avLst/>
          </a:prstGeom>
          <a:ln w="19050">
            <a:tailEnd type="triangl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EE9B230-1708-8045-B7CB-70820B353C54}"/>
              </a:ext>
            </a:extLst>
          </p:cNvPr>
          <p:cNvCxnSpPr>
            <a:cxnSpLocks/>
            <a:stCxn id="17" idx="3"/>
            <a:endCxn id="20" idx="1"/>
          </p:cNvCxnSpPr>
          <p:nvPr/>
        </p:nvCxnSpPr>
        <p:spPr>
          <a:xfrm flipV="1">
            <a:off x="7048680" y="1957271"/>
            <a:ext cx="2076059" cy="1"/>
          </a:xfrm>
          <a:prstGeom prst="line">
            <a:avLst/>
          </a:prstGeom>
          <a:ln w="19050">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23856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2259714-2A1F-8A42-BBA8-7958D8FA66AC}"/>
              </a:ext>
            </a:extLst>
          </p:cNvPr>
          <p:cNvPicPr>
            <a:picLocks noChangeAspect="1"/>
          </p:cNvPicPr>
          <p:nvPr/>
        </p:nvPicPr>
        <p:blipFill>
          <a:blip r:embed="rId3"/>
          <a:stretch>
            <a:fillRect/>
          </a:stretch>
        </p:blipFill>
        <p:spPr>
          <a:xfrm>
            <a:off x="2977025" y="1770105"/>
            <a:ext cx="6496565" cy="4331043"/>
          </a:xfrm>
          <a:prstGeom prst="rect">
            <a:avLst/>
          </a:prstGeom>
        </p:spPr>
      </p:pic>
      <p:sp>
        <p:nvSpPr>
          <p:cNvPr id="12" name="Title 1">
            <a:extLst>
              <a:ext uri="{FF2B5EF4-FFF2-40B4-BE49-F238E27FC236}">
                <a16:creationId xmlns:a16="http://schemas.microsoft.com/office/drawing/2014/main" id="{F48FE19B-077A-514C-A0AC-2AD70B2B39D2}"/>
              </a:ext>
            </a:extLst>
          </p:cNvPr>
          <p:cNvSpPr>
            <a:spLocks noGrp="1"/>
          </p:cNvSpPr>
          <p:nvPr>
            <p:ph type="title"/>
          </p:nvPr>
        </p:nvSpPr>
        <p:spPr>
          <a:xfrm>
            <a:off x="838200" y="365125"/>
            <a:ext cx="10515600" cy="1325563"/>
          </a:xfrm>
        </p:spPr>
        <p:txBody>
          <a:bodyPr/>
          <a:lstStyle/>
          <a:p>
            <a:pPr algn="ctr"/>
            <a:r>
              <a:rPr lang="en-US" dirty="0"/>
              <a:t>Differentially Expressed Genes Between </a:t>
            </a:r>
            <a:br>
              <a:rPr lang="en-US" dirty="0"/>
            </a:br>
            <a:r>
              <a:rPr lang="en-US" dirty="0"/>
              <a:t>C0 and C7 Samples in Kidney</a:t>
            </a:r>
          </a:p>
        </p:txBody>
      </p:sp>
      <p:sp>
        <p:nvSpPr>
          <p:cNvPr id="10" name="Rectangle 9">
            <a:extLst>
              <a:ext uri="{FF2B5EF4-FFF2-40B4-BE49-F238E27FC236}">
                <a16:creationId xmlns:a16="http://schemas.microsoft.com/office/drawing/2014/main" id="{9611EBB7-2B86-0A40-8F81-74BE3442C57D}"/>
              </a:ext>
            </a:extLst>
          </p:cNvPr>
          <p:cNvSpPr/>
          <p:nvPr/>
        </p:nvSpPr>
        <p:spPr>
          <a:xfrm>
            <a:off x="477554" y="3174268"/>
            <a:ext cx="1954306" cy="16631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AAC6E92-E2BE-754B-A5CA-6083A890EE1B}"/>
              </a:ext>
            </a:extLst>
          </p:cNvPr>
          <p:cNvSpPr/>
          <p:nvPr/>
        </p:nvSpPr>
        <p:spPr>
          <a:xfrm>
            <a:off x="361013" y="2593763"/>
            <a:ext cx="2187388" cy="59167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F858618-3E77-E540-91AF-C339BFB2E03C}"/>
              </a:ext>
            </a:extLst>
          </p:cNvPr>
          <p:cNvSpPr txBox="1"/>
          <p:nvPr/>
        </p:nvSpPr>
        <p:spPr>
          <a:xfrm>
            <a:off x="477554" y="2627988"/>
            <a:ext cx="1954306" cy="523220"/>
          </a:xfrm>
          <a:prstGeom prst="rect">
            <a:avLst/>
          </a:prstGeom>
          <a:noFill/>
        </p:spPr>
        <p:txBody>
          <a:bodyPr wrap="square" rtlCol="0">
            <a:spAutoFit/>
          </a:bodyPr>
          <a:lstStyle/>
          <a:p>
            <a:pPr algn="ctr"/>
            <a:r>
              <a:rPr lang="en-US" sz="2800" dirty="0"/>
              <a:t>DE analysis</a:t>
            </a:r>
          </a:p>
        </p:txBody>
      </p:sp>
      <p:sp>
        <p:nvSpPr>
          <p:cNvPr id="14" name="TextBox 13">
            <a:extLst>
              <a:ext uri="{FF2B5EF4-FFF2-40B4-BE49-F238E27FC236}">
                <a16:creationId xmlns:a16="http://schemas.microsoft.com/office/drawing/2014/main" id="{28A29A38-A06D-7A47-8DB0-9E21032DAFCE}"/>
              </a:ext>
            </a:extLst>
          </p:cNvPr>
          <p:cNvSpPr txBox="1"/>
          <p:nvPr/>
        </p:nvSpPr>
        <p:spPr>
          <a:xfrm>
            <a:off x="480343" y="3152754"/>
            <a:ext cx="218738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DESeq2</a:t>
            </a:r>
          </a:p>
          <a:p>
            <a:pPr marL="285750" indent="-285750">
              <a:buFont typeface="Arial" panose="020B0604020202020204" pitchFamily="34" charset="0"/>
              <a:buChar char="•"/>
            </a:pPr>
            <a:r>
              <a:rPr lang="en-US" dirty="0"/>
              <a:t>Adj p-</a:t>
            </a:r>
            <a:r>
              <a:rPr lang="en-US" dirty="0" err="1"/>
              <a:t>val</a:t>
            </a:r>
            <a:r>
              <a:rPr lang="en-US" dirty="0"/>
              <a:t> &lt; 0.05     (Bonferroni)</a:t>
            </a:r>
          </a:p>
          <a:p>
            <a:pPr marL="285750" indent="-285750">
              <a:buFont typeface="Arial" panose="020B0604020202020204" pitchFamily="34" charset="0"/>
              <a:buChar char="•"/>
            </a:pPr>
            <a:r>
              <a:rPr lang="en-US" dirty="0"/>
              <a:t>Log2FC &gt; 0.25</a:t>
            </a:r>
          </a:p>
          <a:p>
            <a:pPr marL="285750" indent="-285750">
              <a:buFont typeface="Arial" panose="020B0604020202020204" pitchFamily="34" charset="0"/>
              <a:buChar char="•"/>
            </a:pPr>
            <a:r>
              <a:rPr lang="en-US" dirty="0"/>
              <a:t>Top 20 Genes</a:t>
            </a:r>
          </a:p>
          <a:p>
            <a:r>
              <a:rPr lang="en-US" dirty="0"/>
              <a:t>      (labeled)</a:t>
            </a:r>
          </a:p>
        </p:txBody>
      </p:sp>
    </p:spTree>
    <p:extLst>
      <p:ext uri="{BB962C8B-B14F-4D97-AF65-F5344CB8AC3E}">
        <p14:creationId xmlns:p14="http://schemas.microsoft.com/office/powerpoint/2010/main" val="11112729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B1AE3-7DE0-C64D-8162-EB52EC923B69}"/>
              </a:ext>
            </a:extLst>
          </p:cNvPr>
          <p:cNvSpPr>
            <a:spLocks noGrp="1"/>
          </p:cNvSpPr>
          <p:nvPr>
            <p:ph type="title"/>
          </p:nvPr>
        </p:nvSpPr>
        <p:spPr/>
        <p:txBody>
          <a:bodyPr/>
          <a:lstStyle/>
          <a:p>
            <a:pPr algn="ctr"/>
            <a:r>
              <a:rPr lang="en-US" dirty="0"/>
              <a:t>Circadian Rhythm Pathways Enriched in DE Gene Sets</a:t>
            </a:r>
          </a:p>
        </p:txBody>
      </p:sp>
      <p:pic>
        <p:nvPicPr>
          <p:cNvPr id="10" name="Picture 9">
            <a:extLst>
              <a:ext uri="{FF2B5EF4-FFF2-40B4-BE49-F238E27FC236}">
                <a16:creationId xmlns:a16="http://schemas.microsoft.com/office/drawing/2014/main" id="{B803F2E8-8C09-3D42-9742-134E32BDB01F}"/>
              </a:ext>
            </a:extLst>
          </p:cNvPr>
          <p:cNvPicPr>
            <a:picLocks noChangeAspect="1"/>
          </p:cNvPicPr>
          <p:nvPr/>
        </p:nvPicPr>
        <p:blipFill>
          <a:blip r:embed="rId3"/>
          <a:stretch>
            <a:fillRect/>
          </a:stretch>
        </p:blipFill>
        <p:spPr>
          <a:xfrm>
            <a:off x="2900687" y="1938981"/>
            <a:ext cx="7986584" cy="3993292"/>
          </a:xfrm>
          <a:prstGeom prst="rect">
            <a:avLst/>
          </a:prstGeom>
        </p:spPr>
      </p:pic>
      <p:sp>
        <p:nvSpPr>
          <p:cNvPr id="9" name="Rectangle 8">
            <a:extLst>
              <a:ext uri="{FF2B5EF4-FFF2-40B4-BE49-F238E27FC236}">
                <a16:creationId xmlns:a16="http://schemas.microsoft.com/office/drawing/2014/main" id="{E56A8BCE-E2F2-B74A-8BD0-E1D91F3B9C59}"/>
              </a:ext>
            </a:extLst>
          </p:cNvPr>
          <p:cNvSpPr/>
          <p:nvPr/>
        </p:nvSpPr>
        <p:spPr>
          <a:xfrm>
            <a:off x="453441" y="3254872"/>
            <a:ext cx="1954306" cy="14224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9D7D04B-9C5D-3F41-A4CB-382AC49C874C}"/>
              </a:ext>
            </a:extLst>
          </p:cNvPr>
          <p:cNvSpPr/>
          <p:nvPr/>
        </p:nvSpPr>
        <p:spPr>
          <a:xfrm>
            <a:off x="321402" y="2185865"/>
            <a:ext cx="2187388" cy="108473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950DC0C-7B45-5743-AD43-02E2D41FA89C}"/>
              </a:ext>
            </a:extLst>
          </p:cNvPr>
          <p:cNvSpPr txBox="1"/>
          <p:nvPr/>
        </p:nvSpPr>
        <p:spPr>
          <a:xfrm>
            <a:off x="409076" y="2258813"/>
            <a:ext cx="1954306" cy="954107"/>
          </a:xfrm>
          <a:prstGeom prst="rect">
            <a:avLst/>
          </a:prstGeom>
          <a:noFill/>
        </p:spPr>
        <p:txBody>
          <a:bodyPr wrap="square" rtlCol="0">
            <a:spAutoFit/>
          </a:bodyPr>
          <a:lstStyle/>
          <a:p>
            <a:pPr algn="ctr"/>
            <a:r>
              <a:rPr lang="en-US" sz="2800" dirty="0"/>
              <a:t>Pathway Enrichment</a:t>
            </a:r>
          </a:p>
        </p:txBody>
      </p:sp>
      <p:sp>
        <p:nvSpPr>
          <p:cNvPr id="13" name="TextBox 12">
            <a:extLst>
              <a:ext uri="{FF2B5EF4-FFF2-40B4-BE49-F238E27FC236}">
                <a16:creationId xmlns:a16="http://schemas.microsoft.com/office/drawing/2014/main" id="{237BDFEF-EC17-3F40-B69A-0D2C615A2961}"/>
              </a:ext>
            </a:extLst>
          </p:cNvPr>
          <p:cNvSpPr txBox="1"/>
          <p:nvPr/>
        </p:nvSpPr>
        <p:spPr>
          <a:xfrm>
            <a:off x="473809" y="3276591"/>
            <a:ext cx="2271679" cy="1200329"/>
          </a:xfrm>
          <a:prstGeom prst="rect">
            <a:avLst/>
          </a:prstGeom>
          <a:noFill/>
        </p:spPr>
        <p:txBody>
          <a:bodyPr wrap="square" rtlCol="0">
            <a:spAutoFit/>
          </a:bodyPr>
          <a:lstStyle/>
          <a:p>
            <a:pPr marL="285750" indent="-285750">
              <a:buFont typeface="Arial" panose="020B0604020202020204" pitchFamily="34" charset="0"/>
              <a:buChar char="•"/>
            </a:pPr>
            <a:r>
              <a:rPr lang="en-US" dirty="0" err="1"/>
              <a:t>Enrichr</a:t>
            </a:r>
            <a:endParaRPr lang="en-US" dirty="0"/>
          </a:p>
          <a:p>
            <a:pPr marL="285750" indent="-285750">
              <a:buFont typeface="Arial" panose="020B0604020202020204" pitchFamily="34" charset="0"/>
              <a:buChar char="•"/>
            </a:pPr>
            <a:r>
              <a:rPr lang="en-US" dirty="0"/>
              <a:t>Hypergeometric</a:t>
            </a:r>
          </a:p>
          <a:p>
            <a:pPr marL="285750" indent="-285750">
              <a:buFont typeface="Arial" panose="020B0604020202020204" pitchFamily="34" charset="0"/>
              <a:buChar char="•"/>
            </a:pPr>
            <a:r>
              <a:rPr lang="en-US" dirty="0"/>
              <a:t>KEGG Mouse </a:t>
            </a:r>
          </a:p>
          <a:p>
            <a:r>
              <a:rPr lang="en-US" dirty="0"/>
              <a:t>      (2019)</a:t>
            </a:r>
          </a:p>
        </p:txBody>
      </p:sp>
    </p:spTree>
    <p:extLst>
      <p:ext uri="{BB962C8B-B14F-4D97-AF65-F5344CB8AC3E}">
        <p14:creationId xmlns:p14="http://schemas.microsoft.com/office/powerpoint/2010/main" val="18660032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2D495-DEE8-A244-96A4-A46B711EA0C0}"/>
              </a:ext>
            </a:extLst>
          </p:cNvPr>
          <p:cNvSpPr>
            <a:spLocks noGrp="1"/>
          </p:cNvSpPr>
          <p:nvPr>
            <p:ph type="title"/>
          </p:nvPr>
        </p:nvSpPr>
        <p:spPr/>
        <p:txBody>
          <a:bodyPr/>
          <a:lstStyle/>
          <a:p>
            <a:r>
              <a:rPr lang="en-US" dirty="0"/>
              <a:t>Comparison of Transforms</a:t>
            </a:r>
          </a:p>
        </p:txBody>
      </p:sp>
      <p:sp>
        <p:nvSpPr>
          <p:cNvPr id="3" name="Content Placeholder 2">
            <a:extLst>
              <a:ext uri="{FF2B5EF4-FFF2-40B4-BE49-F238E27FC236}">
                <a16:creationId xmlns:a16="http://schemas.microsoft.com/office/drawing/2014/main" id="{AFCFF820-183F-4148-953D-DA62FEDA640B}"/>
              </a:ext>
            </a:extLst>
          </p:cNvPr>
          <p:cNvSpPr>
            <a:spLocks noGrp="1"/>
          </p:cNvSpPr>
          <p:nvPr>
            <p:ph idx="1"/>
          </p:nvPr>
        </p:nvSpPr>
        <p:spPr>
          <a:xfrm>
            <a:off x="838200" y="1825625"/>
            <a:ext cx="10515600" cy="1869045"/>
          </a:xfrm>
        </p:spPr>
        <p:txBody>
          <a:bodyPr>
            <a:normAutofit/>
          </a:bodyPr>
          <a:lstStyle/>
          <a:p>
            <a:r>
              <a:rPr lang="en-US" sz="3200" dirty="0"/>
              <a:t>Log2</a:t>
            </a:r>
          </a:p>
          <a:p>
            <a:r>
              <a:rPr lang="en-US" sz="3200" dirty="0"/>
              <a:t>Variance Stabilizing Transformation (VST)</a:t>
            </a:r>
          </a:p>
          <a:p>
            <a:r>
              <a:rPr lang="en-US" sz="3200" dirty="0"/>
              <a:t>Regularized Log (</a:t>
            </a:r>
            <a:r>
              <a:rPr lang="en-US" sz="3200" dirty="0" err="1"/>
              <a:t>rlog</a:t>
            </a:r>
            <a:r>
              <a:rPr lang="en-US" sz="3200" dirty="0"/>
              <a:t>)</a:t>
            </a:r>
          </a:p>
        </p:txBody>
      </p:sp>
    </p:spTree>
    <p:extLst>
      <p:ext uri="{BB962C8B-B14F-4D97-AF65-F5344CB8AC3E}">
        <p14:creationId xmlns:p14="http://schemas.microsoft.com/office/powerpoint/2010/main" val="29297181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F98D75F2-0990-ED43-8A79-FAC408F5C19C}"/>
              </a:ext>
            </a:extLst>
          </p:cNvPr>
          <p:cNvPicPr>
            <a:picLocks noChangeAspect="1"/>
          </p:cNvPicPr>
          <p:nvPr/>
        </p:nvPicPr>
        <p:blipFill>
          <a:blip r:embed="rId3"/>
          <a:stretch>
            <a:fillRect/>
          </a:stretch>
        </p:blipFill>
        <p:spPr>
          <a:xfrm>
            <a:off x="274035" y="0"/>
            <a:ext cx="11643930" cy="6858000"/>
          </a:xfrm>
          <a:prstGeom prst="rect">
            <a:avLst/>
          </a:prstGeom>
        </p:spPr>
      </p:pic>
    </p:spTree>
    <p:extLst>
      <p:ext uri="{BB962C8B-B14F-4D97-AF65-F5344CB8AC3E}">
        <p14:creationId xmlns:p14="http://schemas.microsoft.com/office/powerpoint/2010/main" val="19988311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9C6C5-0002-8342-B30E-24C1D1BC21D5}"/>
              </a:ext>
            </a:extLst>
          </p:cNvPr>
          <p:cNvSpPr>
            <a:spLocks noGrp="1"/>
          </p:cNvSpPr>
          <p:nvPr>
            <p:ph type="title"/>
          </p:nvPr>
        </p:nvSpPr>
        <p:spPr/>
        <p:txBody>
          <a:bodyPr/>
          <a:lstStyle/>
          <a:p>
            <a:r>
              <a:rPr lang="en-US" dirty="0"/>
              <a:t>Distribution of Variance (by Transform)</a:t>
            </a:r>
          </a:p>
        </p:txBody>
      </p:sp>
      <p:pic>
        <p:nvPicPr>
          <p:cNvPr id="5" name="Picture 4" descr="A close up of a map&#10;&#10;Description automatically generated">
            <a:extLst>
              <a:ext uri="{FF2B5EF4-FFF2-40B4-BE49-F238E27FC236}">
                <a16:creationId xmlns:a16="http://schemas.microsoft.com/office/drawing/2014/main" id="{4AB07235-C426-A944-B93E-87C4B71936E0}"/>
              </a:ext>
            </a:extLst>
          </p:cNvPr>
          <p:cNvPicPr>
            <a:picLocks noChangeAspect="1"/>
          </p:cNvPicPr>
          <p:nvPr/>
        </p:nvPicPr>
        <p:blipFill>
          <a:blip r:embed="rId3"/>
          <a:stretch>
            <a:fillRect/>
          </a:stretch>
        </p:blipFill>
        <p:spPr>
          <a:xfrm>
            <a:off x="8214047" y="2100648"/>
            <a:ext cx="3977953" cy="358195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840CC9EC-BB6E-CC4B-B546-742FD600AA24}"/>
              </a:ext>
            </a:extLst>
          </p:cNvPr>
          <p:cNvPicPr>
            <a:picLocks noChangeAspect="1"/>
          </p:cNvPicPr>
          <p:nvPr/>
        </p:nvPicPr>
        <p:blipFill>
          <a:blip r:embed="rId4"/>
          <a:stretch>
            <a:fillRect/>
          </a:stretch>
        </p:blipFill>
        <p:spPr>
          <a:xfrm>
            <a:off x="4271084" y="2100648"/>
            <a:ext cx="3977953" cy="354887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ACF1BFE4-7075-E246-A788-5587A1B498EA}"/>
              </a:ext>
            </a:extLst>
          </p:cNvPr>
          <p:cNvPicPr>
            <a:picLocks noChangeAspect="1"/>
          </p:cNvPicPr>
          <p:nvPr/>
        </p:nvPicPr>
        <p:blipFill>
          <a:blip r:embed="rId5"/>
          <a:stretch>
            <a:fillRect/>
          </a:stretch>
        </p:blipFill>
        <p:spPr>
          <a:xfrm>
            <a:off x="-635" y="2612679"/>
            <a:ext cx="4271719" cy="2524807"/>
          </a:xfrm>
          <a:prstGeom prst="rect">
            <a:avLst/>
          </a:prstGeom>
        </p:spPr>
      </p:pic>
      <p:sp>
        <p:nvSpPr>
          <p:cNvPr id="9" name="TextBox 8">
            <a:extLst>
              <a:ext uri="{FF2B5EF4-FFF2-40B4-BE49-F238E27FC236}">
                <a16:creationId xmlns:a16="http://schemas.microsoft.com/office/drawing/2014/main" id="{278335F2-2B2E-B445-91A8-4E2306887D72}"/>
              </a:ext>
            </a:extLst>
          </p:cNvPr>
          <p:cNvSpPr txBox="1"/>
          <p:nvPr/>
        </p:nvSpPr>
        <p:spPr>
          <a:xfrm>
            <a:off x="1412355" y="2243347"/>
            <a:ext cx="1445740" cy="369332"/>
          </a:xfrm>
          <a:prstGeom prst="rect">
            <a:avLst/>
          </a:prstGeom>
          <a:noFill/>
        </p:spPr>
        <p:txBody>
          <a:bodyPr wrap="square" rtlCol="0">
            <a:spAutoFit/>
          </a:bodyPr>
          <a:lstStyle/>
          <a:p>
            <a:r>
              <a:rPr lang="en-US" dirty="0"/>
              <a:t>Raw Counts</a:t>
            </a:r>
          </a:p>
        </p:txBody>
      </p:sp>
    </p:spTree>
    <p:extLst>
      <p:ext uri="{BB962C8B-B14F-4D97-AF65-F5344CB8AC3E}">
        <p14:creationId xmlns:p14="http://schemas.microsoft.com/office/powerpoint/2010/main" val="3256617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13DDBC-B60E-FA4E-B89D-974FF685AD67}"/>
              </a:ext>
            </a:extLst>
          </p:cNvPr>
          <p:cNvSpPr txBox="1"/>
          <p:nvPr/>
        </p:nvSpPr>
        <p:spPr>
          <a:xfrm>
            <a:off x="10351008" y="6611779"/>
            <a:ext cx="1719072" cy="246221"/>
          </a:xfrm>
          <a:prstGeom prst="rect">
            <a:avLst/>
          </a:prstGeom>
          <a:noFill/>
        </p:spPr>
        <p:txBody>
          <a:bodyPr wrap="square" rtlCol="0">
            <a:spAutoFit/>
          </a:bodyPr>
          <a:lstStyle/>
          <a:p>
            <a:r>
              <a:rPr lang="en-US" sz="1000" dirty="0"/>
              <a:t>Figure generated by Jun Z. Li</a:t>
            </a:r>
          </a:p>
        </p:txBody>
      </p:sp>
      <p:pic>
        <p:nvPicPr>
          <p:cNvPr id="6" name="Picture 5">
            <a:extLst>
              <a:ext uri="{FF2B5EF4-FFF2-40B4-BE49-F238E27FC236}">
                <a16:creationId xmlns:a16="http://schemas.microsoft.com/office/drawing/2014/main" id="{B216FADE-3302-4140-8D4A-DC18A2879F5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487620" y="1433158"/>
            <a:ext cx="7002743" cy="3991683"/>
          </a:xfrm>
          <a:prstGeom prst="rect">
            <a:avLst/>
          </a:prstGeom>
          <a:noFill/>
          <a:ln>
            <a:noFill/>
          </a:ln>
        </p:spPr>
      </p:pic>
      <p:sp>
        <p:nvSpPr>
          <p:cNvPr id="8" name="Title 1">
            <a:extLst>
              <a:ext uri="{FF2B5EF4-FFF2-40B4-BE49-F238E27FC236}">
                <a16:creationId xmlns:a16="http://schemas.microsoft.com/office/drawing/2014/main" id="{A44F3EFC-D58B-4D4E-BDD1-D4771AB986D5}"/>
              </a:ext>
            </a:extLst>
          </p:cNvPr>
          <p:cNvSpPr>
            <a:spLocks noGrp="1"/>
          </p:cNvSpPr>
          <p:nvPr>
            <p:ph type="title"/>
          </p:nvPr>
        </p:nvSpPr>
        <p:spPr>
          <a:xfrm>
            <a:off x="838200" y="90090"/>
            <a:ext cx="10515600" cy="1325563"/>
          </a:xfrm>
        </p:spPr>
        <p:txBody>
          <a:bodyPr/>
          <a:lstStyle/>
          <a:p>
            <a:pPr algn="ctr"/>
            <a:r>
              <a:rPr lang="en-US" dirty="0"/>
              <a:t>Individuals per Tissue </a:t>
            </a:r>
            <a:br>
              <a:rPr lang="en-US" dirty="0"/>
            </a:br>
            <a:r>
              <a:rPr lang="en-US" dirty="0"/>
              <a:t>Exercised/Control Group by Sex</a:t>
            </a:r>
          </a:p>
        </p:txBody>
      </p:sp>
    </p:spTree>
    <p:extLst>
      <p:ext uri="{BB962C8B-B14F-4D97-AF65-F5344CB8AC3E}">
        <p14:creationId xmlns:p14="http://schemas.microsoft.com/office/powerpoint/2010/main" val="233854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 name="Picture 147">
            <a:extLst>
              <a:ext uri="{FF2B5EF4-FFF2-40B4-BE49-F238E27FC236}">
                <a16:creationId xmlns:a16="http://schemas.microsoft.com/office/drawing/2014/main" id="{3B0D16B1-5A2A-0245-9155-43C9E0474FAF}"/>
              </a:ext>
            </a:extLst>
          </p:cNvPr>
          <p:cNvPicPr>
            <a:picLocks noChangeAspect="1"/>
          </p:cNvPicPr>
          <p:nvPr/>
        </p:nvPicPr>
        <p:blipFill>
          <a:blip r:embed="rId2"/>
          <a:stretch>
            <a:fillRect/>
          </a:stretch>
        </p:blipFill>
        <p:spPr>
          <a:xfrm>
            <a:off x="918809" y="4104794"/>
            <a:ext cx="745218" cy="606402"/>
          </a:xfrm>
          <a:prstGeom prst="rect">
            <a:avLst/>
          </a:prstGeom>
        </p:spPr>
      </p:pic>
      <p:sp>
        <p:nvSpPr>
          <p:cNvPr id="4" name="Rectangle 3">
            <a:extLst>
              <a:ext uri="{FF2B5EF4-FFF2-40B4-BE49-F238E27FC236}">
                <a16:creationId xmlns:a16="http://schemas.microsoft.com/office/drawing/2014/main" id="{6BC9814A-86BC-9447-92DE-7645EC01626B}"/>
              </a:ext>
            </a:extLst>
          </p:cNvPr>
          <p:cNvSpPr/>
          <p:nvPr/>
        </p:nvSpPr>
        <p:spPr>
          <a:xfrm>
            <a:off x="2013527" y="5299165"/>
            <a:ext cx="2093976" cy="822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6F80996-686D-1241-940B-08AA5CE2EB56}"/>
              </a:ext>
            </a:extLst>
          </p:cNvPr>
          <p:cNvSpPr/>
          <p:nvPr/>
        </p:nvSpPr>
        <p:spPr>
          <a:xfrm>
            <a:off x="4649006" y="5299165"/>
            <a:ext cx="84221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4D08FEA-E4EA-4545-BDDA-666BA544EFB0}"/>
              </a:ext>
            </a:extLst>
          </p:cNvPr>
          <p:cNvSpPr/>
          <p:nvPr/>
        </p:nvSpPr>
        <p:spPr>
          <a:xfrm>
            <a:off x="8756316" y="5287286"/>
            <a:ext cx="84221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B540D8B-490D-1D4D-A159-4E1205224E37}"/>
              </a:ext>
            </a:extLst>
          </p:cNvPr>
          <p:cNvSpPr/>
          <p:nvPr/>
        </p:nvSpPr>
        <p:spPr>
          <a:xfrm>
            <a:off x="6024801" y="5300958"/>
            <a:ext cx="84221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EDC6B72-1387-FA41-AA00-78675BAD07DE}"/>
              </a:ext>
            </a:extLst>
          </p:cNvPr>
          <p:cNvSpPr/>
          <p:nvPr/>
        </p:nvSpPr>
        <p:spPr>
          <a:xfrm>
            <a:off x="7411923" y="5300958"/>
            <a:ext cx="84221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E216C25D-F90A-8D49-9DCC-9342E1530D4B}"/>
              </a:ext>
            </a:extLst>
          </p:cNvPr>
          <p:cNvGrpSpPr/>
          <p:nvPr/>
        </p:nvGrpSpPr>
        <p:grpSpPr>
          <a:xfrm>
            <a:off x="4046915" y="5109364"/>
            <a:ext cx="652353" cy="457200"/>
            <a:chOff x="4901939" y="2888679"/>
            <a:chExt cx="652353" cy="457200"/>
          </a:xfrm>
        </p:grpSpPr>
        <p:sp>
          <p:nvSpPr>
            <p:cNvPr id="9" name="Rectangle 8">
              <a:extLst>
                <a:ext uri="{FF2B5EF4-FFF2-40B4-BE49-F238E27FC236}">
                  <a16:creationId xmlns:a16="http://schemas.microsoft.com/office/drawing/2014/main" id="{43EB7AF5-F4EC-AB45-8577-1E53BBB779B8}"/>
                </a:ext>
              </a:extLst>
            </p:cNvPr>
            <p:cNvSpPr/>
            <p:nvPr/>
          </p:nvSpPr>
          <p:spPr>
            <a:xfrm rot="2664936">
              <a:off x="4901939" y="3150218"/>
              <a:ext cx="27432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48C849C-564D-8D4A-9248-D5C33770AF2D}"/>
                </a:ext>
              </a:extLst>
            </p:cNvPr>
            <p:cNvSpPr/>
            <p:nvPr/>
          </p:nvSpPr>
          <p:spPr>
            <a:xfrm rot="18170153">
              <a:off x="4994112" y="3073965"/>
              <a:ext cx="45720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A658021-FEF5-534B-8200-4B956E2C9C72}"/>
                </a:ext>
              </a:extLst>
            </p:cNvPr>
            <p:cNvSpPr/>
            <p:nvPr/>
          </p:nvSpPr>
          <p:spPr>
            <a:xfrm rot="2490030">
              <a:off x="5279972" y="2981987"/>
              <a:ext cx="27432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C298D396-9B2A-1E42-88BC-EF2B00C8DF27}"/>
              </a:ext>
            </a:extLst>
          </p:cNvPr>
          <p:cNvGrpSpPr/>
          <p:nvPr/>
        </p:nvGrpSpPr>
        <p:grpSpPr>
          <a:xfrm>
            <a:off x="5438069" y="5114946"/>
            <a:ext cx="652353" cy="457200"/>
            <a:chOff x="4901939" y="2888679"/>
            <a:chExt cx="652353" cy="457200"/>
          </a:xfrm>
        </p:grpSpPr>
        <p:sp>
          <p:nvSpPr>
            <p:cNvPr id="15" name="Rectangle 14">
              <a:extLst>
                <a:ext uri="{FF2B5EF4-FFF2-40B4-BE49-F238E27FC236}">
                  <a16:creationId xmlns:a16="http://schemas.microsoft.com/office/drawing/2014/main" id="{646E6ED9-2549-8345-891A-FEFBB31EB1AD}"/>
                </a:ext>
              </a:extLst>
            </p:cNvPr>
            <p:cNvSpPr/>
            <p:nvPr/>
          </p:nvSpPr>
          <p:spPr>
            <a:xfrm rot="2664936">
              <a:off x="4901939" y="3150218"/>
              <a:ext cx="27432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F3F371B-9D45-2F4E-AC65-319C69E223A2}"/>
                </a:ext>
              </a:extLst>
            </p:cNvPr>
            <p:cNvSpPr/>
            <p:nvPr/>
          </p:nvSpPr>
          <p:spPr>
            <a:xfrm rot="18170153">
              <a:off x="4994112" y="3073965"/>
              <a:ext cx="45720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C64434C-FCEB-564F-AC0F-496FDC029699}"/>
                </a:ext>
              </a:extLst>
            </p:cNvPr>
            <p:cNvSpPr/>
            <p:nvPr/>
          </p:nvSpPr>
          <p:spPr>
            <a:xfrm rot="2490030">
              <a:off x="5279972" y="2981987"/>
              <a:ext cx="27432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7843EC2E-CA93-234B-BE79-8A56C2DD5445}"/>
              </a:ext>
            </a:extLst>
          </p:cNvPr>
          <p:cNvGrpSpPr/>
          <p:nvPr/>
        </p:nvGrpSpPr>
        <p:grpSpPr>
          <a:xfrm>
            <a:off x="6812480" y="5122401"/>
            <a:ext cx="652353" cy="457200"/>
            <a:chOff x="4901939" y="2888679"/>
            <a:chExt cx="652353" cy="457200"/>
          </a:xfrm>
        </p:grpSpPr>
        <p:sp>
          <p:nvSpPr>
            <p:cNvPr id="19" name="Rectangle 18">
              <a:extLst>
                <a:ext uri="{FF2B5EF4-FFF2-40B4-BE49-F238E27FC236}">
                  <a16:creationId xmlns:a16="http://schemas.microsoft.com/office/drawing/2014/main" id="{47E34FDF-E12F-2B42-957F-A080E9050544}"/>
                </a:ext>
              </a:extLst>
            </p:cNvPr>
            <p:cNvSpPr/>
            <p:nvPr/>
          </p:nvSpPr>
          <p:spPr>
            <a:xfrm rot="2664936">
              <a:off x="4901939" y="3150218"/>
              <a:ext cx="27432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53DE245-ED50-3F41-B91A-53DD395DEA94}"/>
                </a:ext>
              </a:extLst>
            </p:cNvPr>
            <p:cNvSpPr/>
            <p:nvPr/>
          </p:nvSpPr>
          <p:spPr>
            <a:xfrm rot="18170153">
              <a:off x="4994112" y="3073965"/>
              <a:ext cx="45720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139CA9F-7A6F-EA40-9A80-A38ACB788A6E}"/>
                </a:ext>
              </a:extLst>
            </p:cNvPr>
            <p:cNvSpPr/>
            <p:nvPr/>
          </p:nvSpPr>
          <p:spPr>
            <a:xfrm rot="2490030">
              <a:off x="5279972" y="2981987"/>
              <a:ext cx="27432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36B753FC-BD84-1844-81E9-D4ACA9507D75}"/>
              </a:ext>
            </a:extLst>
          </p:cNvPr>
          <p:cNvGrpSpPr/>
          <p:nvPr/>
        </p:nvGrpSpPr>
        <p:grpSpPr>
          <a:xfrm>
            <a:off x="8180422" y="5109364"/>
            <a:ext cx="652353" cy="457200"/>
            <a:chOff x="4901939" y="2888679"/>
            <a:chExt cx="652353" cy="457200"/>
          </a:xfrm>
        </p:grpSpPr>
        <p:sp>
          <p:nvSpPr>
            <p:cNvPr id="23" name="Rectangle 22">
              <a:extLst>
                <a:ext uri="{FF2B5EF4-FFF2-40B4-BE49-F238E27FC236}">
                  <a16:creationId xmlns:a16="http://schemas.microsoft.com/office/drawing/2014/main" id="{9F9DD15B-0FFD-5F45-97A0-88559A61AAAC}"/>
                </a:ext>
              </a:extLst>
            </p:cNvPr>
            <p:cNvSpPr/>
            <p:nvPr/>
          </p:nvSpPr>
          <p:spPr>
            <a:xfrm rot="2664936">
              <a:off x="4901939" y="3150218"/>
              <a:ext cx="27432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6385F43-2BB9-A944-A975-8738AD1F315A}"/>
                </a:ext>
              </a:extLst>
            </p:cNvPr>
            <p:cNvSpPr/>
            <p:nvPr/>
          </p:nvSpPr>
          <p:spPr>
            <a:xfrm rot="18170153">
              <a:off x="4994112" y="3073965"/>
              <a:ext cx="45720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32353B4-3F76-824D-BE74-193408D1C7C4}"/>
                </a:ext>
              </a:extLst>
            </p:cNvPr>
            <p:cNvSpPr/>
            <p:nvPr/>
          </p:nvSpPr>
          <p:spPr>
            <a:xfrm rot="2490030">
              <a:off x="5279972" y="2981987"/>
              <a:ext cx="27432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292861DC-6011-2F41-904E-7CF4C6101F82}"/>
              </a:ext>
            </a:extLst>
          </p:cNvPr>
          <p:cNvSpPr/>
          <p:nvPr/>
        </p:nvSpPr>
        <p:spPr>
          <a:xfrm>
            <a:off x="2005689" y="5133345"/>
            <a:ext cx="45719" cy="44416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5538A4D-D84A-4641-A6D3-4FAE4DFCDE7D}"/>
              </a:ext>
            </a:extLst>
          </p:cNvPr>
          <p:cNvSpPr/>
          <p:nvPr/>
        </p:nvSpPr>
        <p:spPr>
          <a:xfrm>
            <a:off x="2516653" y="5133345"/>
            <a:ext cx="45719" cy="44416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EDD73B8-12E4-FA48-92E1-283C1CAA4396}"/>
              </a:ext>
            </a:extLst>
          </p:cNvPr>
          <p:cNvSpPr/>
          <p:nvPr/>
        </p:nvSpPr>
        <p:spPr>
          <a:xfrm>
            <a:off x="3105113" y="5133345"/>
            <a:ext cx="45719" cy="44416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E4D24F4-90F7-C94B-8E4C-BBB8E1B53557}"/>
              </a:ext>
            </a:extLst>
          </p:cNvPr>
          <p:cNvSpPr/>
          <p:nvPr/>
        </p:nvSpPr>
        <p:spPr>
          <a:xfrm>
            <a:off x="3618879" y="5133345"/>
            <a:ext cx="45719" cy="44416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09B0CC30-792B-614D-92E5-BF33CDD91C49}"/>
              </a:ext>
            </a:extLst>
          </p:cNvPr>
          <p:cNvSpPr/>
          <p:nvPr/>
        </p:nvSpPr>
        <p:spPr>
          <a:xfrm>
            <a:off x="2423455" y="4519975"/>
            <a:ext cx="91440" cy="91440"/>
          </a:xfrm>
          <a:prstGeom prst="ellipse">
            <a:avLst/>
          </a:prstGeom>
          <a:solidFill>
            <a:srgbClr val="FFDB02"/>
          </a:solidFill>
          <a:ln>
            <a:solidFill>
              <a:srgbClr val="FFD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69B73FE-18F7-104E-8963-B42187BD3AE8}"/>
              </a:ext>
            </a:extLst>
          </p:cNvPr>
          <p:cNvSpPr/>
          <p:nvPr/>
        </p:nvSpPr>
        <p:spPr>
          <a:xfrm>
            <a:off x="2559229" y="4514859"/>
            <a:ext cx="91440" cy="91440"/>
          </a:xfrm>
          <a:prstGeom prst="ellipse">
            <a:avLst/>
          </a:prstGeom>
          <a:solidFill>
            <a:srgbClr val="FFDB02"/>
          </a:solidFill>
          <a:ln>
            <a:solidFill>
              <a:srgbClr val="FFD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AD1B468-5AB5-5043-80E5-98507C04DC71}"/>
              </a:ext>
            </a:extLst>
          </p:cNvPr>
          <p:cNvSpPr/>
          <p:nvPr/>
        </p:nvSpPr>
        <p:spPr>
          <a:xfrm>
            <a:off x="2343099" y="4639123"/>
            <a:ext cx="91440" cy="91440"/>
          </a:xfrm>
          <a:prstGeom prst="ellipse">
            <a:avLst/>
          </a:prstGeom>
          <a:solidFill>
            <a:srgbClr val="FFDB02"/>
          </a:solidFill>
          <a:ln>
            <a:solidFill>
              <a:srgbClr val="FFD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C471A4F-D0AE-3248-80C4-B0A9F085E0CD}"/>
              </a:ext>
            </a:extLst>
          </p:cNvPr>
          <p:cNvSpPr/>
          <p:nvPr/>
        </p:nvSpPr>
        <p:spPr>
          <a:xfrm>
            <a:off x="2492729" y="4639554"/>
            <a:ext cx="91440" cy="91440"/>
          </a:xfrm>
          <a:prstGeom prst="ellipse">
            <a:avLst/>
          </a:prstGeom>
          <a:solidFill>
            <a:srgbClr val="FFDB02"/>
          </a:solidFill>
          <a:ln>
            <a:solidFill>
              <a:srgbClr val="FFD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6EDB2C9-26A7-B94F-89A9-F4E6E4355C77}"/>
              </a:ext>
            </a:extLst>
          </p:cNvPr>
          <p:cNvSpPr/>
          <p:nvPr/>
        </p:nvSpPr>
        <p:spPr>
          <a:xfrm>
            <a:off x="2636816" y="4642753"/>
            <a:ext cx="91440" cy="91440"/>
          </a:xfrm>
          <a:prstGeom prst="ellipse">
            <a:avLst/>
          </a:prstGeom>
          <a:solidFill>
            <a:srgbClr val="FFDB02"/>
          </a:solidFill>
          <a:ln>
            <a:solidFill>
              <a:srgbClr val="FFD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B86B0E68-4CA6-164A-B399-66CE970D976C}"/>
              </a:ext>
            </a:extLst>
          </p:cNvPr>
          <p:cNvSpPr/>
          <p:nvPr/>
        </p:nvSpPr>
        <p:spPr>
          <a:xfrm>
            <a:off x="2410315" y="4932510"/>
            <a:ext cx="91440" cy="91440"/>
          </a:xfrm>
          <a:prstGeom prst="ellipse">
            <a:avLst/>
          </a:prstGeom>
          <a:solidFill>
            <a:srgbClr val="FFDB02"/>
          </a:solidFill>
          <a:ln>
            <a:solidFill>
              <a:srgbClr val="FFD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17D52A7-FBF0-304D-BBCF-CF94297C8236}"/>
              </a:ext>
            </a:extLst>
          </p:cNvPr>
          <p:cNvSpPr/>
          <p:nvPr/>
        </p:nvSpPr>
        <p:spPr>
          <a:xfrm>
            <a:off x="2546089" y="4927394"/>
            <a:ext cx="91440" cy="91440"/>
          </a:xfrm>
          <a:prstGeom prst="ellipse">
            <a:avLst/>
          </a:prstGeom>
          <a:solidFill>
            <a:srgbClr val="FFDB02"/>
          </a:solidFill>
          <a:ln>
            <a:solidFill>
              <a:srgbClr val="FFD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8026C8BB-A966-2448-8996-B7660919CB92}"/>
              </a:ext>
            </a:extLst>
          </p:cNvPr>
          <p:cNvSpPr/>
          <p:nvPr/>
        </p:nvSpPr>
        <p:spPr>
          <a:xfrm>
            <a:off x="2345725" y="4783641"/>
            <a:ext cx="91440" cy="91440"/>
          </a:xfrm>
          <a:prstGeom prst="ellipse">
            <a:avLst/>
          </a:prstGeom>
          <a:solidFill>
            <a:srgbClr val="FFDB02"/>
          </a:solidFill>
          <a:ln>
            <a:solidFill>
              <a:srgbClr val="FFD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D8CEE30-51CE-5847-A329-D93984C3BCA3}"/>
              </a:ext>
            </a:extLst>
          </p:cNvPr>
          <p:cNvSpPr/>
          <p:nvPr/>
        </p:nvSpPr>
        <p:spPr>
          <a:xfrm>
            <a:off x="2495355" y="4784072"/>
            <a:ext cx="91440" cy="91440"/>
          </a:xfrm>
          <a:prstGeom prst="ellipse">
            <a:avLst/>
          </a:prstGeom>
          <a:solidFill>
            <a:srgbClr val="FFDB02"/>
          </a:solidFill>
          <a:ln>
            <a:solidFill>
              <a:srgbClr val="FFD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1BAB0878-FD6C-DF49-9177-FA8EBE897CBE}"/>
              </a:ext>
            </a:extLst>
          </p:cNvPr>
          <p:cNvSpPr/>
          <p:nvPr/>
        </p:nvSpPr>
        <p:spPr>
          <a:xfrm>
            <a:off x="2639442" y="4787271"/>
            <a:ext cx="91440" cy="91440"/>
          </a:xfrm>
          <a:prstGeom prst="ellipse">
            <a:avLst/>
          </a:prstGeom>
          <a:solidFill>
            <a:srgbClr val="FFDB02"/>
          </a:solidFill>
          <a:ln>
            <a:solidFill>
              <a:srgbClr val="FFD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17E3ACAF-C31F-2E4E-85EA-0AFD8B16258A}"/>
              </a:ext>
            </a:extLst>
          </p:cNvPr>
          <p:cNvSpPr/>
          <p:nvPr/>
        </p:nvSpPr>
        <p:spPr>
          <a:xfrm>
            <a:off x="1915012" y="5848828"/>
            <a:ext cx="91440" cy="91440"/>
          </a:xfrm>
          <a:prstGeom prst="ellipse">
            <a:avLst/>
          </a:prstGeom>
          <a:solidFill>
            <a:srgbClr val="5EB7FF"/>
          </a:solidFill>
          <a:ln>
            <a:solidFill>
              <a:srgbClr val="5E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890F69C5-FECF-D249-A8BF-6C5209A0AFCB}"/>
              </a:ext>
            </a:extLst>
          </p:cNvPr>
          <p:cNvSpPr/>
          <p:nvPr/>
        </p:nvSpPr>
        <p:spPr>
          <a:xfrm>
            <a:off x="2050786" y="5843712"/>
            <a:ext cx="91440" cy="91440"/>
          </a:xfrm>
          <a:prstGeom prst="ellipse">
            <a:avLst/>
          </a:prstGeom>
          <a:solidFill>
            <a:srgbClr val="5EB7FF"/>
          </a:solidFill>
          <a:ln>
            <a:solidFill>
              <a:srgbClr val="5E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190B14AD-3232-074A-9879-881312179092}"/>
              </a:ext>
            </a:extLst>
          </p:cNvPr>
          <p:cNvSpPr/>
          <p:nvPr/>
        </p:nvSpPr>
        <p:spPr>
          <a:xfrm>
            <a:off x="1834656" y="5967976"/>
            <a:ext cx="91440" cy="91440"/>
          </a:xfrm>
          <a:prstGeom prst="ellipse">
            <a:avLst/>
          </a:prstGeom>
          <a:solidFill>
            <a:srgbClr val="5EB7FF"/>
          </a:solidFill>
          <a:ln>
            <a:solidFill>
              <a:srgbClr val="5E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D3D50F41-262C-1C43-9F03-0083ACAADD7D}"/>
              </a:ext>
            </a:extLst>
          </p:cNvPr>
          <p:cNvSpPr/>
          <p:nvPr/>
        </p:nvSpPr>
        <p:spPr>
          <a:xfrm>
            <a:off x="1984286" y="5968407"/>
            <a:ext cx="91440" cy="91440"/>
          </a:xfrm>
          <a:prstGeom prst="ellipse">
            <a:avLst/>
          </a:prstGeom>
          <a:solidFill>
            <a:srgbClr val="5EB7FF"/>
          </a:solidFill>
          <a:ln>
            <a:solidFill>
              <a:srgbClr val="5E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53522728-16D7-2A42-AEF8-016B459C485F}"/>
              </a:ext>
            </a:extLst>
          </p:cNvPr>
          <p:cNvSpPr/>
          <p:nvPr/>
        </p:nvSpPr>
        <p:spPr>
          <a:xfrm>
            <a:off x="2128373" y="5971606"/>
            <a:ext cx="91440" cy="91440"/>
          </a:xfrm>
          <a:prstGeom prst="ellipse">
            <a:avLst/>
          </a:prstGeom>
          <a:solidFill>
            <a:srgbClr val="5EB7FF"/>
          </a:solidFill>
          <a:ln>
            <a:solidFill>
              <a:srgbClr val="5E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A12D814F-F668-2B4C-B688-1E78279672EA}"/>
              </a:ext>
            </a:extLst>
          </p:cNvPr>
          <p:cNvSpPr/>
          <p:nvPr/>
        </p:nvSpPr>
        <p:spPr>
          <a:xfrm>
            <a:off x="1901872" y="6261363"/>
            <a:ext cx="91440" cy="91440"/>
          </a:xfrm>
          <a:prstGeom prst="ellipse">
            <a:avLst/>
          </a:prstGeom>
          <a:solidFill>
            <a:srgbClr val="5EB7FF"/>
          </a:solidFill>
          <a:ln>
            <a:solidFill>
              <a:srgbClr val="5E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1915E95-6B8D-5440-9539-B23A621F59FB}"/>
              </a:ext>
            </a:extLst>
          </p:cNvPr>
          <p:cNvSpPr/>
          <p:nvPr/>
        </p:nvSpPr>
        <p:spPr>
          <a:xfrm>
            <a:off x="2037646" y="6256247"/>
            <a:ext cx="91440" cy="91440"/>
          </a:xfrm>
          <a:prstGeom prst="ellipse">
            <a:avLst/>
          </a:prstGeom>
          <a:solidFill>
            <a:srgbClr val="5EB7FF"/>
          </a:solidFill>
          <a:ln>
            <a:solidFill>
              <a:srgbClr val="5E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6F887615-A919-9149-BB83-4497D3DA61AE}"/>
              </a:ext>
            </a:extLst>
          </p:cNvPr>
          <p:cNvSpPr/>
          <p:nvPr/>
        </p:nvSpPr>
        <p:spPr>
          <a:xfrm>
            <a:off x="1837282" y="6112494"/>
            <a:ext cx="91440" cy="91440"/>
          </a:xfrm>
          <a:prstGeom prst="ellipse">
            <a:avLst/>
          </a:prstGeom>
          <a:solidFill>
            <a:srgbClr val="5EB7FF"/>
          </a:solidFill>
          <a:ln>
            <a:solidFill>
              <a:srgbClr val="5E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DAF45A9E-6A12-C741-930E-C15949D11EAD}"/>
              </a:ext>
            </a:extLst>
          </p:cNvPr>
          <p:cNvSpPr/>
          <p:nvPr/>
        </p:nvSpPr>
        <p:spPr>
          <a:xfrm>
            <a:off x="1986912" y="6112925"/>
            <a:ext cx="91440" cy="91440"/>
          </a:xfrm>
          <a:prstGeom prst="ellipse">
            <a:avLst/>
          </a:prstGeom>
          <a:solidFill>
            <a:srgbClr val="5EB7FF"/>
          </a:solidFill>
          <a:ln>
            <a:solidFill>
              <a:srgbClr val="5E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15E2DDF4-D556-5943-983C-9459A0D055CB}"/>
              </a:ext>
            </a:extLst>
          </p:cNvPr>
          <p:cNvSpPr/>
          <p:nvPr/>
        </p:nvSpPr>
        <p:spPr>
          <a:xfrm>
            <a:off x="2130999" y="6116124"/>
            <a:ext cx="91440" cy="91440"/>
          </a:xfrm>
          <a:prstGeom prst="ellipse">
            <a:avLst/>
          </a:prstGeom>
          <a:solidFill>
            <a:srgbClr val="5EB7FF"/>
          </a:solidFill>
          <a:ln>
            <a:solidFill>
              <a:srgbClr val="5E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04B61495-0876-2940-9789-50A3B0A7F478}"/>
              </a:ext>
            </a:extLst>
          </p:cNvPr>
          <p:cNvSpPr/>
          <p:nvPr/>
        </p:nvSpPr>
        <p:spPr>
          <a:xfrm>
            <a:off x="3014436" y="4522673"/>
            <a:ext cx="91440" cy="91440"/>
          </a:xfrm>
          <a:prstGeom prst="ellipse">
            <a:avLst/>
          </a:prstGeom>
          <a:solidFill>
            <a:srgbClr val="FFBB00"/>
          </a:solidFill>
          <a:ln>
            <a:solidFill>
              <a:srgbClr val="FF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0E8A4252-52A5-5C4C-B2D5-BBFE6EA4E45A}"/>
              </a:ext>
            </a:extLst>
          </p:cNvPr>
          <p:cNvSpPr/>
          <p:nvPr/>
        </p:nvSpPr>
        <p:spPr>
          <a:xfrm>
            <a:off x="3150210" y="4517557"/>
            <a:ext cx="91440" cy="91440"/>
          </a:xfrm>
          <a:prstGeom prst="ellipse">
            <a:avLst/>
          </a:prstGeom>
          <a:solidFill>
            <a:srgbClr val="FFBB00"/>
          </a:solidFill>
          <a:ln>
            <a:solidFill>
              <a:srgbClr val="FF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F19BC38-8182-F04D-9B13-ABF6AA76E0F4}"/>
              </a:ext>
            </a:extLst>
          </p:cNvPr>
          <p:cNvSpPr/>
          <p:nvPr/>
        </p:nvSpPr>
        <p:spPr>
          <a:xfrm>
            <a:off x="2934080" y="4641821"/>
            <a:ext cx="91440" cy="91440"/>
          </a:xfrm>
          <a:prstGeom prst="ellipse">
            <a:avLst/>
          </a:prstGeom>
          <a:solidFill>
            <a:srgbClr val="FFBB00"/>
          </a:solidFill>
          <a:ln>
            <a:solidFill>
              <a:srgbClr val="FF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923BA734-8F2D-6844-921E-1CDA2A0BFA5F}"/>
              </a:ext>
            </a:extLst>
          </p:cNvPr>
          <p:cNvSpPr/>
          <p:nvPr/>
        </p:nvSpPr>
        <p:spPr>
          <a:xfrm>
            <a:off x="3083710" y="4642252"/>
            <a:ext cx="91440" cy="91440"/>
          </a:xfrm>
          <a:prstGeom prst="ellipse">
            <a:avLst/>
          </a:prstGeom>
          <a:solidFill>
            <a:srgbClr val="FFBB00"/>
          </a:solidFill>
          <a:ln>
            <a:solidFill>
              <a:srgbClr val="FF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447FF3C-C41E-224C-8530-442841F64697}"/>
              </a:ext>
            </a:extLst>
          </p:cNvPr>
          <p:cNvSpPr/>
          <p:nvPr/>
        </p:nvSpPr>
        <p:spPr>
          <a:xfrm>
            <a:off x="3227797" y="4645451"/>
            <a:ext cx="91440" cy="91440"/>
          </a:xfrm>
          <a:prstGeom prst="ellipse">
            <a:avLst/>
          </a:prstGeom>
          <a:solidFill>
            <a:srgbClr val="FFBB00"/>
          </a:solidFill>
          <a:ln>
            <a:solidFill>
              <a:srgbClr val="FF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37F9D7DA-009C-EB4A-8199-7A35DECAA608}"/>
              </a:ext>
            </a:extLst>
          </p:cNvPr>
          <p:cNvSpPr/>
          <p:nvPr/>
        </p:nvSpPr>
        <p:spPr>
          <a:xfrm>
            <a:off x="3001296" y="4935208"/>
            <a:ext cx="91440" cy="91440"/>
          </a:xfrm>
          <a:prstGeom prst="ellipse">
            <a:avLst/>
          </a:prstGeom>
          <a:solidFill>
            <a:srgbClr val="FFBB00"/>
          </a:solidFill>
          <a:ln>
            <a:solidFill>
              <a:srgbClr val="FF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F8E276F0-2C6C-CF49-B767-C8E2EA229B15}"/>
              </a:ext>
            </a:extLst>
          </p:cNvPr>
          <p:cNvSpPr/>
          <p:nvPr/>
        </p:nvSpPr>
        <p:spPr>
          <a:xfrm>
            <a:off x="3137070" y="4930092"/>
            <a:ext cx="91440" cy="91440"/>
          </a:xfrm>
          <a:prstGeom prst="ellipse">
            <a:avLst/>
          </a:prstGeom>
          <a:solidFill>
            <a:srgbClr val="FFBB00"/>
          </a:solidFill>
          <a:ln>
            <a:solidFill>
              <a:srgbClr val="FF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FDF817-A926-3D4B-8A5A-BC4A008B2868}"/>
              </a:ext>
            </a:extLst>
          </p:cNvPr>
          <p:cNvSpPr/>
          <p:nvPr/>
        </p:nvSpPr>
        <p:spPr>
          <a:xfrm>
            <a:off x="2936706" y="4786339"/>
            <a:ext cx="91440" cy="91440"/>
          </a:xfrm>
          <a:prstGeom prst="ellipse">
            <a:avLst/>
          </a:prstGeom>
          <a:solidFill>
            <a:srgbClr val="FFBB00"/>
          </a:solidFill>
          <a:ln>
            <a:solidFill>
              <a:srgbClr val="FF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F683BF26-C321-5841-992D-4EE3921C4519}"/>
              </a:ext>
            </a:extLst>
          </p:cNvPr>
          <p:cNvSpPr/>
          <p:nvPr/>
        </p:nvSpPr>
        <p:spPr>
          <a:xfrm>
            <a:off x="3086336" y="4786770"/>
            <a:ext cx="91440" cy="91440"/>
          </a:xfrm>
          <a:prstGeom prst="ellipse">
            <a:avLst/>
          </a:prstGeom>
          <a:solidFill>
            <a:srgbClr val="FFBB00"/>
          </a:solidFill>
          <a:ln>
            <a:solidFill>
              <a:srgbClr val="FF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70CD2733-8ACF-2B4C-8856-B435A7B09C0F}"/>
              </a:ext>
            </a:extLst>
          </p:cNvPr>
          <p:cNvSpPr/>
          <p:nvPr/>
        </p:nvSpPr>
        <p:spPr>
          <a:xfrm>
            <a:off x="3230423" y="4789969"/>
            <a:ext cx="91440" cy="91440"/>
          </a:xfrm>
          <a:prstGeom prst="ellipse">
            <a:avLst/>
          </a:prstGeom>
          <a:solidFill>
            <a:srgbClr val="FFBB00"/>
          </a:solidFill>
          <a:ln>
            <a:solidFill>
              <a:srgbClr val="FF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7062874E-3B54-F747-9F8F-964835E85020}"/>
              </a:ext>
            </a:extLst>
          </p:cNvPr>
          <p:cNvSpPr/>
          <p:nvPr/>
        </p:nvSpPr>
        <p:spPr>
          <a:xfrm>
            <a:off x="7774673" y="4519927"/>
            <a:ext cx="91440" cy="91440"/>
          </a:xfrm>
          <a:prstGeom prst="ellipse">
            <a:avLst/>
          </a:prstGeom>
          <a:solidFill>
            <a:srgbClr val="CB6608"/>
          </a:solidFill>
          <a:ln>
            <a:solidFill>
              <a:srgbClr val="CB66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63ABA6E1-95C5-0340-81EC-140D827D9A8D}"/>
              </a:ext>
            </a:extLst>
          </p:cNvPr>
          <p:cNvSpPr/>
          <p:nvPr/>
        </p:nvSpPr>
        <p:spPr>
          <a:xfrm>
            <a:off x="7694317" y="4639075"/>
            <a:ext cx="91440" cy="91440"/>
          </a:xfrm>
          <a:prstGeom prst="ellipse">
            <a:avLst/>
          </a:prstGeom>
          <a:solidFill>
            <a:srgbClr val="CB6608"/>
          </a:solidFill>
          <a:ln>
            <a:solidFill>
              <a:srgbClr val="CB66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33A5004D-83F6-BB49-8F5E-8E506DAF8170}"/>
              </a:ext>
            </a:extLst>
          </p:cNvPr>
          <p:cNvSpPr/>
          <p:nvPr/>
        </p:nvSpPr>
        <p:spPr>
          <a:xfrm>
            <a:off x="7843947" y="4639506"/>
            <a:ext cx="91440" cy="91440"/>
          </a:xfrm>
          <a:prstGeom prst="ellipse">
            <a:avLst/>
          </a:prstGeom>
          <a:solidFill>
            <a:srgbClr val="CB6608"/>
          </a:solidFill>
          <a:ln>
            <a:solidFill>
              <a:srgbClr val="CB66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2B7E4DC7-855D-9549-806E-B59FA6B1AD18}"/>
              </a:ext>
            </a:extLst>
          </p:cNvPr>
          <p:cNvSpPr/>
          <p:nvPr/>
        </p:nvSpPr>
        <p:spPr>
          <a:xfrm>
            <a:off x="7761533" y="4932462"/>
            <a:ext cx="91440" cy="91440"/>
          </a:xfrm>
          <a:prstGeom prst="ellipse">
            <a:avLst/>
          </a:prstGeom>
          <a:solidFill>
            <a:srgbClr val="CB6608"/>
          </a:solidFill>
          <a:ln>
            <a:solidFill>
              <a:srgbClr val="CB66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F3C58B6D-DE9E-E94A-9053-F07DC00AE52F}"/>
              </a:ext>
            </a:extLst>
          </p:cNvPr>
          <p:cNvSpPr/>
          <p:nvPr/>
        </p:nvSpPr>
        <p:spPr>
          <a:xfrm>
            <a:off x="7696943" y="4783593"/>
            <a:ext cx="91440" cy="91440"/>
          </a:xfrm>
          <a:prstGeom prst="ellipse">
            <a:avLst/>
          </a:prstGeom>
          <a:solidFill>
            <a:srgbClr val="CB6608"/>
          </a:solidFill>
          <a:ln>
            <a:solidFill>
              <a:srgbClr val="CB66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CEE1EA0C-44B4-0A4B-A45E-6CCB6A04A14D}"/>
              </a:ext>
            </a:extLst>
          </p:cNvPr>
          <p:cNvSpPr/>
          <p:nvPr/>
        </p:nvSpPr>
        <p:spPr>
          <a:xfrm>
            <a:off x="7846573" y="4784024"/>
            <a:ext cx="91440" cy="91440"/>
          </a:xfrm>
          <a:prstGeom prst="ellipse">
            <a:avLst/>
          </a:prstGeom>
          <a:solidFill>
            <a:srgbClr val="CB6608"/>
          </a:solidFill>
          <a:ln>
            <a:solidFill>
              <a:srgbClr val="CB66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1ACF76FF-73A8-7149-B04D-4EDFB02761FD}"/>
              </a:ext>
            </a:extLst>
          </p:cNvPr>
          <p:cNvSpPr/>
          <p:nvPr/>
        </p:nvSpPr>
        <p:spPr>
          <a:xfrm>
            <a:off x="5032892" y="5109364"/>
            <a:ext cx="45719" cy="44416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8A61B2EA-366F-1945-BC5A-F78BF51E044F}"/>
              </a:ext>
            </a:extLst>
          </p:cNvPr>
          <p:cNvSpPr/>
          <p:nvPr/>
        </p:nvSpPr>
        <p:spPr>
          <a:xfrm>
            <a:off x="6451128" y="5109364"/>
            <a:ext cx="45719" cy="44416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D8BE15F9-0977-4741-9217-69A48BB3BAA8}"/>
              </a:ext>
            </a:extLst>
          </p:cNvPr>
          <p:cNvSpPr/>
          <p:nvPr/>
        </p:nvSpPr>
        <p:spPr>
          <a:xfrm>
            <a:off x="7792704" y="5108518"/>
            <a:ext cx="45719" cy="44416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02BEE20B-0CFD-654F-9688-B17B03D1D91A}"/>
              </a:ext>
            </a:extLst>
          </p:cNvPr>
          <p:cNvSpPr/>
          <p:nvPr/>
        </p:nvSpPr>
        <p:spPr>
          <a:xfrm>
            <a:off x="9229031" y="5114094"/>
            <a:ext cx="45719" cy="44416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460ACC21-ABA0-9843-9EC5-1EDC35CCABF6}"/>
              </a:ext>
            </a:extLst>
          </p:cNvPr>
          <p:cNvSpPr/>
          <p:nvPr/>
        </p:nvSpPr>
        <p:spPr>
          <a:xfrm>
            <a:off x="4942215" y="4525938"/>
            <a:ext cx="91440" cy="91440"/>
          </a:xfrm>
          <a:prstGeom prst="ellipse">
            <a:avLst/>
          </a:prstGeom>
          <a:solidFill>
            <a:srgbClr val="FD8C00"/>
          </a:solidFill>
          <a:ln>
            <a:solidFill>
              <a:srgbClr val="FD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C2B40FC2-ED6E-2B45-AE22-EA10694C267C}"/>
              </a:ext>
            </a:extLst>
          </p:cNvPr>
          <p:cNvSpPr/>
          <p:nvPr/>
        </p:nvSpPr>
        <p:spPr>
          <a:xfrm>
            <a:off x="5077989" y="4520822"/>
            <a:ext cx="91440" cy="91440"/>
          </a:xfrm>
          <a:prstGeom prst="ellipse">
            <a:avLst/>
          </a:prstGeom>
          <a:solidFill>
            <a:srgbClr val="FD8C00"/>
          </a:solidFill>
          <a:ln>
            <a:solidFill>
              <a:srgbClr val="FD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16976396-EF67-7C4C-8D94-37E31C528879}"/>
              </a:ext>
            </a:extLst>
          </p:cNvPr>
          <p:cNvSpPr/>
          <p:nvPr/>
        </p:nvSpPr>
        <p:spPr>
          <a:xfrm>
            <a:off x="4861859" y="4645086"/>
            <a:ext cx="91440" cy="91440"/>
          </a:xfrm>
          <a:prstGeom prst="ellipse">
            <a:avLst/>
          </a:prstGeom>
          <a:solidFill>
            <a:srgbClr val="FD8C00"/>
          </a:solidFill>
          <a:ln>
            <a:solidFill>
              <a:srgbClr val="FD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2A9B6589-B571-FE4C-B585-9853B8AAFF41}"/>
              </a:ext>
            </a:extLst>
          </p:cNvPr>
          <p:cNvSpPr/>
          <p:nvPr/>
        </p:nvSpPr>
        <p:spPr>
          <a:xfrm>
            <a:off x="5011489" y="4645517"/>
            <a:ext cx="91440" cy="91440"/>
          </a:xfrm>
          <a:prstGeom prst="ellipse">
            <a:avLst/>
          </a:prstGeom>
          <a:solidFill>
            <a:srgbClr val="FD8C00"/>
          </a:solidFill>
          <a:ln>
            <a:solidFill>
              <a:srgbClr val="FD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7FC95E92-7E38-E94C-8EAC-61874F0675CF}"/>
              </a:ext>
            </a:extLst>
          </p:cNvPr>
          <p:cNvSpPr/>
          <p:nvPr/>
        </p:nvSpPr>
        <p:spPr>
          <a:xfrm>
            <a:off x="5155576" y="4648716"/>
            <a:ext cx="91440" cy="91440"/>
          </a:xfrm>
          <a:prstGeom prst="ellipse">
            <a:avLst/>
          </a:prstGeom>
          <a:solidFill>
            <a:srgbClr val="FD8C00"/>
          </a:solidFill>
          <a:ln>
            <a:solidFill>
              <a:srgbClr val="FD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F8E957EE-5B2F-9D42-A216-9510F1189A81}"/>
              </a:ext>
            </a:extLst>
          </p:cNvPr>
          <p:cNvSpPr/>
          <p:nvPr/>
        </p:nvSpPr>
        <p:spPr>
          <a:xfrm>
            <a:off x="4929075" y="4938473"/>
            <a:ext cx="91440" cy="91440"/>
          </a:xfrm>
          <a:prstGeom prst="ellipse">
            <a:avLst/>
          </a:prstGeom>
          <a:solidFill>
            <a:srgbClr val="FD8C00"/>
          </a:solidFill>
          <a:ln>
            <a:solidFill>
              <a:srgbClr val="FD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BD0E7977-131C-C241-BB22-0ED120F8529E}"/>
              </a:ext>
            </a:extLst>
          </p:cNvPr>
          <p:cNvSpPr/>
          <p:nvPr/>
        </p:nvSpPr>
        <p:spPr>
          <a:xfrm>
            <a:off x="5064849" y="4933357"/>
            <a:ext cx="91440" cy="91440"/>
          </a:xfrm>
          <a:prstGeom prst="ellipse">
            <a:avLst/>
          </a:prstGeom>
          <a:solidFill>
            <a:srgbClr val="FD8C00"/>
          </a:solidFill>
          <a:ln>
            <a:solidFill>
              <a:srgbClr val="FD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E30CEE5F-1780-B349-9EDB-7BF09C1DA26C}"/>
              </a:ext>
            </a:extLst>
          </p:cNvPr>
          <p:cNvSpPr/>
          <p:nvPr/>
        </p:nvSpPr>
        <p:spPr>
          <a:xfrm>
            <a:off x="4864485" y="4789604"/>
            <a:ext cx="91440" cy="91440"/>
          </a:xfrm>
          <a:prstGeom prst="ellipse">
            <a:avLst/>
          </a:prstGeom>
          <a:solidFill>
            <a:srgbClr val="FD8C00"/>
          </a:solidFill>
          <a:ln>
            <a:solidFill>
              <a:srgbClr val="FD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045E62E3-91F3-F04B-A301-9D99BC9B0433}"/>
              </a:ext>
            </a:extLst>
          </p:cNvPr>
          <p:cNvSpPr/>
          <p:nvPr/>
        </p:nvSpPr>
        <p:spPr>
          <a:xfrm>
            <a:off x="5014115" y="4790035"/>
            <a:ext cx="91440" cy="91440"/>
          </a:xfrm>
          <a:prstGeom prst="ellipse">
            <a:avLst/>
          </a:prstGeom>
          <a:solidFill>
            <a:srgbClr val="FD8C00"/>
          </a:solidFill>
          <a:ln>
            <a:solidFill>
              <a:srgbClr val="FD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AC381642-0A12-B042-984B-E765B685935C}"/>
              </a:ext>
            </a:extLst>
          </p:cNvPr>
          <p:cNvSpPr/>
          <p:nvPr/>
        </p:nvSpPr>
        <p:spPr>
          <a:xfrm>
            <a:off x="5158202" y="4793234"/>
            <a:ext cx="91440" cy="91440"/>
          </a:xfrm>
          <a:prstGeom prst="ellipse">
            <a:avLst/>
          </a:prstGeom>
          <a:solidFill>
            <a:srgbClr val="FD8C00"/>
          </a:solidFill>
          <a:ln>
            <a:solidFill>
              <a:srgbClr val="FD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CE5FBA97-AAD6-0142-BE71-A1C031DB2265}"/>
              </a:ext>
            </a:extLst>
          </p:cNvPr>
          <p:cNvSpPr/>
          <p:nvPr/>
        </p:nvSpPr>
        <p:spPr>
          <a:xfrm>
            <a:off x="3553121" y="4517000"/>
            <a:ext cx="91440" cy="91440"/>
          </a:xfrm>
          <a:prstGeom prst="ellipse">
            <a:avLst/>
          </a:prstGeom>
          <a:solidFill>
            <a:srgbClr val="FFA700"/>
          </a:solidFill>
          <a:ln>
            <a:solidFill>
              <a:srgbClr val="FFA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41A30D7C-2C8F-D348-A472-1E6D4CE3FB14}"/>
              </a:ext>
            </a:extLst>
          </p:cNvPr>
          <p:cNvSpPr/>
          <p:nvPr/>
        </p:nvSpPr>
        <p:spPr>
          <a:xfrm>
            <a:off x="3688895" y="4511884"/>
            <a:ext cx="91440" cy="91440"/>
          </a:xfrm>
          <a:prstGeom prst="ellipse">
            <a:avLst/>
          </a:prstGeom>
          <a:solidFill>
            <a:srgbClr val="FFA700"/>
          </a:solidFill>
          <a:ln>
            <a:solidFill>
              <a:srgbClr val="FFA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C7F71C52-D688-8C4C-959A-956007E7F890}"/>
              </a:ext>
            </a:extLst>
          </p:cNvPr>
          <p:cNvSpPr/>
          <p:nvPr/>
        </p:nvSpPr>
        <p:spPr>
          <a:xfrm>
            <a:off x="3472765" y="4636148"/>
            <a:ext cx="91440" cy="91440"/>
          </a:xfrm>
          <a:prstGeom prst="ellipse">
            <a:avLst/>
          </a:prstGeom>
          <a:solidFill>
            <a:srgbClr val="FFA700"/>
          </a:solidFill>
          <a:ln>
            <a:solidFill>
              <a:srgbClr val="FFA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6140C481-B43C-8D43-A10A-ACBE141210AA}"/>
              </a:ext>
            </a:extLst>
          </p:cNvPr>
          <p:cNvSpPr/>
          <p:nvPr/>
        </p:nvSpPr>
        <p:spPr>
          <a:xfrm>
            <a:off x="3622395" y="4636579"/>
            <a:ext cx="91440" cy="91440"/>
          </a:xfrm>
          <a:prstGeom prst="ellipse">
            <a:avLst/>
          </a:prstGeom>
          <a:solidFill>
            <a:srgbClr val="FFA700"/>
          </a:solidFill>
          <a:ln>
            <a:solidFill>
              <a:srgbClr val="FFA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D41A15BF-857A-D740-B618-315F4EC16F0E}"/>
              </a:ext>
            </a:extLst>
          </p:cNvPr>
          <p:cNvSpPr/>
          <p:nvPr/>
        </p:nvSpPr>
        <p:spPr>
          <a:xfrm>
            <a:off x="3766482" y="4639778"/>
            <a:ext cx="91440" cy="91440"/>
          </a:xfrm>
          <a:prstGeom prst="ellipse">
            <a:avLst/>
          </a:prstGeom>
          <a:solidFill>
            <a:srgbClr val="FFA700"/>
          </a:solidFill>
          <a:ln>
            <a:solidFill>
              <a:srgbClr val="FFA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F179B192-BC6B-C845-89CE-BD5F75570924}"/>
              </a:ext>
            </a:extLst>
          </p:cNvPr>
          <p:cNvSpPr/>
          <p:nvPr/>
        </p:nvSpPr>
        <p:spPr>
          <a:xfrm>
            <a:off x="3539981" y="4929535"/>
            <a:ext cx="91440" cy="91440"/>
          </a:xfrm>
          <a:prstGeom prst="ellipse">
            <a:avLst/>
          </a:prstGeom>
          <a:solidFill>
            <a:srgbClr val="FFA700"/>
          </a:solidFill>
          <a:ln>
            <a:solidFill>
              <a:srgbClr val="FFA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6D7D93C5-42E3-2A42-96E0-FC73E5130B27}"/>
              </a:ext>
            </a:extLst>
          </p:cNvPr>
          <p:cNvSpPr/>
          <p:nvPr/>
        </p:nvSpPr>
        <p:spPr>
          <a:xfrm>
            <a:off x="3675755" y="4924419"/>
            <a:ext cx="91440" cy="91440"/>
          </a:xfrm>
          <a:prstGeom prst="ellipse">
            <a:avLst/>
          </a:prstGeom>
          <a:solidFill>
            <a:srgbClr val="FFA700"/>
          </a:solidFill>
          <a:ln>
            <a:solidFill>
              <a:srgbClr val="FFA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4AD3AFC1-AF22-EF4E-B155-40FDB2D65BF2}"/>
              </a:ext>
            </a:extLst>
          </p:cNvPr>
          <p:cNvSpPr/>
          <p:nvPr/>
        </p:nvSpPr>
        <p:spPr>
          <a:xfrm>
            <a:off x="3475391" y="4780666"/>
            <a:ext cx="91440" cy="91440"/>
          </a:xfrm>
          <a:prstGeom prst="ellipse">
            <a:avLst/>
          </a:prstGeom>
          <a:solidFill>
            <a:srgbClr val="FFA700"/>
          </a:solidFill>
          <a:ln>
            <a:solidFill>
              <a:srgbClr val="FFA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B4D682B7-419D-6D4D-805C-0DD713AD3B74}"/>
              </a:ext>
            </a:extLst>
          </p:cNvPr>
          <p:cNvSpPr/>
          <p:nvPr/>
        </p:nvSpPr>
        <p:spPr>
          <a:xfrm>
            <a:off x="3625021" y="4781097"/>
            <a:ext cx="91440" cy="91440"/>
          </a:xfrm>
          <a:prstGeom prst="ellipse">
            <a:avLst/>
          </a:prstGeom>
          <a:solidFill>
            <a:srgbClr val="FFA700"/>
          </a:solidFill>
          <a:ln>
            <a:solidFill>
              <a:srgbClr val="FFA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130F2F7A-5EB0-4745-A852-7F97DEBB30DB}"/>
              </a:ext>
            </a:extLst>
          </p:cNvPr>
          <p:cNvSpPr/>
          <p:nvPr/>
        </p:nvSpPr>
        <p:spPr>
          <a:xfrm>
            <a:off x="3769108" y="4784296"/>
            <a:ext cx="91440" cy="91440"/>
          </a:xfrm>
          <a:prstGeom prst="ellipse">
            <a:avLst/>
          </a:prstGeom>
          <a:solidFill>
            <a:srgbClr val="FFA700"/>
          </a:solidFill>
          <a:ln>
            <a:solidFill>
              <a:srgbClr val="FFA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958C6AD6-2002-3845-B033-CF442D77E0F9}"/>
              </a:ext>
            </a:extLst>
          </p:cNvPr>
          <p:cNvSpPr/>
          <p:nvPr/>
        </p:nvSpPr>
        <p:spPr>
          <a:xfrm>
            <a:off x="6375914" y="5893678"/>
            <a:ext cx="91440" cy="91440"/>
          </a:xfrm>
          <a:prstGeom prst="ellipse">
            <a:avLst/>
          </a:prstGeom>
          <a:solidFill>
            <a:srgbClr val="38648B"/>
          </a:solidFill>
          <a:ln>
            <a:solidFill>
              <a:srgbClr val="386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5AC14A4E-4938-B541-83CB-0B7F073CD37C}"/>
              </a:ext>
            </a:extLst>
          </p:cNvPr>
          <p:cNvSpPr/>
          <p:nvPr/>
        </p:nvSpPr>
        <p:spPr>
          <a:xfrm>
            <a:off x="6511688" y="5888562"/>
            <a:ext cx="91440" cy="91440"/>
          </a:xfrm>
          <a:prstGeom prst="ellipse">
            <a:avLst/>
          </a:prstGeom>
          <a:solidFill>
            <a:srgbClr val="38648B"/>
          </a:solidFill>
          <a:ln>
            <a:solidFill>
              <a:srgbClr val="386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ABE527B0-D8DA-8744-B7B0-64540C270CDF}"/>
              </a:ext>
            </a:extLst>
          </p:cNvPr>
          <p:cNvSpPr/>
          <p:nvPr/>
        </p:nvSpPr>
        <p:spPr>
          <a:xfrm>
            <a:off x="6295558" y="6012826"/>
            <a:ext cx="91440" cy="91440"/>
          </a:xfrm>
          <a:prstGeom prst="ellipse">
            <a:avLst/>
          </a:prstGeom>
          <a:solidFill>
            <a:srgbClr val="38648B"/>
          </a:solidFill>
          <a:ln>
            <a:solidFill>
              <a:srgbClr val="386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146FAD52-3BAC-4E4F-BFEF-A9478334DF1A}"/>
              </a:ext>
            </a:extLst>
          </p:cNvPr>
          <p:cNvSpPr/>
          <p:nvPr/>
        </p:nvSpPr>
        <p:spPr>
          <a:xfrm>
            <a:off x="6445188" y="6013257"/>
            <a:ext cx="91440" cy="91440"/>
          </a:xfrm>
          <a:prstGeom prst="ellipse">
            <a:avLst/>
          </a:prstGeom>
          <a:solidFill>
            <a:srgbClr val="38648B"/>
          </a:solidFill>
          <a:ln>
            <a:solidFill>
              <a:srgbClr val="386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0A763C24-0751-EB4B-86F6-3435853C80EE}"/>
              </a:ext>
            </a:extLst>
          </p:cNvPr>
          <p:cNvSpPr/>
          <p:nvPr/>
        </p:nvSpPr>
        <p:spPr>
          <a:xfrm>
            <a:off x="6589275" y="6016456"/>
            <a:ext cx="91440" cy="91440"/>
          </a:xfrm>
          <a:prstGeom prst="ellipse">
            <a:avLst/>
          </a:prstGeom>
          <a:solidFill>
            <a:srgbClr val="38648B"/>
          </a:solidFill>
          <a:ln>
            <a:solidFill>
              <a:srgbClr val="386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36A6A38C-44D3-C045-A52A-6C97B78FD193}"/>
              </a:ext>
            </a:extLst>
          </p:cNvPr>
          <p:cNvSpPr/>
          <p:nvPr/>
        </p:nvSpPr>
        <p:spPr>
          <a:xfrm>
            <a:off x="6362774" y="6306213"/>
            <a:ext cx="91440" cy="91440"/>
          </a:xfrm>
          <a:prstGeom prst="ellipse">
            <a:avLst/>
          </a:prstGeom>
          <a:solidFill>
            <a:srgbClr val="38648B"/>
          </a:solidFill>
          <a:ln>
            <a:solidFill>
              <a:srgbClr val="386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A0DFE7BF-63AB-0545-8376-79667CF60A0F}"/>
              </a:ext>
            </a:extLst>
          </p:cNvPr>
          <p:cNvSpPr/>
          <p:nvPr/>
        </p:nvSpPr>
        <p:spPr>
          <a:xfrm>
            <a:off x="6498548" y="6301097"/>
            <a:ext cx="91440" cy="91440"/>
          </a:xfrm>
          <a:prstGeom prst="ellipse">
            <a:avLst/>
          </a:prstGeom>
          <a:solidFill>
            <a:srgbClr val="38648B"/>
          </a:solidFill>
          <a:ln>
            <a:solidFill>
              <a:srgbClr val="386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A2E3F101-5F30-5142-83E8-7872AE3E576B}"/>
              </a:ext>
            </a:extLst>
          </p:cNvPr>
          <p:cNvSpPr/>
          <p:nvPr/>
        </p:nvSpPr>
        <p:spPr>
          <a:xfrm>
            <a:off x="6298184" y="6157344"/>
            <a:ext cx="91440" cy="91440"/>
          </a:xfrm>
          <a:prstGeom prst="ellipse">
            <a:avLst/>
          </a:prstGeom>
          <a:solidFill>
            <a:srgbClr val="38648B"/>
          </a:solidFill>
          <a:ln>
            <a:solidFill>
              <a:srgbClr val="386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1D7CA209-6FC8-D844-B8F8-4FAB0223AA0B}"/>
              </a:ext>
            </a:extLst>
          </p:cNvPr>
          <p:cNvSpPr/>
          <p:nvPr/>
        </p:nvSpPr>
        <p:spPr>
          <a:xfrm>
            <a:off x="6447814" y="6157775"/>
            <a:ext cx="91440" cy="91440"/>
          </a:xfrm>
          <a:prstGeom prst="ellipse">
            <a:avLst/>
          </a:prstGeom>
          <a:solidFill>
            <a:srgbClr val="38648B"/>
          </a:solidFill>
          <a:ln>
            <a:solidFill>
              <a:srgbClr val="386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3891ABBF-8EF9-394C-8FFB-9121D2CF0CD6}"/>
              </a:ext>
            </a:extLst>
          </p:cNvPr>
          <p:cNvSpPr/>
          <p:nvPr/>
        </p:nvSpPr>
        <p:spPr>
          <a:xfrm>
            <a:off x="6591901" y="6160974"/>
            <a:ext cx="91440" cy="91440"/>
          </a:xfrm>
          <a:prstGeom prst="ellipse">
            <a:avLst/>
          </a:prstGeom>
          <a:solidFill>
            <a:srgbClr val="38648B"/>
          </a:solidFill>
          <a:ln>
            <a:solidFill>
              <a:srgbClr val="386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9EC55F09-C022-9C48-926F-BBEF3D1380C0}"/>
              </a:ext>
            </a:extLst>
          </p:cNvPr>
          <p:cNvSpPr/>
          <p:nvPr/>
        </p:nvSpPr>
        <p:spPr>
          <a:xfrm>
            <a:off x="9202666" y="4524264"/>
            <a:ext cx="91440" cy="91440"/>
          </a:xfrm>
          <a:prstGeom prst="ellipse">
            <a:avLst/>
          </a:prstGeom>
          <a:solidFill>
            <a:srgbClr val="864104"/>
          </a:solidFill>
          <a:ln>
            <a:solidFill>
              <a:srgbClr val="8641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8D3D0615-CEDA-2F49-93B7-0452CA3BFD0A}"/>
              </a:ext>
            </a:extLst>
          </p:cNvPr>
          <p:cNvSpPr/>
          <p:nvPr/>
        </p:nvSpPr>
        <p:spPr>
          <a:xfrm>
            <a:off x="9122310" y="4643412"/>
            <a:ext cx="91440" cy="91440"/>
          </a:xfrm>
          <a:prstGeom prst="ellipse">
            <a:avLst/>
          </a:prstGeom>
          <a:solidFill>
            <a:srgbClr val="864104"/>
          </a:solidFill>
          <a:ln>
            <a:solidFill>
              <a:srgbClr val="8641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82D56D3D-A42A-D942-8255-78F2FC85AD81}"/>
              </a:ext>
            </a:extLst>
          </p:cNvPr>
          <p:cNvSpPr/>
          <p:nvPr/>
        </p:nvSpPr>
        <p:spPr>
          <a:xfrm>
            <a:off x="9271940" y="4643843"/>
            <a:ext cx="91440" cy="91440"/>
          </a:xfrm>
          <a:prstGeom prst="ellipse">
            <a:avLst/>
          </a:prstGeom>
          <a:solidFill>
            <a:srgbClr val="864104"/>
          </a:solidFill>
          <a:ln>
            <a:solidFill>
              <a:srgbClr val="8641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86F460CF-0D0F-934E-99F7-00CCF43750B2}"/>
              </a:ext>
            </a:extLst>
          </p:cNvPr>
          <p:cNvSpPr/>
          <p:nvPr/>
        </p:nvSpPr>
        <p:spPr>
          <a:xfrm>
            <a:off x="9189526" y="4936799"/>
            <a:ext cx="91440" cy="91440"/>
          </a:xfrm>
          <a:prstGeom prst="ellipse">
            <a:avLst/>
          </a:prstGeom>
          <a:solidFill>
            <a:srgbClr val="864104"/>
          </a:solidFill>
          <a:ln>
            <a:solidFill>
              <a:srgbClr val="8641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3024566A-7EF8-D849-A909-63AE4F66DF87}"/>
              </a:ext>
            </a:extLst>
          </p:cNvPr>
          <p:cNvSpPr/>
          <p:nvPr/>
        </p:nvSpPr>
        <p:spPr>
          <a:xfrm>
            <a:off x="9124936" y="4787930"/>
            <a:ext cx="91440" cy="91440"/>
          </a:xfrm>
          <a:prstGeom prst="ellipse">
            <a:avLst/>
          </a:prstGeom>
          <a:solidFill>
            <a:srgbClr val="864104"/>
          </a:solidFill>
          <a:ln>
            <a:solidFill>
              <a:srgbClr val="8641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23C1405F-1825-914A-B334-5C72481662C7}"/>
              </a:ext>
            </a:extLst>
          </p:cNvPr>
          <p:cNvSpPr/>
          <p:nvPr/>
        </p:nvSpPr>
        <p:spPr>
          <a:xfrm>
            <a:off x="9274566" y="4788361"/>
            <a:ext cx="91440" cy="91440"/>
          </a:xfrm>
          <a:prstGeom prst="ellipse">
            <a:avLst/>
          </a:prstGeom>
          <a:solidFill>
            <a:srgbClr val="864104"/>
          </a:solidFill>
          <a:ln>
            <a:solidFill>
              <a:srgbClr val="8641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148" descr="A picture containing drawing&#10;&#10;Description automatically generated">
            <a:extLst>
              <a:ext uri="{FF2B5EF4-FFF2-40B4-BE49-F238E27FC236}">
                <a16:creationId xmlns:a16="http://schemas.microsoft.com/office/drawing/2014/main" id="{B05CB04A-A653-EF4B-A24A-4854DBBA5603}"/>
              </a:ext>
            </a:extLst>
          </p:cNvPr>
          <p:cNvPicPr>
            <a:picLocks noChangeAspect="1"/>
          </p:cNvPicPr>
          <p:nvPr/>
        </p:nvPicPr>
        <p:blipFill>
          <a:blip r:embed="rId3"/>
          <a:stretch>
            <a:fillRect/>
          </a:stretch>
        </p:blipFill>
        <p:spPr>
          <a:xfrm>
            <a:off x="690777" y="5823976"/>
            <a:ext cx="793374" cy="477121"/>
          </a:xfrm>
          <a:prstGeom prst="rect">
            <a:avLst/>
          </a:prstGeom>
        </p:spPr>
      </p:pic>
      <p:sp>
        <p:nvSpPr>
          <p:cNvPr id="150" name="TextBox 149">
            <a:extLst>
              <a:ext uri="{FF2B5EF4-FFF2-40B4-BE49-F238E27FC236}">
                <a16:creationId xmlns:a16="http://schemas.microsoft.com/office/drawing/2014/main" id="{B433DBF0-8A2E-C74A-A392-3268938EE3CD}"/>
              </a:ext>
            </a:extLst>
          </p:cNvPr>
          <p:cNvSpPr txBox="1"/>
          <p:nvPr/>
        </p:nvSpPr>
        <p:spPr>
          <a:xfrm>
            <a:off x="2267651" y="5577508"/>
            <a:ext cx="662496" cy="369332"/>
          </a:xfrm>
          <a:prstGeom prst="rect">
            <a:avLst/>
          </a:prstGeom>
          <a:noFill/>
        </p:spPr>
        <p:txBody>
          <a:bodyPr wrap="square" rtlCol="0">
            <a:spAutoFit/>
          </a:bodyPr>
          <a:lstStyle/>
          <a:p>
            <a:r>
              <a:rPr lang="en-US" dirty="0"/>
              <a:t>0hr</a:t>
            </a:r>
          </a:p>
        </p:txBody>
      </p:sp>
      <p:sp>
        <p:nvSpPr>
          <p:cNvPr id="151" name="TextBox 150">
            <a:extLst>
              <a:ext uri="{FF2B5EF4-FFF2-40B4-BE49-F238E27FC236}">
                <a16:creationId xmlns:a16="http://schemas.microsoft.com/office/drawing/2014/main" id="{1E9B7944-DD44-7D4B-8BE9-61356B19D423}"/>
              </a:ext>
            </a:extLst>
          </p:cNvPr>
          <p:cNvSpPr txBox="1"/>
          <p:nvPr/>
        </p:nvSpPr>
        <p:spPr>
          <a:xfrm>
            <a:off x="2796457" y="5586504"/>
            <a:ext cx="810657" cy="369332"/>
          </a:xfrm>
          <a:prstGeom prst="rect">
            <a:avLst/>
          </a:prstGeom>
          <a:noFill/>
        </p:spPr>
        <p:txBody>
          <a:bodyPr wrap="square" rtlCol="0">
            <a:spAutoFit/>
          </a:bodyPr>
          <a:lstStyle/>
          <a:p>
            <a:r>
              <a:rPr lang="en-US" dirty="0"/>
              <a:t>1/2hr</a:t>
            </a:r>
          </a:p>
        </p:txBody>
      </p:sp>
      <p:sp>
        <p:nvSpPr>
          <p:cNvPr id="153" name="TextBox 152">
            <a:extLst>
              <a:ext uri="{FF2B5EF4-FFF2-40B4-BE49-F238E27FC236}">
                <a16:creationId xmlns:a16="http://schemas.microsoft.com/office/drawing/2014/main" id="{718F9274-1BC5-FE47-9DA9-C47D08A0089A}"/>
              </a:ext>
            </a:extLst>
          </p:cNvPr>
          <p:cNvSpPr txBox="1"/>
          <p:nvPr/>
        </p:nvSpPr>
        <p:spPr>
          <a:xfrm>
            <a:off x="-141987" y="3842949"/>
            <a:ext cx="3025531" cy="369332"/>
          </a:xfrm>
          <a:prstGeom prst="rect">
            <a:avLst/>
          </a:prstGeom>
          <a:noFill/>
        </p:spPr>
        <p:txBody>
          <a:bodyPr wrap="square" rtlCol="0">
            <a:spAutoFit/>
          </a:bodyPr>
          <a:lstStyle/>
          <a:p>
            <a:pPr algn="ctr"/>
            <a:r>
              <a:rPr lang="en-US" dirty="0"/>
              <a:t>Acute Exercise Cohorts</a:t>
            </a:r>
          </a:p>
        </p:txBody>
      </p:sp>
      <p:sp>
        <p:nvSpPr>
          <p:cNvPr id="154" name="TextBox 153">
            <a:extLst>
              <a:ext uri="{FF2B5EF4-FFF2-40B4-BE49-F238E27FC236}">
                <a16:creationId xmlns:a16="http://schemas.microsoft.com/office/drawing/2014/main" id="{0580FD25-51F3-5F45-A8DD-E964D416072F}"/>
              </a:ext>
            </a:extLst>
          </p:cNvPr>
          <p:cNvSpPr txBox="1"/>
          <p:nvPr/>
        </p:nvSpPr>
        <p:spPr>
          <a:xfrm>
            <a:off x="-196418" y="6388468"/>
            <a:ext cx="3025531" cy="369332"/>
          </a:xfrm>
          <a:prstGeom prst="rect">
            <a:avLst/>
          </a:prstGeom>
          <a:noFill/>
        </p:spPr>
        <p:txBody>
          <a:bodyPr wrap="square" rtlCol="0">
            <a:spAutoFit/>
          </a:bodyPr>
          <a:lstStyle/>
          <a:p>
            <a:pPr algn="ctr"/>
            <a:r>
              <a:rPr lang="en-US" dirty="0"/>
              <a:t>Sedentary Cohorts</a:t>
            </a:r>
          </a:p>
        </p:txBody>
      </p:sp>
      <p:sp>
        <p:nvSpPr>
          <p:cNvPr id="155" name="TextBox 154">
            <a:extLst>
              <a:ext uri="{FF2B5EF4-FFF2-40B4-BE49-F238E27FC236}">
                <a16:creationId xmlns:a16="http://schemas.microsoft.com/office/drawing/2014/main" id="{D64F2A59-96E7-D341-8863-B3C96466447C}"/>
              </a:ext>
            </a:extLst>
          </p:cNvPr>
          <p:cNvSpPr txBox="1"/>
          <p:nvPr/>
        </p:nvSpPr>
        <p:spPr>
          <a:xfrm>
            <a:off x="3504887" y="5598644"/>
            <a:ext cx="550903" cy="369332"/>
          </a:xfrm>
          <a:prstGeom prst="rect">
            <a:avLst/>
          </a:prstGeom>
          <a:noFill/>
        </p:spPr>
        <p:txBody>
          <a:bodyPr wrap="square" rtlCol="0">
            <a:spAutoFit/>
          </a:bodyPr>
          <a:lstStyle/>
          <a:p>
            <a:r>
              <a:rPr lang="en-US" dirty="0"/>
              <a:t>1hr</a:t>
            </a:r>
          </a:p>
        </p:txBody>
      </p:sp>
      <p:sp>
        <p:nvSpPr>
          <p:cNvPr id="158" name="Rectangle 157">
            <a:extLst>
              <a:ext uri="{FF2B5EF4-FFF2-40B4-BE49-F238E27FC236}">
                <a16:creationId xmlns:a16="http://schemas.microsoft.com/office/drawing/2014/main" id="{0A089CCC-652A-C248-AC80-54E12637BBE8}"/>
              </a:ext>
            </a:extLst>
          </p:cNvPr>
          <p:cNvSpPr/>
          <p:nvPr/>
        </p:nvSpPr>
        <p:spPr>
          <a:xfrm>
            <a:off x="2051586" y="5202671"/>
            <a:ext cx="457200" cy="10160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TextBox 158">
            <a:extLst>
              <a:ext uri="{FF2B5EF4-FFF2-40B4-BE49-F238E27FC236}">
                <a16:creationId xmlns:a16="http://schemas.microsoft.com/office/drawing/2014/main" id="{22A7F313-0740-5548-845A-D6D2496083BD}"/>
              </a:ext>
            </a:extLst>
          </p:cNvPr>
          <p:cNvSpPr txBox="1"/>
          <p:nvPr/>
        </p:nvSpPr>
        <p:spPr>
          <a:xfrm>
            <a:off x="4896780" y="5586504"/>
            <a:ext cx="625172" cy="369332"/>
          </a:xfrm>
          <a:prstGeom prst="rect">
            <a:avLst/>
          </a:prstGeom>
          <a:noFill/>
        </p:spPr>
        <p:txBody>
          <a:bodyPr wrap="square" rtlCol="0">
            <a:spAutoFit/>
          </a:bodyPr>
          <a:lstStyle/>
          <a:p>
            <a:r>
              <a:rPr lang="en-US" dirty="0"/>
              <a:t>4hr</a:t>
            </a:r>
          </a:p>
        </p:txBody>
      </p:sp>
      <p:sp>
        <p:nvSpPr>
          <p:cNvPr id="160" name="TextBox 159">
            <a:extLst>
              <a:ext uri="{FF2B5EF4-FFF2-40B4-BE49-F238E27FC236}">
                <a16:creationId xmlns:a16="http://schemas.microsoft.com/office/drawing/2014/main" id="{02FEA8D9-3BDC-014A-B7CD-BD72B80BF0ED}"/>
              </a:ext>
            </a:extLst>
          </p:cNvPr>
          <p:cNvSpPr txBox="1"/>
          <p:nvPr/>
        </p:nvSpPr>
        <p:spPr>
          <a:xfrm>
            <a:off x="6322725" y="5554608"/>
            <a:ext cx="696345" cy="369332"/>
          </a:xfrm>
          <a:prstGeom prst="rect">
            <a:avLst/>
          </a:prstGeom>
          <a:noFill/>
        </p:spPr>
        <p:txBody>
          <a:bodyPr wrap="square" rtlCol="0">
            <a:spAutoFit/>
          </a:bodyPr>
          <a:lstStyle/>
          <a:p>
            <a:r>
              <a:rPr lang="en-US" dirty="0"/>
              <a:t>7hr</a:t>
            </a:r>
          </a:p>
        </p:txBody>
      </p:sp>
      <p:sp>
        <p:nvSpPr>
          <p:cNvPr id="161" name="TextBox 160">
            <a:extLst>
              <a:ext uri="{FF2B5EF4-FFF2-40B4-BE49-F238E27FC236}">
                <a16:creationId xmlns:a16="http://schemas.microsoft.com/office/drawing/2014/main" id="{B2C84521-2279-5749-B341-AF8CD6664886}"/>
              </a:ext>
            </a:extLst>
          </p:cNvPr>
          <p:cNvSpPr txBox="1"/>
          <p:nvPr/>
        </p:nvSpPr>
        <p:spPr>
          <a:xfrm>
            <a:off x="7607530" y="5566353"/>
            <a:ext cx="726989" cy="369332"/>
          </a:xfrm>
          <a:prstGeom prst="rect">
            <a:avLst/>
          </a:prstGeom>
          <a:noFill/>
        </p:spPr>
        <p:txBody>
          <a:bodyPr wrap="square" rtlCol="0">
            <a:spAutoFit/>
          </a:bodyPr>
          <a:lstStyle/>
          <a:p>
            <a:r>
              <a:rPr lang="en-US" dirty="0"/>
              <a:t>24hr</a:t>
            </a:r>
          </a:p>
        </p:txBody>
      </p:sp>
      <p:sp>
        <p:nvSpPr>
          <p:cNvPr id="162" name="TextBox 161">
            <a:extLst>
              <a:ext uri="{FF2B5EF4-FFF2-40B4-BE49-F238E27FC236}">
                <a16:creationId xmlns:a16="http://schemas.microsoft.com/office/drawing/2014/main" id="{A8DE831A-7999-124D-882F-0FEFDF91EC9D}"/>
              </a:ext>
            </a:extLst>
          </p:cNvPr>
          <p:cNvSpPr txBox="1"/>
          <p:nvPr/>
        </p:nvSpPr>
        <p:spPr>
          <a:xfrm>
            <a:off x="9068537" y="5555749"/>
            <a:ext cx="664626" cy="369332"/>
          </a:xfrm>
          <a:prstGeom prst="rect">
            <a:avLst/>
          </a:prstGeom>
          <a:noFill/>
        </p:spPr>
        <p:txBody>
          <a:bodyPr wrap="square" rtlCol="0">
            <a:spAutoFit/>
          </a:bodyPr>
          <a:lstStyle/>
          <a:p>
            <a:r>
              <a:rPr lang="en-US" dirty="0"/>
              <a:t>48hr</a:t>
            </a:r>
          </a:p>
        </p:txBody>
      </p:sp>
      <p:sp>
        <p:nvSpPr>
          <p:cNvPr id="135" name="Oval 134">
            <a:extLst>
              <a:ext uri="{FF2B5EF4-FFF2-40B4-BE49-F238E27FC236}">
                <a16:creationId xmlns:a16="http://schemas.microsoft.com/office/drawing/2014/main" id="{A518BBF1-1A3E-E24A-9B41-892E19B79D6F}"/>
              </a:ext>
            </a:extLst>
          </p:cNvPr>
          <p:cNvSpPr/>
          <p:nvPr/>
        </p:nvSpPr>
        <p:spPr>
          <a:xfrm>
            <a:off x="6435733" y="4519928"/>
            <a:ext cx="91440" cy="91440"/>
          </a:xfrm>
          <a:prstGeom prst="ellipse">
            <a:avLst/>
          </a:prstGeom>
          <a:solidFill>
            <a:srgbClr val="EE7408"/>
          </a:solidFill>
          <a:ln>
            <a:solidFill>
              <a:srgbClr val="FD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F417E0F1-A43B-C64D-AB48-8B6CE4CE680F}"/>
              </a:ext>
            </a:extLst>
          </p:cNvPr>
          <p:cNvSpPr/>
          <p:nvPr/>
        </p:nvSpPr>
        <p:spPr>
          <a:xfrm>
            <a:off x="6355377" y="4639076"/>
            <a:ext cx="91440" cy="91440"/>
          </a:xfrm>
          <a:prstGeom prst="ellipse">
            <a:avLst/>
          </a:prstGeom>
          <a:solidFill>
            <a:srgbClr val="EE7408"/>
          </a:solidFill>
          <a:ln>
            <a:solidFill>
              <a:srgbClr val="FD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CE2C7E3D-C351-B94D-B3E9-673622534DF3}"/>
              </a:ext>
            </a:extLst>
          </p:cNvPr>
          <p:cNvSpPr/>
          <p:nvPr/>
        </p:nvSpPr>
        <p:spPr>
          <a:xfrm>
            <a:off x="6505007" y="4639507"/>
            <a:ext cx="91440" cy="91440"/>
          </a:xfrm>
          <a:prstGeom prst="ellipse">
            <a:avLst/>
          </a:prstGeom>
          <a:solidFill>
            <a:srgbClr val="EE7408"/>
          </a:solidFill>
          <a:ln>
            <a:solidFill>
              <a:srgbClr val="FD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CF7EC2C7-0BDD-D847-A4D9-632BAA4813CF}"/>
              </a:ext>
            </a:extLst>
          </p:cNvPr>
          <p:cNvSpPr/>
          <p:nvPr/>
        </p:nvSpPr>
        <p:spPr>
          <a:xfrm>
            <a:off x="6422593" y="4932463"/>
            <a:ext cx="91440" cy="91440"/>
          </a:xfrm>
          <a:prstGeom prst="ellipse">
            <a:avLst/>
          </a:prstGeom>
          <a:solidFill>
            <a:srgbClr val="EE7408"/>
          </a:solidFill>
          <a:ln>
            <a:solidFill>
              <a:srgbClr val="FD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2D9DA7CB-9EA7-8A4D-ADD0-315258B5C980}"/>
              </a:ext>
            </a:extLst>
          </p:cNvPr>
          <p:cNvSpPr/>
          <p:nvPr/>
        </p:nvSpPr>
        <p:spPr>
          <a:xfrm>
            <a:off x="6358003" y="4783594"/>
            <a:ext cx="91440" cy="91440"/>
          </a:xfrm>
          <a:prstGeom prst="ellipse">
            <a:avLst/>
          </a:prstGeom>
          <a:solidFill>
            <a:srgbClr val="EE7408"/>
          </a:solidFill>
          <a:ln>
            <a:solidFill>
              <a:srgbClr val="FD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615CF85A-28DF-0141-B79D-700F26764341}"/>
              </a:ext>
            </a:extLst>
          </p:cNvPr>
          <p:cNvSpPr/>
          <p:nvPr/>
        </p:nvSpPr>
        <p:spPr>
          <a:xfrm>
            <a:off x="6507633" y="4784025"/>
            <a:ext cx="91440" cy="91440"/>
          </a:xfrm>
          <a:prstGeom prst="ellipse">
            <a:avLst/>
          </a:prstGeom>
          <a:solidFill>
            <a:srgbClr val="EE7408"/>
          </a:solidFill>
          <a:ln>
            <a:solidFill>
              <a:srgbClr val="FD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Title 1">
            <a:extLst>
              <a:ext uri="{FF2B5EF4-FFF2-40B4-BE49-F238E27FC236}">
                <a16:creationId xmlns:a16="http://schemas.microsoft.com/office/drawing/2014/main" id="{1E6C7F07-3ECB-FD49-8FEB-68A1767EA035}"/>
              </a:ext>
            </a:extLst>
          </p:cNvPr>
          <p:cNvSpPr txBox="1">
            <a:spLocks/>
          </p:cNvSpPr>
          <p:nvPr/>
        </p:nvSpPr>
        <p:spPr>
          <a:xfrm>
            <a:off x="695462" y="-34910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Example: </a:t>
            </a:r>
            <a:r>
              <a:rPr lang="en-US" dirty="0" err="1"/>
              <a:t>Arntl</a:t>
            </a:r>
            <a:r>
              <a:rPr lang="en-US" dirty="0"/>
              <a:t> in Kidney</a:t>
            </a:r>
          </a:p>
        </p:txBody>
      </p:sp>
      <p:pic>
        <p:nvPicPr>
          <p:cNvPr id="172" name="Picture 171" descr="A close up of text on a white background&#10;&#10;Description automatically generated">
            <a:extLst>
              <a:ext uri="{FF2B5EF4-FFF2-40B4-BE49-F238E27FC236}">
                <a16:creationId xmlns:a16="http://schemas.microsoft.com/office/drawing/2014/main" id="{C4078711-BC49-0D4D-9922-C7E764EAB11E}"/>
              </a:ext>
            </a:extLst>
          </p:cNvPr>
          <p:cNvPicPr>
            <a:picLocks noChangeAspect="1"/>
          </p:cNvPicPr>
          <p:nvPr/>
        </p:nvPicPr>
        <p:blipFill>
          <a:blip r:embed="rId4"/>
          <a:stretch>
            <a:fillRect/>
          </a:stretch>
        </p:blipFill>
        <p:spPr>
          <a:xfrm>
            <a:off x="3338468" y="644913"/>
            <a:ext cx="5417848" cy="3829282"/>
          </a:xfrm>
          <a:prstGeom prst="rect">
            <a:avLst/>
          </a:prstGeom>
        </p:spPr>
      </p:pic>
    </p:spTree>
    <p:extLst>
      <p:ext uri="{BB962C8B-B14F-4D97-AF65-F5344CB8AC3E}">
        <p14:creationId xmlns:p14="http://schemas.microsoft.com/office/powerpoint/2010/main" val="787681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Picture 131" descr="A close up of a device&#10;&#10;Description automatically generated">
            <a:extLst>
              <a:ext uri="{FF2B5EF4-FFF2-40B4-BE49-F238E27FC236}">
                <a16:creationId xmlns:a16="http://schemas.microsoft.com/office/drawing/2014/main" id="{15F4D0FC-FE94-7B4E-8E2C-1DCDA1D8DEDA}"/>
              </a:ext>
            </a:extLst>
          </p:cNvPr>
          <p:cNvPicPr>
            <a:picLocks noChangeAspect="1"/>
          </p:cNvPicPr>
          <p:nvPr/>
        </p:nvPicPr>
        <p:blipFill>
          <a:blip r:embed="rId2"/>
          <a:stretch>
            <a:fillRect/>
          </a:stretch>
        </p:blipFill>
        <p:spPr>
          <a:xfrm>
            <a:off x="3348703" y="661801"/>
            <a:ext cx="5386980" cy="3795749"/>
          </a:xfrm>
          <a:prstGeom prst="rect">
            <a:avLst/>
          </a:prstGeom>
        </p:spPr>
      </p:pic>
      <p:pic>
        <p:nvPicPr>
          <p:cNvPr id="148" name="Picture 147">
            <a:extLst>
              <a:ext uri="{FF2B5EF4-FFF2-40B4-BE49-F238E27FC236}">
                <a16:creationId xmlns:a16="http://schemas.microsoft.com/office/drawing/2014/main" id="{3B0D16B1-5A2A-0245-9155-43C9E0474FAF}"/>
              </a:ext>
            </a:extLst>
          </p:cNvPr>
          <p:cNvPicPr>
            <a:picLocks noChangeAspect="1"/>
          </p:cNvPicPr>
          <p:nvPr/>
        </p:nvPicPr>
        <p:blipFill>
          <a:blip r:embed="rId3"/>
          <a:stretch>
            <a:fillRect/>
          </a:stretch>
        </p:blipFill>
        <p:spPr>
          <a:xfrm>
            <a:off x="918809" y="4104794"/>
            <a:ext cx="745218" cy="606402"/>
          </a:xfrm>
          <a:prstGeom prst="rect">
            <a:avLst/>
          </a:prstGeom>
        </p:spPr>
      </p:pic>
      <p:sp>
        <p:nvSpPr>
          <p:cNvPr id="4" name="Rectangle 3">
            <a:extLst>
              <a:ext uri="{FF2B5EF4-FFF2-40B4-BE49-F238E27FC236}">
                <a16:creationId xmlns:a16="http://schemas.microsoft.com/office/drawing/2014/main" id="{6BC9814A-86BC-9447-92DE-7645EC01626B}"/>
              </a:ext>
            </a:extLst>
          </p:cNvPr>
          <p:cNvSpPr/>
          <p:nvPr/>
        </p:nvSpPr>
        <p:spPr>
          <a:xfrm>
            <a:off x="2013527" y="5299165"/>
            <a:ext cx="2093976" cy="822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6F80996-686D-1241-940B-08AA5CE2EB56}"/>
              </a:ext>
            </a:extLst>
          </p:cNvPr>
          <p:cNvSpPr/>
          <p:nvPr/>
        </p:nvSpPr>
        <p:spPr>
          <a:xfrm>
            <a:off x="4649006" y="5299165"/>
            <a:ext cx="84221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4D08FEA-E4EA-4545-BDDA-666BA544EFB0}"/>
              </a:ext>
            </a:extLst>
          </p:cNvPr>
          <p:cNvSpPr/>
          <p:nvPr/>
        </p:nvSpPr>
        <p:spPr>
          <a:xfrm>
            <a:off x="8756316" y="5287286"/>
            <a:ext cx="84221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B540D8B-490D-1D4D-A159-4E1205224E37}"/>
              </a:ext>
            </a:extLst>
          </p:cNvPr>
          <p:cNvSpPr/>
          <p:nvPr/>
        </p:nvSpPr>
        <p:spPr>
          <a:xfrm>
            <a:off x="6024801" y="5300958"/>
            <a:ext cx="84221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EDC6B72-1387-FA41-AA00-78675BAD07DE}"/>
              </a:ext>
            </a:extLst>
          </p:cNvPr>
          <p:cNvSpPr/>
          <p:nvPr/>
        </p:nvSpPr>
        <p:spPr>
          <a:xfrm>
            <a:off x="7411923" y="5300958"/>
            <a:ext cx="84221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E216C25D-F90A-8D49-9DCC-9342E1530D4B}"/>
              </a:ext>
            </a:extLst>
          </p:cNvPr>
          <p:cNvGrpSpPr/>
          <p:nvPr/>
        </p:nvGrpSpPr>
        <p:grpSpPr>
          <a:xfrm>
            <a:off x="4046915" y="5109364"/>
            <a:ext cx="652353" cy="457200"/>
            <a:chOff x="4901939" y="2888679"/>
            <a:chExt cx="652353" cy="457200"/>
          </a:xfrm>
        </p:grpSpPr>
        <p:sp>
          <p:nvSpPr>
            <p:cNvPr id="9" name="Rectangle 8">
              <a:extLst>
                <a:ext uri="{FF2B5EF4-FFF2-40B4-BE49-F238E27FC236}">
                  <a16:creationId xmlns:a16="http://schemas.microsoft.com/office/drawing/2014/main" id="{43EB7AF5-F4EC-AB45-8577-1E53BBB779B8}"/>
                </a:ext>
              </a:extLst>
            </p:cNvPr>
            <p:cNvSpPr/>
            <p:nvPr/>
          </p:nvSpPr>
          <p:spPr>
            <a:xfrm rot="2664936">
              <a:off x="4901939" y="3150218"/>
              <a:ext cx="27432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48C849C-564D-8D4A-9248-D5C33770AF2D}"/>
                </a:ext>
              </a:extLst>
            </p:cNvPr>
            <p:cNvSpPr/>
            <p:nvPr/>
          </p:nvSpPr>
          <p:spPr>
            <a:xfrm rot="18170153">
              <a:off x="4994112" y="3073965"/>
              <a:ext cx="45720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A658021-FEF5-534B-8200-4B956E2C9C72}"/>
                </a:ext>
              </a:extLst>
            </p:cNvPr>
            <p:cNvSpPr/>
            <p:nvPr/>
          </p:nvSpPr>
          <p:spPr>
            <a:xfrm rot="2490030">
              <a:off x="5279972" y="2981987"/>
              <a:ext cx="27432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C298D396-9B2A-1E42-88BC-EF2B00C8DF27}"/>
              </a:ext>
            </a:extLst>
          </p:cNvPr>
          <p:cNvGrpSpPr/>
          <p:nvPr/>
        </p:nvGrpSpPr>
        <p:grpSpPr>
          <a:xfrm>
            <a:off x="5438069" y="5114946"/>
            <a:ext cx="652353" cy="457200"/>
            <a:chOff x="4901939" y="2888679"/>
            <a:chExt cx="652353" cy="457200"/>
          </a:xfrm>
        </p:grpSpPr>
        <p:sp>
          <p:nvSpPr>
            <p:cNvPr id="15" name="Rectangle 14">
              <a:extLst>
                <a:ext uri="{FF2B5EF4-FFF2-40B4-BE49-F238E27FC236}">
                  <a16:creationId xmlns:a16="http://schemas.microsoft.com/office/drawing/2014/main" id="{646E6ED9-2549-8345-891A-FEFBB31EB1AD}"/>
                </a:ext>
              </a:extLst>
            </p:cNvPr>
            <p:cNvSpPr/>
            <p:nvPr/>
          </p:nvSpPr>
          <p:spPr>
            <a:xfrm rot="2664936">
              <a:off x="4901939" y="3150218"/>
              <a:ext cx="27432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F3F371B-9D45-2F4E-AC65-319C69E223A2}"/>
                </a:ext>
              </a:extLst>
            </p:cNvPr>
            <p:cNvSpPr/>
            <p:nvPr/>
          </p:nvSpPr>
          <p:spPr>
            <a:xfrm rot="18170153">
              <a:off x="4994112" y="3073965"/>
              <a:ext cx="45720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C64434C-FCEB-564F-AC0F-496FDC029699}"/>
                </a:ext>
              </a:extLst>
            </p:cNvPr>
            <p:cNvSpPr/>
            <p:nvPr/>
          </p:nvSpPr>
          <p:spPr>
            <a:xfrm rot="2490030">
              <a:off x="5279972" y="2981987"/>
              <a:ext cx="27432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7843EC2E-CA93-234B-BE79-8A56C2DD5445}"/>
              </a:ext>
            </a:extLst>
          </p:cNvPr>
          <p:cNvGrpSpPr/>
          <p:nvPr/>
        </p:nvGrpSpPr>
        <p:grpSpPr>
          <a:xfrm>
            <a:off x="6812480" y="5122401"/>
            <a:ext cx="652353" cy="457200"/>
            <a:chOff x="4901939" y="2888679"/>
            <a:chExt cx="652353" cy="457200"/>
          </a:xfrm>
        </p:grpSpPr>
        <p:sp>
          <p:nvSpPr>
            <p:cNvPr id="19" name="Rectangle 18">
              <a:extLst>
                <a:ext uri="{FF2B5EF4-FFF2-40B4-BE49-F238E27FC236}">
                  <a16:creationId xmlns:a16="http://schemas.microsoft.com/office/drawing/2014/main" id="{47E34FDF-E12F-2B42-957F-A080E9050544}"/>
                </a:ext>
              </a:extLst>
            </p:cNvPr>
            <p:cNvSpPr/>
            <p:nvPr/>
          </p:nvSpPr>
          <p:spPr>
            <a:xfrm rot="2664936">
              <a:off x="4901939" y="3150218"/>
              <a:ext cx="27432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53DE245-ED50-3F41-B91A-53DD395DEA94}"/>
                </a:ext>
              </a:extLst>
            </p:cNvPr>
            <p:cNvSpPr/>
            <p:nvPr/>
          </p:nvSpPr>
          <p:spPr>
            <a:xfrm rot="18170153">
              <a:off x="4994112" y="3073965"/>
              <a:ext cx="45720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139CA9F-7A6F-EA40-9A80-A38ACB788A6E}"/>
                </a:ext>
              </a:extLst>
            </p:cNvPr>
            <p:cNvSpPr/>
            <p:nvPr/>
          </p:nvSpPr>
          <p:spPr>
            <a:xfrm rot="2490030">
              <a:off x="5279972" y="2981987"/>
              <a:ext cx="27432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36B753FC-BD84-1844-81E9-D4ACA9507D75}"/>
              </a:ext>
            </a:extLst>
          </p:cNvPr>
          <p:cNvGrpSpPr/>
          <p:nvPr/>
        </p:nvGrpSpPr>
        <p:grpSpPr>
          <a:xfrm>
            <a:off x="8180422" y="5109364"/>
            <a:ext cx="652353" cy="457200"/>
            <a:chOff x="4901939" y="2888679"/>
            <a:chExt cx="652353" cy="457200"/>
          </a:xfrm>
        </p:grpSpPr>
        <p:sp>
          <p:nvSpPr>
            <p:cNvPr id="23" name="Rectangle 22">
              <a:extLst>
                <a:ext uri="{FF2B5EF4-FFF2-40B4-BE49-F238E27FC236}">
                  <a16:creationId xmlns:a16="http://schemas.microsoft.com/office/drawing/2014/main" id="{9F9DD15B-0FFD-5F45-97A0-88559A61AAAC}"/>
                </a:ext>
              </a:extLst>
            </p:cNvPr>
            <p:cNvSpPr/>
            <p:nvPr/>
          </p:nvSpPr>
          <p:spPr>
            <a:xfrm rot="2664936">
              <a:off x="4901939" y="3150218"/>
              <a:ext cx="27432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6385F43-2BB9-A944-A975-8738AD1F315A}"/>
                </a:ext>
              </a:extLst>
            </p:cNvPr>
            <p:cNvSpPr/>
            <p:nvPr/>
          </p:nvSpPr>
          <p:spPr>
            <a:xfrm rot="18170153">
              <a:off x="4994112" y="3073965"/>
              <a:ext cx="45720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32353B4-3F76-824D-BE74-193408D1C7C4}"/>
                </a:ext>
              </a:extLst>
            </p:cNvPr>
            <p:cNvSpPr/>
            <p:nvPr/>
          </p:nvSpPr>
          <p:spPr>
            <a:xfrm rot="2490030">
              <a:off x="5279972" y="2981987"/>
              <a:ext cx="274320" cy="86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292861DC-6011-2F41-904E-7CF4C6101F82}"/>
              </a:ext>
            </a:extLst>
          </p:cNvPr>
          <p:cNvSpPr/>
          <p:nvPr/>
        </p:nvSpPr>
        <p:spPr>
          <a:xfrm>
            <a:off x="2005689" y="5133345"/>
            <a:ext cx="45719" cy="44416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5538A4D-D84A-4641-A6D3-4FAE4DFCDE7D}"/>
              </a:ext>
            </a:extLst>
          </p:cNvPr>
          <p:cNvSpPr/>
          <p:nvPr/>
        </p:nvSpPr>
        <p:spPr>
          <a:xfrm>
            <a:off x="2516653" y="5133345"/>
            <a:ext cx="45719" cy="44416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EDD73B8-12E4-FA48-92E1-283C1CAA4396}"/>
              </a:ext>
            </a:extLst>
          </p:cNvPr>
          <p:cNvSpPr/>
          <p:nvPr/>
        </p:nvSpPr>
        <p:spPr>
          <a:xfrm>
            <a:off x="3105113" y="5133345"/>
            <a:ext cx="45719" cy="44416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E4D24F4-90F7-C94B-8E4C-BBB8E1B53557}"/>
              </a:ext>
            </a:extLst>
          </p:cNvPr>
          <p:cNvSpPr/>
          <p:nvPr/>
        </p:nvSpPr>
        <p:spPr>
          <a:xfrm>
            <a:off x="3618879" y="5133345"/>
            <a:ext cx="45719" cy="44416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09B0CC30-792B-614D-92E5-BF33CDD91C49}"/>
              </a:ext>
            </a:extLst>
          </p:cNvPr>
          <p:cNvSpPr/>
          <p:nvPr/>
        </p:nvSpPr>
        <p:spPr>
          <a:xfrm>
            <a:off x="2423455" y="4519975"/>
            <a:ext cx="91440" cy="91440"/>
          </a:xfrm>
          <a:prstGeom prst="ellipse">
            <a:avLst/>
          </a:prstGeom>
          <a:solidFill>
            <a:srgbClr val="FFDB02"/>
          </a:solidFill>
          <a:ln>
            <a:solidFill>
              <a:srgbClr val="FFD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69B73FE-18F7-104E-8963-B42187BD3AE8}"/>
              </a:ext>
            </a:extLst>
          </p:cNvPr>
          <p:cNvSpPr/>
          <p:nvPr/>
        </p:nvSpPr>
        <p:spPr>
          <a:xfrm>
            <a:off x="2559229" y="4514859"/>
            <a:ext cx="91440" cy="91440"/>
          </a:xfrm>
          <a:prstGeom prst="ellipse">
            <a:avLst/>
          </a:prstGeom>
          <a:solidFill>
            <a:srgbClr val="FFDB02"/>
          </a:solidFill>
          <a:ln>
            <a:solidFill>
              <a:srgbClr val="FFD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AD1B468-5AB5-5043-80E5-98507C04DC71}"/>
              </a:ext>
            </a:extLst>
          </p:cNvPr>
          <p:cNvSpPr/>
          <p:nvPr/>
        </p:nvSpPr>
        <p:spPr>
          <a:xfrm>
            <a:off x="2343099" y="4639123"/>
            <a:ext cx="91440" cy="91440"/>
          </a:xfrm>
          <a:prstGeom prst="ellipse">
            <a:avLst/>
          </a:prstGeom>
          <a:solidFill>
            <a:srgbClr val="FFDB02"/>
          </a:solidFill>
          <a:ln>
            <a:solidFill>
              <a:srgbClr val="FFD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C471A4F-D0AE-3248-80C4-B0A9F085E0CD}"/>
              </a:ext>
            </a:extLst>
          </p:cNvPr>
          <p:cNvSpPr/>
          <p:nvPr/>
        </p:nvSpPr>
        <p:spPr>
          <a:xfrm>
            <a:off x="2492729" y="4639554"/>
            <a:ext cx="91440" cy="91440"/>
          </a:xfrm>
          <a:prstGeom prst="ellipse">
            <a:avLst/>
          </a:prstGeom>
          <a:solidFill>
            <a:srgbClr val="FFDB02"/>
          </a:solidFill>
          <a:ln>
            <a:solidFill>
              <a:srgbClr val="FFD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6EDB2C9-26A7-B94F-89A9-F4E6E4355C77}"/>
              </a:ext>
            </a:extLst>
          </p:cNvPr>
          <p:cNvSpPr/>
          <p:nvPr/>
        </p:nvSpPr>
        <p:spPr>
          <a:xfrm>
            <a:off x="2636816" y="4642753"/>
            <a:ext cx="91440" cy="91440"/>
          </a:xfrm>
          <a:prstGeom prst="ellipse">
            <a:avLst/>
          </a:prstGeom>
          <a:solidFill>
            <a:srgbClr val="FFDB02"/>
          </a:solidFill>
          <a:ln>
            <a:solidFill>
              <a:srgbClr val="FFD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B86B0E68-4CA6-164A-B399-66CE970D976C}"/>
              </a:ext>
            </a:extLst>
          </p:cNvPr>
          <p:cNvSpPr/>
          <p:nvPr/>
        </p:nvSpPr>
        <p:spPr>
          <a:xfrm>
            <a:off x="2410315" y="4932510"/>
            <a:ext cx="91440" cy="91440"/>
          </a:xfrm>
          <a:prstGeom prst="ellipse">
            <a:avLst/>
          </a:prstGeom>
          <a:solidFill>
            <a:srgbClr val="FFDB02"/>
          </a:solidFill>
          <a:ln>
            <a:solidFill>
              <a:srgbClr val="FFD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17D52A7-FBF0-304D-BBCF-CF94297C8236}"/>
              </a:ext>
            </a:extLst>
          </p:cNvPr>
          <p:cNvSpPr/>
          <p:nvPr/>
        </p:nvSpPr>
        <p:spPr>
          <a:xfrm>
            <a:off x="2546089" y="4927394"/>
            <a:ext cx="91440" cy="91440"/>
          </a:xfrm>
          <a:prstGeom prst="ellipse">
            <a:avLst/>
          </a:prstGeom>
          <a:solidFill>
            <a:srgbClr val="FFDB02"/>
          </a:solidFill>
          <a:ln>
            <a:solidFill>
              <a:srgbClr val="FFD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8026C8BB-A966-2448-8996-B7660919CB92}"/>
              </a:ext>
            </a:extLst>
          </p:cNvPr>
          <p:cNvSpPr/>
          <p:nvPr/>
        </p:nvSpPr>
        <p:spPr>
          <a:xfrm>
            <a:off x="2345725" y="4783641"/>
            <a:ext cx="91440" cy="91440"/>
          </a:xfrm>
          <a:prstGeom prst="ellipse">
            <a:avLst/>
          </a:prstGeom>
          <a:solidFill>
            <a:srgbClr val="FFDB02"/>
          </a:solidFill>
          <a:ln>
            <a:solidFill>
              <a:srgbClr val="FFD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D8CEE30-51CE-5847-A329-D93984C3BCA3}"/>
              </a:ext>
            </a:extLst>
          </p:cNvPr>
          <p:cNvSpPr/>
          <p:nvPr/>
        </p:nvSpPr>
        <p:spPr>
          <a:xfrm>
            <a:off x="2495355" y="4784072"/>
            <a:ext cx="91440" cy="91440"/>
          </a:xfrm>
          <a:prstGeom prst="ellipse">
            <a:avLst/>
          </a:prstGeom>
          <a:solidFill>
            <a:srgbClr val="FFDB02"/>
          </a:solidFill>
          <a:ln>
            <a:solidFill>
              <a:srgbClr val="FFD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1BAB0878-FD6C-DF49-9177-FA8EBE897CBE}"/>
              </a:ext>
            </a:extLst>
          </p:cNvPr>
          <p:cNvSpPr/>
          <p:nvPr/>
        </p:nvSpPr>
        <p:spPr>
          <a:xfrm>
            <a:off x="2639442" y="4787271"/>
            <a:ext cx="91440" cy="91440"/>
          </a:xfrm>
          <a:prstGeom prst="ellipse">
            <a:avLst/>
          </a:prstGeom>
          <a:solidFill>
            <a:srgbClr val="FFDB02"/>
          </a:solidFill>
          <a:ln>
            <a:solidFill>
              <a:srgbClr val="FFD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17E3ACAF-C31F-2E4E-85EA-0AFD8B16258A}"/>
              </a:ext>
            </a:extLst>
          </p:cNvPr>
          <p:cNvSpPr/>
          <p:nvPr/>
        </p:nvSpPr>
        <p:spPr>
          <a:xfrm>
            <a:off x="1915012" y="5848828"/>
            <a:ext cx="91440" cy="91440"/>
          </a:xfrm>
          <a:prstGeom prst="ellipse">
            <a:avLst/>
          </a:prstGeom>
          <a:solidFill>
            <a:srgbClr val="5EB7FF"/>
          </a:solidFill>
          <a:ln>
            <a:solidFill>
              <a:srgbClr val="5E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890F69C5-FECF-D249-A8BF-6C5209A0AFCB}"/>
              </a:ext>
            </a:extLst>
          </p:cNvPr>
          <p:cNvSpPr/>
          <p:nvPr/>
        </p:nvSpPr>
        <p:spPr>
          <a:xfrm>
            <a:off x="2050786" y="5843712"/>
            <a:ext cx="91440" cy="91440"/>
          </a:xfrm>
          <a:prstGeom prst="ellipse">
            <a:avLst/>
          </a:prstGeom>
          <a:solidFill>
            <a:srgbClr val="5EB7FF"/>
          </a:solidFill>
          <a:ln>
            <a:solidFill>
              <a:srgbClr val="5E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190B14AD-3232-074A-9879-881312179092}"/>
              </a:ext>
            </a:extLst>
          </p:cNvPr>
          <p:cNvSpPr/>
          <p:nvPr/>
        </p:nvSpPr>
        <p:spPr>
          <a:xfrm>
            <a:off x="1834656" y="5967976"/>
            <a:ext cx="91440" cy="91440"/>
          </a:xfrm>
          <a:prstGeom prst="ellipse">
            <a:avLst/>
          </a:prstGeom>
          <a:solidFill>
            <a:srgbClr val="5EB7FF"/>
          </a:solidFill>
          <a:ln>
            <a:solidFill>
              <a:srgbClr val="5E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D3D50F41-262C-1C43-9F03-0083ACAADD7D}"/>
              </a:ext>
            </a:extLst>
          </p:cNvPr>
          <p:cNvSpPr/>
          <p:nvPr/>
        </p:nvSpPr>
        <p:spPr>
          <a:xfrm>
            <a:off x="1984286" y="5968407"/>
            <a:ext cx="91440" cy="91440"/>
          </a:xfrm>
          <a:prstGeom prst="ellipse">
            <a:avLst/>
          </a:prstGeom>
          <a:solidFill>
            <a:srgbClr val="5EB7FF"/>
          </a:solidFill>
          <a:ln>
            <a:solidFill>
              <a:srgbClr val="5E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53522728-16D7-2A42-AEF8-016B459C485F}"/>
              </a:ext>
            </a:extLst>
          </p:cNvPr>
          <p:cNvSpPr/>
          <p:nvPr/>
        </p:nvSpPr>
        <p:spPr>
          <a:xfrm>
            <a:off x="2128373" y="5971606"/>
            <a:ext cx="91440" cy="91440"/>
          </a:xfrm>
          <a:prstGeom prst="ellipse">
            <a:avLst/>
          </a:prstGeom>
          <a:solidFill>
            <a:srgbClr val="5EB7FF"/>
          </a:solidFill>
          <a:ln>
            <a:solidFill>
              <a:srgbClr val="5E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A12D814F-F668-2B4C-B688-1E78279672EA}"/>
              </a:ext>
            </a:extLst>
          </p:cNvPr>
          <p:cNvSpPr/>
          <p:nvPr/>
        </p:nvSpPr>
        <p:spPr>
          <a:xfrm>
            <a:off x="1901872" y="6261363"/>
            <a:ext cx="91440" cy="91440"/>
          </a:xfrm>
          <a:prstGeom prst="ellipse">
            <a:avLst/>
          </a:prstGeom>
          <a:solidFill>
            <a:srgbClr val="5EB7FF"/>
          </a:solidFill>
          <a:ln>
            <a:solidFill>
              <a:srgbClr val="5E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1915E95-6B8D-5440-9539-B23A621F59FB}"/>
              </a:ext>
            </a:extLst>
          </p:cNvPr>
          <p:cNvSpPr/>
          <p:nvPr/>
        </p:nvSpPr>
        <p:spPr>
          <a:xfrm>
            <a:off x="2037646" y="6256247"/>
            <a:ext cx="91440" cy="91440"/>
          </a:xfrm>
          <a:prstGeom prst="ellipse">
            <a:avLst/>
          </a:prstGeom>
          <a:solidFill>
            <a:srgbClr val="5EB7FF"/>
          </a:solidFill>
          <a:ln>
            <a:solidFill>
              <a:srgbClr val="5E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6F887615-A919-9149-BB83-4497D3DA61AE}"/>
              </a:ext>
            </a:extLst>
          </p:cNvPr>
          <p:cNvSpPr/>
          <p:nvPr/>
        </p:nvSpPr>
        <p:spPr>
          <a:xfrm>
            <a:off x="1837282" y="6112494"/>
            <a:ext cx="91440" cy="91440"/>
          </a:xfrm>
          <a:prstGeom prst="ellipse">
            <a:avLst/>
          </a:prstGeom>
          <a:solidFill>
            <a:srgbClr val="5EB7FF"/>
          </a:solidFill>
          <a:ln>
            <a:solidFill>
              <a:srgbClr val="5E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DAF45A9E-6A12-C741-930E-C15949D11EAD}"/>
              </a:ext>
            </a:extLst>
          </p:cNvPr>
          <p:cNvSpPr/>
          <p:nvPr/>
        </p:nvSpPr>
        <p:spPr>
          <a:xfrm>
            <a:off x="1986912" y="6112925"/>
            <a:ext cx="91440" cy="91440"/>
          </a:xfrm>
          <a:prstGeom prst="ellipse">
            <a:avLst/>
          </a:prstGeom>
          <a:solidFill>
            <a:srgbClr val="5EB7FF"/>
          </a:solidFill>
          <a:ln>
            <a:solidFill>
              <a:srgbClr val="5E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15E2DDF4-D556-5943-983C-9459A0D055CB}"/>
              </a:ext>
            </a:extLst>
          </p:cNvPr>
          <p:cNvSpPr/>
          <p:nvPr/>
        </p:nvSpPr>
        <p:spPr>
          <a:xfrm>
            <a:off x="2130999" y="6116124"/>
            <a:ext cx="91440" cy="91440"/>
          </a:xfrm>
          <a:prstGeom prst="ellipse">
            <a:avLst/>
          </a:prstGeom>
          <a:solidFill>
            <a:srgbClr val="5EB7FF"/>
          </a:solidFill>
          <a:ln>
            <a:solidFill>
              <a:srgbClr val="5E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04B61495-0876-2940-9789-50A3B0A7F478}"/>
              </a:ext>
            </a:extLst>
          </p:cNvPr>
          <p:cNvSpPr/>
          <p:nvPr/>
        </p:nvSpPr>
        <p:spPr>
          <a:xfrm>
            <a:off x="3014436" y="4522673"/>
            <a:ext cx="91440" cy="91440"/>
          </a:xfrm>
          <a:prstGeom prst="ellipse">
            <a:avLst/>
          </a:prstGeom>
          <a:solidFill>
            <a:srgbClr val="FFBB00"/>
          </a:solidFill>
          <a:ln>
            <a:solidFill>
              <a:srgbClr val="FF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0E8A4252-52A5-5C4C-B2D5-BBFE6EA4E45A}"/>
              </a:ext>
            </a:extLst>
          </p:cNvPr>
          <p:cNvSpPr/>
          <p:nvPr/>
        </p:nvSpPr>
        <p:spPr>
          <a:xfrm>
            <a:off x="3150210" y="4517557"/>
            <a:ext cx="91440" cy="91440"/>
          </a:xfrm>
          <a:prstGeom prst="ellipse">
            <a:avLst/>
          </a:prstGeom>
          <a:solidFill>
            <a:srgbClr val="FFBB00"/>
          </a:solidFill>
          <a:ln>
            <a:solidFill>
              <a:srgbClr val="FF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F19BC38-8182-F04D-9B13-ABF6AA76E0F4}"/>
              </a:ext>
            </a:extLst>
          </p:cNvPr>
          <p:cNvSpPr/>
          <p:nvPr/>
        </p:nvSpPr>
        <p:spPr>
          <a:xfrm>
            <a:off x="2934080" y="4641821"/>
            <a:ext cx="91440" cy="91440"/>
          </a:xfrm>
          <a:prstGeom prst="ellipse">
            <a:avLst/>
          </a:prstGeom>
          <a:solidFill>
            <a:srgbClr val="FFBB00"/>
          </a:solidFill>
          <a:ln>
            <a:solidFill>
              <a:srgbClr val="FF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923BA734-8F2D-6844-921E-1CDA2A0BFA5F}"/>
              </a:ext>
            </a:extLst>
          </p:cNvPr>
          <p:cNvSpPr/>
          <p:nvPr/>
        </p:nvSpPr>
        <p:spPr>
          <a:xfrm>
            <a:off x="3083710" y="4642252"/>
            <a:ext cx="91440" cy="91440"/>
          </a:xfrm>
          <a:prstGeom prst="ellipse">
            <a:avLst/>
          </a:prstGeom>
          <a:solidFill>
            <a:srgbClr val="FFBB00"/>
          </a:solidFill>
          <a:ln>
            <a:solidFill>
              <a:srgbClr val="FF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447FF3C-C41E-224C-8530-442841F64697}"/>
              </a:ext>
            </a:extLst>
          </p:cNvPr>
          <p:cNvSpPr/>
          <p:nvPr/>
        </p:nvSpPr>
        <p:spPr>
          <a:xfrm>
            <a:off x="3227797" y="4645451"/>
            <a:ext cx="91440" cy="91440"/>
          </a:xfrm>
          <a:prstGeom prst="ellipse">
            <a:avLst/>
          </a:prstGeom>
          <a:solidFill>
            <a:srgbClr val="FFBB00"/>
          </a:solidFill>
          <a:ln>
            <a:solidFill>
              <a:srgbClr val="FF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37F9D7DA-009C-EB4A-8199-7A35DECAA608}"/>
              </a:ext>
            </a:extLst>
          </p:cNvPr>
          <p:cNvSpPr/>
          <p:nvPr/>
        </p:nvSpPr>
        <p:spPr>
          <a:xfrm>
            <a:off x="3001296" y="4935208"/>
            <a:ext cx="91440" cy="91440"/>
          </a:xfrm>
          <a:prstGeom prst="ellipse">
            <a:avLst/>
          </a:prstGeom>
          <a:solidFill>
            <a:srgbClr val="FFBB00"/>
          </a:solidFill>
          <a:ln>
            <a:solidFill>
              <a:srgbClr val="FF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F8E276F0-2C6C-CF49-B767-C8E2EA229B15}"/>
              </a:ext>
            </a:extLst>
          </p:cNvPr>
          <p:cNvSpPr/>
          <p:nvPr/>
        </p:nvSpPr>
        <p:spPr>
          <a:xfrm>
            <a:off x="3137070" y="4930092"/>
            <a:ext cx="91440" cy="91440"/>
          </a:xfrm>
          <a:prstGeom prst="ellipse">
            <a:avLst/>
          </a:prstGeom>
          <a:solidFill>
            <a:srgbClr val="FFBB00"/>
          </a:solidFill>
          <a:ln>
            <a:solidFill>
              <a:srgbClr val="FF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FDF817-A926-3D4B-8A5A-BC4A008B2868}"/>
              </a:ext>
            </a:extLst>
          </p:cNvPr>
          <p:cNvSpPr/>
          <p:nvPr/>
        </p:nvSpPr>
        <p:spPr>
          <a:xfrm>
            <a:off x="2936706" y="4786339"/>
            <a:ext cx="91440" cy="91440"/>
          </a:xfrm>
          <a:prstGeom prst="ellipse">
            <a:avLst/>
          </a:prstGeom>
          <a:solidFill>
            <a:srgbClr val="FFBB00"/>
          </a:solidFill>
          <a:ln>
            <a:solidFill>
              <a:srgbClr val="FF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F683BF26-C321-5841-992D-4EE3921C4519}"/>
              </a:ext>
            </a:extLst>
          </p:cNvPr>
          <p:cNvSpPr/>
          <p:nvPr/>
        </p:nvSpPr>
        <p:spPr>
          <a:xfrm>
            <a:off x="3086336" y="4786770"/>
            <a:ext cx="91440" cy="91440"/>
          </a:xfrm>
          <a:prstGeom prst="ellipse">
            <a:avLst/>
          </a:prstGeom>
          <a:solidFill>
            <a:srgbClr val="FFBB00"/>
          </a:solidFill>
          <a:ln>
            <a:solidFill>
              <a:srgbClr val="FF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70CD2733-8ACF-2B4C-8856-B435A7B09C0F}"/>
              </a:ext>
            </a:extLst>
          </p:cNvPr>
          <p:cNvSpPr/>
          <p:nvPr/>
        </p:nvSpPr>
        <p:spPr>
          <a:xfrm>
            <a:off x="3230423" y="4789969"/>
            <a:ext cx="91440" cy="91440"/>
          </a:xfrm>
          <a:prstGeom prst="ellipse">
            <a:avLst/>
          </a:prstGeom>
          <a:solidFill>
            <a:srgbClr val="FFBB00"/>
          </a:solidFill>
          <a:ln>
            <a:solidFill>
              <a:srgbClr val="FF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7062874E-3B54-F747-9F8F-964835E85020}"/>
              </a:ext>
            </a:extLst>
          </p:cNvPr>
          <p:cNvSpPr/>
          <p:nvPr/>
        </p:nvSpPr>
        <p:spPr>
          <a:xfrm>
            <a:off x="7774673" y="4519927"/>
            <a:ext cx="91440" cy="91440"/>
          </a:xfrm>
          <a:prstGeom prst="ellipse">
            <a:avLst/>
          </a:prstGeom>
          <a:solidFill>
            <a:srgbClr val="CB6608"/>
          </a:solidFill>
          <a:ln>
            <a:solidFill>
              <a:srgbClr val="CB66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63ABA6E1-95C5-0340-81EC-140D827D9A8D}"/>
              </a:ext>
            </a:extLst>
          </p:cNvPr>
          <p:cNvSpPr/>
          <p:nvPr/>
        </p:nvSpPr>
        <p:spPr>
          <a:xfrm>
            <a:off x="7694317" y="4639075"/>
            <a:ext cx="91440" cy="91440"/>
          </a:xfrm>
          <a:prstGeom prst="ellipse">
            <a:avLst/>
          </a:prstGeom>
          <a:solidFill>
            <a:srgbClr val="CB6608"/>
          </a:solidFill>
          <a:ln>
            <a:solidFill>
              <a:srgbClr val="CB66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33A5004D-83F6-BB49-8F5E-8E506DAF8170}"/>
              </a:ext>
            </a:extLst>
          </p:cNvPr>
          <p:cNvSpPr/>
          <p:nvPr/>
        </p:nvSpPr>
        <p:spPr>
          <a:xfrm>
            <a:off x="7843947" y="4639506"/>
            <a:ext cx="91440" cy="91440"/>
          </a:xfrm>
          <a:prstGeom prst="ellipse">
            <a:avLst/>
          </a:prstGeom>
          <a:solidFill>
            <a:srgbClr val="CB6608"/>
          </a:solidFill>
          <a:ln>
            <a:solidFill>
              <a:srgbClr val="CB66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2B7E4DC7-855D-9549-806E-B59FA6B1AD18}"/>
              </a:ext>
            </a:extLst>
          </p:cNvPr>
          <p:cNvSpPr/>
          <p:nvPr/>
        </p:nvSpPr>
        <p:spPr>
          <a:xfrm>
            <a:off x="7761533" y="4932462"/>
            <a:ext cx="91440" cy="91440"/>
          </a:xfrm>
          <a:prstGeom prst="ellipse">
            <a:avLst/>
          </a:prstGeom>
          <a:solidFill>
            <a:srgbClr val="CB6608"/>
          </a:solidFill>
          <a:ln>
            <a:solidFill>
              <a:srgbClr val="CB66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F3C58B6D-DE9E-E94A-9053-F07DC00AE52F}"/>
              </a:ext>
            </a:extLst>
          </p:cNvPr>
          <p:cNvSpPr/>
          <p:nvPr/>
        </p:nvSpPr>
        <p:spPr>
          <a:xfrm>
            <a:off x="7696943" y="4783593"/>
            <a:ext cx="91440" cy="91440"/>
          </a:xfrm>
          <a:prstGeom prst="ellipse">
            <a:avLst/>
          </a:prstGeom>
          <a:solidFill>
            <a:srgbClr val="CB6608"/>
          </a:solidFill>
          <a:ln>
            <a:solidFill>
              <a:srgbClr val="CB66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CEE1EA0C-44B4-0A4B-A45E-6CCB6A04A14D}"/>
              </a:ext>
            </a:extLst>
          </p:cNvPr>
          <p:cNvSpPr/>
          <p:nvPr/>
        </p:nvSpPr>
        <p:spPr>
          <a:xfrm>
            <a:off x="7846573" y="4784024"/>
            <a:ext cx="91440" cy="91440"/>
          </a:xfrm>
          <a:prstGeom prst="ellipse">
            <a:avLst/>
          </a:prstGeom>
          <a:solidFill>
            <a:srgbClr val="CB6608"/>
          </a:solidFill>
          <a:ln>
            <a:solidFill>
              <a:srgbClr val="CB66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1ACF76FF-73A8-7149-B04D-4EDFB02761FD}"/>
              </a:ext>
            </a:extLst>
          </p:cNvPr>
          <p:cNvSpPr/>
          <p:nvPr/>
        </p:nvSpPr>
        <p:spPr>
          <a:xfrm>
            <a:off x="5032892" y="5109364"/>
            <a:ext cx="45719" cy="44416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8A61B2EA-366F-1945-BC5A-F78BF51E044F}"/>
              </a:ext>
            </a:extLst>
          </p:cNvPr>
          <p:cNvSpPr/>
          <p:nvPr/>
        </p:nvSpPr>
        <p:spPr>
          <a:xfrm>
            <a:off x="6451128" y="5109364"/>
            <a:ext cx="45719" cy="44416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D8BE15F9-0977-4741-9217-69A48BB3BAA8}"/>
              </a:ext>
            </a:extLst>
          </p:cNvPr>
          <p:cNvSpPr/>
          <p:nvPr/>
        </p:nvSpPr>
        <p:spPr>
          <a:xfrm>
            <a:off x="7792704" y="5108518"/>
            <a:ext cx="45719" cy="44416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02BEE20B-0CFD-654F-9688-B17B03D1D91A}"/>
              </a:ext>
            </a:extLst>
          </p:cNvPr>
          <p:cNvSpPr/>
          <p:nvPr/>
        </p:nvSpPr>
        <p:spPr>
          <a:xfrm>
            <a:off x="9229031" y="5114094"/>
            <a:ext cx="45719" cy="44416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460ACC21-ABA0-9843-9EC5-1EDC35CCABF6}"/>
              </a:ext>
            </a:extLst>
          </p:cNvPr>
          <p:cNvSpPr/>
          <p:nvPr/>
        </p:nvSpPr>
        <p:spPr>
          <a:xfrm>
            <a:off x="4942215" y="4525938"/>
            <a:ext cx="91440" cy="91440"/>
          </a:xfrm>
          <a:prstGeom prst="ellipse">
            <a:avLst/>
          </a:prstGeom>
          <a:solidFill>
            <a:srgbClr val="FD8C00"/>
          </a:solidFill>
          <a:ln>
            <a:solidFill>
              <a:srgbClr val="FD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C2B40FC2-ED6E-2B45-AE22-EA10694C267C}"/>
              </a:ext>
            </a:extLst>
          </p:cNvPr>
          <p:cNvSpPr/>
          <p:nvPr/>
        </p:nvSpPr>
        <p:spPr>
          <a:xfrm>
            <a:off x="5077989" y="4520822"/>
            <a:ext cx="91440" cy="91440"/>
          </a:xfrm>
          <a:prstGeom prst="ellipse">
            <a:avLst/>
          </a:prstGeom>
          <a:solidFill>
            <a:srgbClr val="FD8C00"/>
          </a:solidFill>
          <a:ln>
            <a:solidFill>
              <a:srgbClr val="FD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16976396-EF67-7C4C-8D94-37E31C528879}"/>
              </a:ext>
            </a:extLst>
          </p:cNvPr>
          <p:cNvSpPr/>
          <p:nvPr/>
        </p:nvSpPr>
        <p:spPr>
          <a:xfrm>
            <a:off x="4861859" y="4645086"/>
            <a:ext cx="91440" cy="91440"/>
          </a:xfrm>
          <a:prstGeom prst="ellipse">
            <a:avLst/>
          </a:prstGeom>
          <a:solidFill>
            <a:srgbClr val="FD8C00"/>
          </a:solidFill>
          <a:ln>
            <a:solidFill>
              <a:srgbClr val="FD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2A9B6589-B571-FE4C-B585-9853B8AAFF41}"/>
              </a:ext>
            </a:extLst>
          </p:cNvPr>
          <p:cNvSpPr/>
          <p:nvPr/>
        </p:nvSpPr>
        <p:spPr>
          <a:xfrm>
            <a:off x="5011489" y="4645517"/>
            <a:ext cx="91440" cy="91440"/>
          </a:xfrm>
          <a:prstGeom prst="ellipse">
            <a:avLst/>
          </a:prstGeom>
          <a:solidFill>
            <a:srgbClr val="FD8C00"/>
          </a:solidFill>
          <a:ln>
            <a:solidFill>
              <a:srgbClr val="FD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7FC95E92-7E38-E94C-8EAC-61874F0675CF}"/>
              </a:ext>
            </a:extLst>
          </p:cNvPr>
          <p:cNvSpPr/>
          <p:nvPr/>
        </p:nvSpPr>
        <p:spPr>
          <a:xfrm>
            <a:off x="5155576" y="4648716"/>
            <a:ext cx="91440" cy="91440"/>
          </a:xfrm>
          <a:prstGeom prst="ellipse">
            <a:avLst/>
          </a:prstGeom>
          <a:solidFill>
            <a:srgbClr val="FD8C00"/>
          </a:solidFill>
          <a:ln>
            <a:solidFill>
              <a:srgbClr val="FD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F8E957EE-5B2F-9D42-A216-9510F1189A81}"/>
              </a:ext>
            </a:extLst>
          </p:cNvPr>
          <p:cNvSpPr/>
          <p:nvPr/>
        </p:nvSpPr>
        <p:spPr>
          <a:xfrm>
            <a:off x="4929075" y="4938473"/>
            <a:ext cx="91440" cy="91440"/>
          </a:xfrm>
          <a:prstGeom prst="ellipse">
            <a:avLst/>
          </a:prstGeom>
          <a:solidFill>
            <a:srgbClr val="FD8C00"/>
          </a:solidFill>
          <a:ln>
            <a:solidFill>
              <a:srgbClr val="FD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BD0E7977-131C-C241-BB22-0ED120F8529E}"/>
              </a:ext>
            </a:extLst>
          </p:cNvPr>
          <p:cNvSpPr/>
          <p:nvPr/>
        </p:nvSpPr>
        <p:spPr>
          <a:xfrm>
            <a:off x="5064849" y="4933357"/>
            <a:ext cx="91440" cy="91440"/>
          </a:xfrm>
          <a:prstGeom prst="ellipse">
            <a:avLst/>
          </a:prstGeom>
          <a:solidFill>
            <a:srgbClr val="FD8C00"/>
          </a:solidFill>
          <a:ln>
            <a:solidFill>
              <a:srgbClr val="FD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E30CEE5F-1780-B349-9EDB-7BF09C1DA26C}"/>
              </a:ext>
            </a:extLst>
          </p:cNvPr>
          <p:cNvSpPr/>
          <p:nvPr/>
        </p:nvSpPr>
        <p:spPr>
          <a:xfrm>
            <a:off x="4864485" y="4789604"/>
            <a:ext cx="91440" cy="91440"/>
          </a:xfrm>
          <a:prstGeom prst="ellipse">
            <a:avLst/>
          </a:prstGeom>
          <a:solidFill>
            <a:srgbClr val="FD8C00"/>
          </a:solidFill>
          <a:ln>
            <a:solidFill>
              <a:srgbClr val="FD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045E62E3-91F3-F04B-A301-9D99BC9B0433}"/>
              </a:ext>
            </a:extLst>
          </p:cNvPr>
          <p:cNvSpPr/>
          <p:nvPr/>
        </p:nvSpPr>
        <p:spPr>
          <a:xfrm>
            <a:off x="5014115" y="4790035"/>
            <a:ext cx="91440" cy="91440"/>
          </a:xfrm>
          <a:prstGeom prst="ellipse">
            <a:avLst/>
          </a:prstGeom>
          <a:solidFill>
            <a:srgbClr val="FD8C00"/>
          </a:solidFill>
          <a:ln>
            <a:solidFill>
              <a:srgbClr val="FD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AC381642-0A12-B042-984B-E765B685935C}"/>
              </a:ext>
            </a:extLst>
          </p:cNvPr>
          <p:cNvSpPr/>
          <p:nvPr/>
        </p:nvSpPr>
        <p:spPr>
          <a:xfrm>
            <a:off x="5158202" y="4793234"/>
            <a:ext cx="91440" cy="91440"/>
          </a:xfrm>
          <a:prstGeom prst="ellipse">
            <a:avLst/>
          </a:prstGeom>
          <a:solidFill>
            <a:srgbClr val="FD8C00"/>
          </a:solidFill>
          <a:ln>
            <a:solidFill>
              <a:srgbClr val="FD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CE5FBA97-AAD6-0142-BE71-A1C031DB2265}"/>
              </a:ext>
            </a:extLst>
          </p:cNvPr>
          <p:cNvSpPr/>
          <p:nvPr/>
        </p:nvSpPr>
        <p:spPr>
          <a:xfrm>
            <a:off x="3553121" y="4517000"/>
            <a:ext cx="91440" cy="91440"/>
          </a:xfrm>
          <a:prstGeom prst="ellipse">
            <a:avLst/>
          </a:prstGeom>
          <a:solidFill>
            <a:srgbClr val="FFA700"/>
          </a:solidFill>
          <a:ln>
            <a:solidFill>
              <a:srgbClr val="FFA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41A30D7C-2C8F-D348-A472-1E6D4CE3FB14}"/>
              </a:ext>
            </a:extLst>
          </p:cNvPr>
          <p:cNvSpPr/>
          <p:nvPr/>
        </p:nvSpPr>
        <p:spPr>
          <a:xfrm>
            <a:off x="3688895" y="4511884"/>
            <a:ext cx="91440" cy="91440"/>
          </a:xfrm>
          <a:prstGeom prst="ellipse">
            <a:avLst/>
          </a:prstGeom>
          <a:solidFill>
            <a:srgbClr val="FFA700"/>
          </a:solidFill>
          <a:ln>
            <a:solidFill>
              <a:srgbClr val="FFA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C7F71C52-D688-8C4C-959A-956007E7F890}"/>
              </a:ext>
            </a:extLst>
          </p:cNvPr>
          <p:cNvSpPr/>
          <p:nvPr/>
        </p:nvSpPr>
        <p:spPr>
          <a:xfrm>
            <a:off x="3472765" y="4636148"/>
            <a:ext cx="91440" cy="91440"/>
          </a:xfrm>
          <a:prstGeom prst="ellipse">
            <a:avLst/>
          </a:prstGeom>
          <a:solidFill>
            <a:srgbClr val="FFA700"/>
          </a:solidFill>
          <a:ln>
            <a:solidFill>
              <a:srgbClr val="FFA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6140C481-B43C-8D43-A10A-ACBE141210AA}"/>
              </a:ext>
            </a:extLst>
          </p:cNvPr>
          <p:cNvSpPr/>
          <p:nvPr/>
        </p:nvSpPr>
        <p:spPr>
          <a:xfrm>
            <a:off x="3622395" y="4636579"/>
            <a:ext cx="91440" cy="91440"/>
          </a:xfrm>
          <a:prstGeom prst="ellipse">
            <a:avLst/>
          </a:prstGeom>
          <a:solidFill>
            <a:srgbClr val="FFA700"/>
          </a:solidFill>
          <a:ln>
            <a:solidFill>
              <a:srgbClr val="FFA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D41A15BF-857A-D740-B618-315F4EC16F0E}"/>
              </a:ext>
            </a:extLst>
          </p:cNvPr>
          <p:cNvSpPr/>
          <p:nvPr/>
        </p:nvSpPr>
        <p:spPr>
          <a:xfrm>
            <a:off x="3766482" y="4639778"/>
            <a:ext cx="91440" cy="91440"/>
          </a:xfrm>
          <a:prstGeom prst="ellipse">
            <a:avLst/>
          </a:prstGeom>
          <a:solidFill>
            <a:srgbClr val="FFA700"/>
          </a:solidFill>
          <a:ln>
            <a:solidFill>
              <a:srgbClr val="FFA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F179B192-BC6B-C845-89CE-BD5F75570924}"/>
              </a:ext>
            </a:extLst>
          </p:cNvPr>
          <p:cNvSpPr/>
          <p:nvPr/>
        </p:nvSpPr>
        <p:spPr>
          <a:xfrm>
            <a:off x="3539981" y="4929535"/>
            <a:ext cx="91440" cy="91440"/>
          </a:xfrm>
          <a:prstGeom prst="ellipse">
            <a:avLst/>
          </a:prstGeom>
          <a:solidFill>
            <a:srgbClr val="FFA700"/>
          </a:solidFill>
          <a:ln>
            <a:solidFill>
              <a:srgbClr val="FFA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6D7D93C5-42E3-2A42-96E0-FC73E5130B27}"/>
              </a:ext>
            </a:extLst>
          </p:cNvPr>
          <p:cNvSpPr/>
          <p:nvPr/>
        </p:nvSpPr>
        <p:spPr>
          <a:xfrm>
            <a:off x="3675755" y="4924419"/>
            <a:ext cx="91440" cy="91440"/>
          </a:xfrm>
          <a:prstGeom prst="ellipse">
            <a:avLst/>
          </a:prstGeom>
          <a:solidFill>
            <a:srgbClr val="FFA700"/>
          </a:solidFill>
          <a:ln>
            <a:solidFill>
              <a:srgbClr val="FFA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4AD3AFC1-AF22-EF4E-B155-40FDB2D65BF2}"/>
              </a:ext>
            </a:extLst>
          </p:cNvPr>
          <p:cNvSpPr/>
          <p:nvPr/>
        </p:nvSpPr>
        <p:spPr>
          <a:xfrm>
            <a:off x="3475391" y="4780666"/>
            <a:ext cx="91440" cy="91440"/>
          </a:xfrm>
          <a:prstGeom prst="ellipse">
            <a:avLst/>
          </a:prstGeom>
          <a:solidFill>
            <a:srgbClr val="FFA700"/>
          </a:solidFill>
          <a:ln>
            <a:solidFill>
              <a:srgbClr val="FFA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B4D682B7-419D-6D4D-805C-0DD713AD3B74}"/>
              </a:ext>
            </a:extLst>
          </p:cNvPr>
          <p:cNvSpPr/>
          <p:nvPr/>
        </p:nvSpPr>
        <p:spPr>
          <a:xfrm>
            <a:off x="3625021" y="4781097"/>
            <a:ext cx="91440" cy="91440"/>
          </a:xfrm>
          <a:prstGeom prst="ellipse">
            <a:avLst/>
          </a:prstGeom>
          <a:solidFill>
            <a:srgbClr val="FFA700"/>
          </a:solidFill>
          <a:ln>
            <a:solidFill>
              <a:srgbClr val="FFA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130F2F7A-5EB0-4745-A852-7F97DEBB30DB}"/>
              </a:ext>
            </a:extLst>
          </p:cNvPr>
          <p:cNvSpPr/>
          <p:nvPr/>
        </p:nvSpPr>
        <p:spPr>
          <a:xfrm>
            <a:off x="3769108" y="4784296"/>
            <a:ext cx="91440" cy="91440"/>
          </a:xfrm>
          <a:prstGeom prst="ellipse">
            <a:avLst/>
          </a:prstGeom>
          <a:solidFill>
            <a:srgbClr val="FFA700"/>
          </a:solidFill>
          <a:ln>
            <a:solidFill>
              <a:srgbClr val="FFA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958C6AD6-2002-3845-B033-CF442D77E0F9}"/>
              </a:ext>
            </a:extLst>
          </p:cNvPr>
          <p:cNvSpPr/>
          <p:nvPr/>
        </p:nvSpPr>
        <p:spPr>
          <a:xfrm>
            <a:off x="6375914" y="5893678"/>
            <a:ext cx="91440" cy="91440"/>
          </a:xfrm>
          <a:prstGeom prst="ellipse">
            <a:avLst/>
          </a:prstGeom>
          <a:solidFill>
            <a:srgbClr val="38648B"/>
          </a:solidFill>
          <a:ln>
            <a:solidFill>
              <a:srgbClr val="386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5AC14A4E-4938-B541-83CB-0B7F073CD37C}"/>
              </a:ext>
            </a:extLst>
          </p:cNvPr>
          <p:cNvSpPr/>
          <p:nvPr/>
        </p:nvSpPr>
        <p:spPr>
          <a:xfrm>
            <a:off x="6511688" y="5888562"/>
            <a:ext cx="91440" cy="91440"/>
          </a:xfrm>
          <a:prstGeom prst="ellipse">
            <a:avLst/>
          </a:prstGeom>
          <a:solidFill>
            <a:srgbClr val="38648B"/>
          </a:solidFill>
          <a:ln>
            <a:solidFill>
              <a:srgbClr val="386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ABE527B0-D8DA-8744-B7B0-64540C270CDF}"/>
              </a:ext>
            </a:extLst>
          </p:cNvPr>
          <p:cNvSpPr/>
          <p:nvPr/>
        </p:nvSpPr>
        <p:spPr>
          <a:xfrm>
            <a:off x="6295558" y="6012826"/>
            <a:ext cx="91440" cy="91440"/>
          </a:xfrm>
          <a:prstGeom prst="ellipse">
            <a:avLst/>
          </a:prstGeom>
          <a:solidFill>
            <a:srgbClr val="38648B"/>
          </a:solidFill>
          <a:ln>
            <a:solidFill>
              <a:srgbClr val="386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146FAD52-3BAC-4E4F-BFEF-A9478334DF1A}"/>
              </a:ext>
            </a:extLst>
          </p:cNvPr>
          <p:cNvSpPr/>
          <p:nvPr/>
        </p:nvSpPr>
        <p:spPr>
          <a:xfrm>
            <a:off x="6445188" y="6013257"/>
            <a:ext cx="91440" cy="91440"/>
          </a:xfrm>
          <a:prstGeom prst="ellipse">
            <a:avLst/>
          </a:prstGeom>
          <a:solidFill>
            <a:srgbClr val="38648B"/>
          </a:solidFill>
          <a:ln>
            <a:solidFill>
              <a:srgbClr val="386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0A763C24-0751-EB4B-86F6-3435853C80EE}"/>
              </a:ext>
            </a:extLst>
          </p:cNvPr>
          <p:cNvSpPr/>
          <p:nvPr/>
        </p:nvSpPr>
        <p:spPr>
          <a:xfrm>
            <a:off x="6589275" y="6016456"/>
            <a:ext cx="91440" cy="91440"/>
          </a:xfrm>
          <a:prstGeom prst="ellipse">
            <a:avLst/>
          </a:prstGeom>
          <a:solidFill>
            <a:srgbClr val="38648B"/>
          </a:solidFill>
          <a:ln>
            <a:solidFill>
              <a:srgbClr val="386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36A6A38C-44D3-C045-A52A-6C97B78FD193}"/>
              </a:ext>
            </a:extLst>
          </p:cNvPr>
          <p:cNvSpPr/>
          <p:nvPr/>
        </p:nvSpPr>
        <p:spPr>
          <a:xfrm>
            <a:off x="6362774" y="6306213"/>
            <a:ext cx="91440" cy="91440"/>
          </a:xfrm>
          <a:prstGeom prst="ellipse">
            <a:avLst/>
          </a:prstGeom>
          <a:solidFill>
            <a:srgbClr val="38648B"/>
          </a:solidFill>
          <a:ln>
            <a:solidFill>
              <a:srgbClr val="386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A0DFE7BF-63AB-0545-8376-79667CF60A0F}"/>
              </a:ext>
            </a:extLst>
          </p:cNvPr>
          <p:cNvSpPr/>
          <p:nvPr/>
        </p:nvSpPr>
        <p:spPr>
          <a:xfrm>
            <a:off x="6498548" y="6301097"/>
            <a:ext cx="91440" cy="91440"/>
          </a:xfrm>
          <a:prstGeom prst="ellipse">
            <a:avLst/>
          </a:prstGeom>
          <a:solidFill>
            <a:srgbClr val="38648B"/>
          </a:solidFill>
          <a:ln>
            <a:solidFill>
              <a:srgbClr val="386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A2E3F101-5F30-5142-83E8-7872AE3E576B}"/>
              </a:ext>
            </a:extLst>
          </p:cNvPr>
          <p:cNvSpPr/>
          <p:nvPr/>
        </p:nvSpPr>
        <p:spPr>
          <a:xfrm>
            <a:off x="6298184" y="6157344"/>
            <a:ext cx="91440" cy="91440"/>
          </a:xfrm>
          <a:prstGeom prst="ellipse">
            <a:avLst/>
          </a:prstGeom>
          <a:solidFill>
            <a:srgbClr val="38648B"/>
          </a:solidFill>
          <a:ln>
            <a:solidFill>
              <a:srgbClr val="386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1D7CA209-6FC8-D844-B8F8-4FAB0223AA0B}"/>
              </a:ext>
            </a:extLst>
          </p:cNvPr>
          <p:cNvSpPr/>
          <p:nvPr/>
        </p:nvSpPr>
        <p:spPr>
          <a:xfrm>
            <a:off x="6447814" y="6157775"/>
            <a:ext cx="91440" cy="91440"/>
          </a:xfrm>
          <a:prstGeom prst="ellipse">
            <a:avLst/>
          </a:prstGeom>
          <a:solidFill>
            <a:srgbClr val="38648B"/>
          </a:solidFill>
          <a:ln>
            <a:solidFill>
              <a:srgbClr val="386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3891ABBF-8EF9-394C-8FFB-9121D2CF0CD6}"/>
              </a:ext>
            </a:extLst>
          </p:cNvPr>
          <p:cNvSpPr/>
          <p:nvPr/>
        </p:nvSpPr>
        <p:spPr>
          <a:xfrm>
            <a:off x="6591901" y="6160974"/>
            <a:ext cx="91440" cy="91440"/>
          </a:xfrm>
          <a:prstGeom prst="ellipse">
            <a:avLst/>
          </a:prstGeom>
          <a:solidFill>
            <a:srgbClr val="38648B"/>
          </a:solidFill>
          <a:ln>
            <a:solidFill>
              <a:srgbClr val="386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9EC55F09-C022-9C48-926F-BBEF3D1380C0}"/>
              </a:ext>
            </a:extLst>
          </p:cNvPr>
          <p:cNvSpPr/>
          <p:nvPr/>
        </p:nvSpPr>
        <p:spPr>
          <a:xfrm>
            <a:off x="9202666" y="4524264"/>
            <a:ext cx="91440" cy="91440"/>
          </a:xfrm>
          <a:prstGeom prst="ellipse">
            <a:avLst/>
          </a:prstGeom>
          <a:solidFill>
            <a:srgbClr val="864104"/>
          </a:solidFill>
          <a:ln>
            <a:solidFill>
              <a:srgbClr val="8641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8D3D0615-CEDA-2F49-93B7-0452CA3BFD0A}"/>
              </a:ext>
            </a:extLst>
          </p:cNvPr>
          <p:cNvSpPr/>
          <p:nvPr/>
        </p:nvSpPr>
        <p:spPr>
          <a:xfrm>
            <a:off x="9122310" y="4643412"/>
            <a:ext cx="91440" cy="91440"/>
          </a:xfrm>
          <a:prstGeom prst="ellipse">
            <a:avLst/>
          </a:prstGeom>
          <a:solidFill>
            <a:srgbClr val="864104"/>
          </a:solidFill>
          <a:ln>
            <a:solidFill>
              <a:srgbClr val="8641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82D56D3D-A42A-D942-8255-78F2FC85AD81}"/>
              </a:ext>
            </a:extLst>
          </p:cNvPr>
          <p:cNvSpPr/>
          <p:nvPr/>
        </p:nvSpPr>
        <p:spPr>
          <a:xfrm>
            <a:off x="9271940" y="4643843"/>
            <a:ext cx="91440" cy="91440"/>
          </a:xfrm>
          <a:prstGeom prst="ellipse">
            <a:avLst/>
          </a:prstGeom>
          <a:solidFill>
            <a:srgbClr val="864104"/>
          </a:solidFill>
          <a:ln>
            <a:solidFill>
              <a:srgbClr val="8641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86F460CF-0D0F-934E-99F7-00CCF43750B2}"/>
              </a:ext>
            </a:extLst>
          </p:cNvPr>
          <p:cNvSpPr/>
          <p:nvPr/>
        </p:nvSpPr>
        <p:spPr>
          <a:xfrm>
            <a:off x="9189526" y="4936799"/>
            <a:ext cx="91440" cy="91440"/>
          </a:xfrm>
          <a:prstGeom prst="ellipse">
            <a:avLst/>
          </a:prstGeom>
          <a:solidFill>
            <a:srgbClr val="864104"/>
          </a:solidFill>
          <a:ln>
            <a:solidFill>
              <a:srgbClr val="8641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3024566A-7EF8-D849-A909-63AE4F66DF87}"/>
              </a:ext>
            </a:extLst>
          </p:cNvPr>
          <p:cNvSpPr/>
          <p:nvPr/>
        </p:nvSpPr>
        <p:spPr>
          <a:xfrm>
            <a:off x="9124936" y="4787930"/>
            <a:ext cx="91440" cy="91440"/>
          </a:xfrm>
          <a:prstGeom prst="ellipse">
            <a:avLst/>
          </a:prstGeom>
          <a:solidFill>
            <a:srgbClr val="864104"/>
          </a:solidFill>
          <a:ln>
            <a:solidFill>
              <a:srgbClr val="8641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23C1405F-1825-914A-B334-5C72481662C7}"/>
              </a:ext>
            </a:extLst>
          </p:cNvPr>
          <p:cNvSpPr/>
          <p:nvPr/>
        </p:nvSpPr>
        <p:spPr>
          <a:xfrm>
            <a:off x="9274566" y="4788361"/>
            <a:ext cx="91440" cy="91440"/>
          </a:xfrm>
          <a:prstGeom prst="ellipse">
            <a:avLst/>
          </a:prstGeom>
          <a:solidFill>
            <a:srgbClr val="864104"/>
          </a:solidFill>
          <a:ln>
            <a:solidFill>
              <a:srgbClr val="8641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148" descr="A picture containing drawing&#10;&#10;Description automatically generated">
            <a:extLst>
              <a:ext uri="{FF2B5EF4-FFF2-40B4-BE49-F238E27FC236}">
                <a16:creationId xmlns:a16="http://schemas.microsoft.com/office/drawing/2014/main" id="{B05CB04A-A653-EF4B-A24A-4854DBBA5603}"/>
              </a:ext>
            </a:extLst>
          </p:cNvPr>
          <p:cNvPicPr>
            <a:picLocks noChangeAspect="1"/>
          </p:cNvPicPr>
          <p:nvPr/>
        </p:nvPicPr>
        <p:blipFill>
          <a:blip r:embed="rId4"/>
          <a:stretch>
            <a:fillRect/>
          </a:stretch>
        </p:blipFill>
        <p:spPr>
          <a:xfrm>
            <a:off x="690777" y="5823976"/>
            <a:ext cx="793374" cy="477121"/>
          </a:xfrm>
          <a:prstGeom prst="rect">
            <a:avLst/>
          </a:prstGeom>
        </p:spPr>
      </p:pic>
      <p:sp>
        <p:nvSpPr>
          <p:cNvPr id="150" name="TextBox 149">
            <a:extLst>
              <a:ext uri="{FF2B5EF4-FFF2-40B4-BE49-F238E27FC236}">
                <a16:creationId xmlns:a16="http://schemas.microsoft.com/office/drawing/2014/main" id="{B433DBF0-8A2E-C74A-A392-3268938EE3CD}"/>
              </a:ext>
            </a:extLst>
          </p:cNvPr>
          <p:cNvSpPr txBox="1"/>
          <p:nvPr/>
        </p:nvSpPr>
        <p:spPr>
          <a:xfrm>
            <a:off x="2267651" y="5577508"/>
            <a:ext cx="662496" cy="369332"/>
          </a:xfrm>
          <a:prstGeom prst="rect">
            <a:avLst/>
          </a:prstGeom>
          <a:noFill/>
        </p:spPr>
        <p:txBody>
          <a:bodyPr wrap="square" rtlCol="0">
            <a:spAutoFit/>
          </a:bodyPr>
          <a:lstStyle/>
          <a:p>
            <a:r>
              <a:rPr lang="en-US" dirty="0"/>
              <a:t>0hr</a:t>
            </a:r>
          </a:p>
        </p:txBody>
      </p:sp>
      <p:sp>
        <p:nvSpPr>
          <p:cNvPr id="151" name="TextBox 150">
            <a:extLst>
              <a:ext uri="{FF2B5EF4-FFF2-40B4-BE49-F238E27FC236}">
                <a16:creationId xmlns:a16="http://schemas.microsoft.com/office/drawing/2014/main" id="{1E9B7944-DD44-7D4B-8BE9-61356B19D423}"/>
              </a:ext>
            </a:extLst>
          </p:cNvPr>
          <p:cNvSpPr txBox="1"/>
          <p:nvPr/>
        </p:nvSpPr>
        <p:spPr>
          <a:xfrm>
            <a:off x="2796457" y="5586504"/>
            <a:ext cx="810657" cy="369332"/>
          </a:xfrm>
          <a:prstGeom prst="rect">
            <a:avLst/>
          </a:prstGeom>
          <a:noFill/>
        </p:spPr>
        <p:txBody>
          <a:bodyPr wrap="square" rtlCol="0">
            <a:spAutoFit/>
          </a:bodyPr>
          <a:lstStyle/>
          <a:p>
            <a:r>
              <a:rPr lang="en-US" dirty="0"/>
              <a:t>1/2hr</a:t>
            </a:r>
          </a:p>
        </p:txBody>
      </p:sp>
      <p:sp>
        <p:nvSpPr>
          <p:cNvPr id="153" name="TextBox 152">
            <a:extLst>
              <a:ext uri="{FF2B5EF4-FFF2-40B4-BE49-F238E27FC236}">
                <a16:creationId xmlns:a16="http://schemas.microsoft.com/office/drawing/2014/main" id="{718F9274-1BC5-FE47-9DA9-C47D08A0089A}"/>
              </a:ext>
            </a:extLst>
          </p:cNvPr>
          <p:cNvSpPr txBox="1"/>
          <p:nvPr/>
        </p:nvSpPr>
        <p:spPr>
          <a:xfrm>
            <a:off x="-141987" y="3842949"/>
            <a:ext cx="3025531" cy="369332"/>
          </a:xfrm>
          <a:prstGeom prst="rect">
            <a:avLst/>
          </a:prstGeom>
          <a:noFill/>
        </p:spPr>
        <p:txBody>
          <a:bodyPr wrap="square" rtlCol="0">
            <a:spAutoFit/>
          </a:bodyPr>
          <a:lstStyle/>
          <a:p>
            <a:pPr algn="ctr"/>
            <a:r>
              <a:rPr lang="en-US" dirty="0"/>
              <a:t>Acute Exercise Cohorts</a:t>
            </a:r>
          </a:p>
        </p:txBody>
      </p:sp>
      <p:sp>
        <p:nvSpPr>
          <p:cNvPr id="154" name="TextBox 153">
            <a:extLst>
              <a:ext uri="{FF2B5EF4-FFF2-40B4-BE49-F238E27FC236}">
                <a16:creationId xmlns:a16="http://schemas.microsoft.com/office/drawing/2014/main" id="{0580FD25-51F3-5F45-A8DD-E964D416072F}"/>
              </a:ext>
            </a:extLst>
          </p:cNvPr>
          <p:cNvSpPr txBox="1"/>
          <p:nvPr/>
        </p:nvSpPr>
        <p:spPr>
          <a:xfrm>
            <a:off x="-196418" y="6388468"/>
            <a:ext cx="3025531" cy="369332"/>
          </a:xfrm>
          <a:prstGeom prst="rect">
            <a:avLst/>
          </a:prstGeom>
          <a:noFill/>
        </p:spPr>
        <p:txBody>
          <a:bodyPr wrap="square" rtlCol="0">
            <a:spAutoFit/>
          </a:bodyPr>
          <a:lstStyle/>
          <a:p>
            <a:pPr algn="ctr"/>
            <a:r>
              <a:rPr lang="en-US" dirty="0"/>
              <a:t>Sedentary Cohorts</a:t>
            </a:r>
          </a:p>
        </p:txBody>
      </p:sp>
      <p:sp>
        <p:nvSpPr>
          <p:cNvPr id="155" name="TextBox 154">
            <a:extLst>
              <a:ext uri="{FF2B5EF4-FFF2-40B4-BE49-F238E27FC236}">
                <a16:creationId xmlns:a16="http://schemas.microsoft.com/office/drawing/2014/main" id="{D64F2A59-96E7-D341-8863-B3C96466447C}"/>
              </a:ext>
            </a:extLst>
          </p:cNvPr>
          <p:cNvSpPr txBox="1"/>
          <p:nvPr/>
        </p:nvSpPr>
        <p:spPr>
          <a:xfrm>
            <a:off x="3504887" y="5598644"/>
            <a:ext cx="550903" cy="369332"/>
          </a:xfrm>
          <a:prstGeom prst="rect">
            <a:avLst/>
          </a:prstGeom>
          <a:noFill/>
        </p:spPr>
        <p:txBody>
          <a:bodyPr wrap="square" rtlCol="0">
            <a:spAutoFit/>
          </a:bodyPr>
          <a:lstStyle/>
          <a:p>
            <a:r>
              <a:rPr lang="en-US" dirty="0"/>
              <a:t>1hr</a:t>
            </a:r>
          </a:p>
        </p:txBody>
      </p:sp>
      <p:sp>
        <p:nvSpPr>
          <p:cNvPr id="158" name="Rectangle 157">
            <a:extLst>
              <a:ext uri="{FF2B5EF4-FFF2-40B4-BE49-F238E27FC236}">
                <a16:creationId xmlns:a16="http://schemas.microsoft.com/office/drawing/2014/main" id="{0A089CCC-652A-C248-AC80-54E12637BBE8}"/>
              </a:ext>
            </a:extLst>
          </p:cNvPr>
          <p:cNvSpPr/>
          <p:nvPr/>
        </p:nvSpPr>
        <p:spPr>
          <a:xfrm>
            <a:off x="2051586" y="5202671"/>
            <a:ext cx="457200" cy="10160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TextBox 158">
            <a:extLst>
              <a:ext uri="{FF2B5EF4-FFF2-40B4-BE49-F238E27FC236}">
                <a16:creationId xmlns:a16="http://schemas.microsoft.com/office/drawing/2014/main" id="{22A7F313-0740-5548-845A-D6D2496083BD}"/>
              </a:ext>
            </a:extLst>
          </p:cNvPr>
          <p:cNvSpPr txBox="1"/>
          <p:nvPr/>
        </p:nvSpPr>
        <p:spPr>
          <a:xfrm>
            <a:off x="4896780" y="5586504"/>
            <a:ext cx="625172" cy="369332"/>
          </a:xfrm>
          <a:prstGeom prst="rect">
            <a:avLst/>
          </a:prstGeom>
          <a:noFill/>
        </p:spPr>
        <p:txBody>
          <a:bodyPr wrap="square" rtlCol="0">
            <a:spAutoFit/>
          </a:bodyPr>
          <a:lstStyle/>
          <a:p>
            <a:r>
              <a:rPr lang="en-US" dirty="0"/>
              <a:t>4hr</a:t>
            </a:r>
          </a:p>
        </p:txBody>
      </p:sp>
      <p:sp>
        <p:nvSpPr>
          <p:cNvPr id="160" name="TextBox 159">
            <a:extLst>
              <a:ext uri="{FF2B5EF4-FFF2-40B4-BE49-F238E27FC236}">
                <a16:creationId xmlns:a16="http://schemas.microsoft.com/office/drawing/2014/main" id="{02FEA8D9-3BDC-014A-B7CD-BD72B80BF0ED}"/>
              </a:ext>
            </a:extLst>
          </p:cNvPr>
          <p:cNvSpPr txBox="1"/>
          <p:nvPr/>
        </p:nvSpPr>
        <p:spPr>
          <a:xfrm>
            <a:off x="6322725" y="5554608"/>
            <a:ext cx="696345" cy="369332"/>
          </a:xfrm>
          <a:prstGeom prst="rect">
            <a:avLst/>
          </a:prstGeom>
          <a:noFill/>
        </p:spPr>
        <p:txBody>
          <a:bodyPr wrap="square" rtlCol="0">
            <a:spAutoFit/>
          </a:bodyPr>
          <a:lstStyle/>
          <a:p>
            <a:r>
              <a:rPr lang="en-US" dirty="0"/>
              <a:t>7hr</a:t>
            </a:r>
          </a:p>
        </p:txBody>
      </p:sp>
      <p:sp>
        <p:nvSpPr>
          <p:cNvPr id="161" name="TextBox 160">
            <a:extLst>
              <a:ext uri="{FF2B5EF4-FFF2-40B4-BE49-F238E27FC236}">
                <a16:creationId xmlns:a16="http://schemas.microsoft.com/office/drawing/2014/main" id="{B2C84521-2279-5749-B341-AF8CD6664886}"/>
              </a:ext>
            </a:extLst>
          </p:cNvPr>
          <p:cNvSpPr txBox="1"/>
          <p:nvPr/>
        </p:nvSpPr>
        <p:spPr>
          <a:xfrm>
            <a:off x="7607530" y="5566353"/>
            <a:ext cx="726989" cy="369332"/>
          </a:xfrm>
          <a:prstGeom prst="rect">
            <a:avLst/>
          </a:prstGeom>
          <a:noFill/>
        </p:spPr>
        <p:txBody>
          <a:bodyPr wrap="square" rtlCol="0">
            <a:spAutoFit/>
          </a:bodyPr>
          <a:lstStyle/>
          <a:p>
            <a:r>
              <a:rPr lang="en-US" dirty="0"/>
              <a:t>24hr</a:t>
            </a:r>
          </a:p>
        </p:txBody>
      </p:sp>
      <p:sp>
        <p:nvSpPr>
          <p:cNvPr id="162" name="TextBox 161">
            <a:extLst>
              <a:ext uri="{FF2B5EF4-FFF2-40B4-BE49-F238E27FC236}">
                <a16:creationId xmlns:a16="http://schemas.microsoft.com/office/drawing/2014/main" id="{A8DE831A-7999-124D-882F-0FEFDF91EC9D}"/>
              </a:ext>
            </a:extLst>
          </p:cNvPr>
          <p:cNvSpPr txBox="1"/>
          <p:nvPr/>
        </p:nvSpPr>
        <p:spPr>
          <a:xfrm>
            <a:off x="9068537" y="5555749"/>
            <a:ext cx="664626" cy="369332"/>
          </a:xfrm>
          <a:prstGeom prst="rect">
            <a:avLst/>
          </a:prstGeom>
          <a:noFill/>
        </p:spPr>
        <p:txBody>
          <a:bodyPr wrap="square" rtlCol="0">
            <a:spAutoFit/>
          </a:bodyPr>
          <a:lstStyle/>
          <a:p>
            <a:r>
              <a:rPr lang="en-US" dirty="0"/>
              <a:t>48hr</a:t>
            </a:r>
          </a:p>
        </p:txBody>
      </p:sp>
      <p:sp>
        <p:nvSpPr>
          <p:cNvPr id="135" name="Oval 134">
            <a:extLst>
              <a:ext uri="{FF2B5EF4-FFF2-40B4-BE49-F238E27FC236}">
                <a16:creationId xmlns:a16="http://schemas.microsoft.com/office/drawing/2014/main" id="{A518BBF1-1A3E-E24A-9B41-892E19B79D6F}"/>
              </a:ext>
            </a:extLst>
          </p:cNvPr>
          <p:cNvSpPr/>
          <p:nvPr/>
        </p:nvSpPr>
        <p:spPr>
          <a:xfrm>
            <a:off x="6435733" y="4519928"/>
            <a:ext cx="91440" cy="91440"/>
          </a:xfrm>
          <a:prstGeom prst="ellipse">
            <a:avLst/>
          </a:prstGeom>
          <a:solidFill>
            <a:srgbClr val="EE7408"/>
          </a:solidFill>
          <a:ln>
            <a:solidFill>
              <a:srgbClr val="FD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F417E0F1-A43B-C64D-AB48-8B6CE4CE680F}"/>
              </a:ext>
            </a:extLst>
          </p:cNvPr>
          <p:cNvSpPr/>
          <p:nvPr/>
        </p:nvSpPr>
        <p:spPr>
          <a:xfrm>
            <a:off x="6355377" y="4639076"/>
            <a:ext cx="91440" cy="91440"/>
          </a:xfrm>
          <a:prstGeom prst="ellipse">
            <a:avLst/>
          </a:prstGeom>
          <a:solidFill>
            <a:srgbClr val="EE7408"/>
          </a:solidFill>
          <a:ln>
            <a:solidFill>
              <a:srgbClr val="FD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CE2C7E3D-C351-B94D-B3E9-673622534DF3}"/>
              </a:ext>
            </a:extLst>
          </p:cNvPr>
          <p:cNvSpPr/>
          <p:nvPr/>
        </p:nvSpPr>
        <p:spPr>
          <a:xfrm>
            <a:off x="6505007" y="4639507"/>
            <a:ext cx="91440" cy="91440"/>
          </a:xfrm>
          <a:prstGeom prst="ellipse">
            <a:avLst/>
          </a:prstGeom>
          <a:solidFill>
            <a:srgbClr val="EE7408"/>
          </a:solidFill>
          <a:ln>
            <a:solidFill>
              <a:srgbClr val="FD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CF7EC2C7-0BDD-D847-A4D9-632BAA4813CF}"/>
              </a:ext>
            </a:extLst>
          </p:cNvPr>
          <p:cNvSpPr/>
          <p:nvPr/>
        </p:nvSpPr>
        <p:spPr>
          <a:xfrm>
            <a:off x="6422593" y="4932463"/>
            <a:ext cx="91440" cy="91440"/>
          </a:xfrm>
          <a:prstGeom prst="ellipse">
            <a:avLst/>
          </a:prstGeom>
          <a:solidFill>
            <a:srgbClr val="EE7408"/>
          </a:solidFill>
          <a:ln>
            <a:solidFill>
              <a:srgbClr val="FD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2D9DA7CB-9EA7-8A4D-ADD0-315258B5C980}"/>
              </a:ext>
            </a:extLst>
          </p:cNvPr>
          <p:cNvSpPr/>
          <p:nvPr/>
        </p:nvSpPr>
        <p:spPr>
          <a:xfrm>
            <a:off x="6358003" y="4783594"/>
            <a:ext cx="91440" cy="91440"/>
          </a:xfrm>
          <a:prstGeom prst="ellipse">
            <a:avLst/>
          </a:prstGeom>
          <a:solidFill>
            <a:srgbClr val="EE7408"/>
          </a:solidFill>
          <a:ln>
            <a:solidFill>
              <a:srgbClr val="FD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615CF85A-28DF-0141-B79D-700F26764341}"/>
              </a:ext>
            </a:extLst>
          </p:cNvPr>
          <p:cNvSpPr/>
          <p:nvPr/>
        </p:nvSpPr>
        <p:spPr>
          <a:xfrm>
            <a:off x="6507633" y="4784025"/>
            <a:ext cx="91440" cy="91440"/>
          </a:xfrm>
          <a:prstGeom prst="ellipse">
            <a:avLst/>
          </a:prstGeom>
          <a:solidFill>
            <a:srgbClr val="EE7408"/>
          </a:solidFill>
          <a:ln>
            <a:solidFill>
              <a:srgbClr val="FD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Title 1">
            <a:extLst>
              <a:ext uri="{FF2B5EF4-FFF2-40B4-BE49-F238E27FC236}">
                <a16:creationId xmlns:a16="http://schemas.microsoft.com/office/drawing/2014/main" id="{1E6C7F07-3ECB-FD49-8FEB-68A1767EA035}"/>
              </a:ext>
            </a:extLst>
          </p:cNvPr>
          <p:cNvSpPr txBox="1">
            <a:spLocks/>
          </p:cNvSpPr>
          <p:nvPr/>
        </p:nvSpPr>
        <p:spPr>
          <a:xfrm>
            <a:off x="695462" y="-34910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Model the Acute Exercise Response</a:t>
            </a:r>
          </a:p>
        </p:txBody>
      </p:sp>
    </p:spTree>
    <p:extLst>
      <p:ext uri="{BB962C8B-B14F-4D97-AF65-F5344CB8AC3E}">
        <p14:creationId xmlns:p14="http://schemas.microsoft.com/office/powerpoint/2010/main" val="25587895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1617</TotalTime>
  <Words>3236</Words>
  <Application>Microsoft Macintosh PowerPoint</Application>
  <PresentationFormat>Widescreen</PresentationFormat>
  <Paragraphs>508</Paragraphs>
  <Slides>67</Slides>
  <Notes>43</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67</vt:i4>
      </vt:variant>
    </vt:vector>
  </HeadingPairs>
  <TitlesOfParts>
    <vt:vector size="71" baseType="lpstr">
      <vt:lpstr>Arial</vt:lpstr>
      <vt:lpstr>Calibri</vt:lpstr>
      <vt:lpstr>Calibri Light</vt:lpstr>
      <vt:lpstr>Office Theme</vt:lpstr>
      <vt:lpstr>Joint Modeling of Exercise Response and Circadian Pattern  in Transcriptome Dynamics  for 15 Rat Tissues  Alec Steep, Jiayu Zhang, Yanling Zhang,  Jun Z. Li &amp; Charles Burant</vt:lpstr>
      <vt:lpstr>Today’s Talk</vt:lpstr>
      <vt:lpstr>Molecular Transducers of Physical ACtivity (MoTrPAC)</vt:lpstr>
      <vt:lpstr>Experimental Design</vt:lpstr>
      <vt:lpstr>Experimental Design</vt:lpstr>
      <vt:lpstr>PASS1A RNASeq Sample Inventory by Tissue &amp; Sequencing Batch</vt:lpstr>
      <vt:lpstr>Individuals per Tissue  Exercised/Control Group by Sex</vt:lpstr>
      <vt:lpstr>PowerPoint Presentation</vt:lpstr>
      <vt:lpstr>PowerPoint Presentation</vt:lpstr>
      <vt:lpstr>PowerPoint Presentation</vt:lpstr>
      <vt:lpstr>Two Time Frames: Time Post Exercise &amp; Circadian Time</vt:lpstr>
      <vt:lpstr>Measuring Exercised &amp; Circadian Effects</vt:lpstr>
      <vt:lpstr>Measuring Exercised &amp; Circadian Effects</vt:lpstr>
      <vt:lpstr>The Goal of this Analysis</vt:lpstr>
      <vt:lpstr>PowerPoint Presentation</vt:lpstr>
      <vt:lpstr>PowerPoint Presentation</vt:lpstr>
      <vt:lpstr>Count Processing</vt:lpstr>
      <vt:lpstr>Sample Processing</vt:lpstr>
      <vt:lpstr>Global View in PCA of  All Animals in One Tissue</vt:lpstr>
      <vt:lpstr>Global View in PCA of  All Animals in One Tissue</vt:lpstr>
      <vt:lpstr>Global View in PCA of  All Animals in One Tissue</vt:lpstr>
      <vt:lpstr>PowerPoint Presentation</vt:lpstr>
      <vt:lpstr>PowerPoint Presentation</vt:lpstr>
      <vt:lpstr>PowerPoint Presentation</vt:lpstr>
      <vt:lpstr>Model Design</vt:lpstr>
      <vt:lpstr>Model Design</vt:lpstr>
      <vt:lpstr>Example Gene Modeled by  Acute Exercise Response Model  (Pdk4 in Kidney) </vt:lpstr>
      <vt:lpstr>PowerPoint Presentation</vt:lpstr>
      <vt:lpstr>PowerPoint Presentation</vt:lpstr>
      <vt:lpstr>Example Gene Modeled by  Circadian Rhythm Model  (Arntl in Kidney) </vt:lpstr>
      <vt:lpstr>Circadian Model in Kidney (Example: Arntl)</vt:lpstr>
      <vt:lpstr>Circadian Model in Kidney (Example: Arntl)</vt:lpstr>
      <vt:lpstr>PowerPoint Presentation</vt:lpstr>
      <vt:lpstr>Variance Explained</vt:lpstr>
      <vt:lpstr>If We Model Jointly,  What is the Distribution of  Variance Explained?</vt:lpstr>
      <vt:lpstr>PowerPoint Presentation</vt:lpstr>
      <vt:lpstr>Example Gene Modeled by  Circadian Rhythm Model  (Arntl in Kidney) </vt:lpstr>
      <vt:lpstr>PowerPoint Presentation</vt:lpstr>
      <vt:lpstr>PowerPoint Presentation</vt:lpstr>
      <vt:lpstr>Example Gene Modeled by  Acute Exercise Model  (Pdk4 in Kidney) </vt:lpstr>
      <vt:lpstr>PowerPoint Presentation</vt:lpstr>
      <vt:lpstr>PowerPoint Presentation</vt:lpstr>
      <vt:lpstr>PVE: Separate Models vs Combined Model</vt:lpstr>
      <vt:lpstr>PVE: Single Models vs Combined Model</vt:lpstr>
      <vt:lpstr>PVE: Single Models vs Combined Model</vt:lpstr>
      <vt:lpstr>Gene Groups by Tissue</vt:lpstr>
      <vt:lpstr>Gene Groups by Tissue</vt:lpstr>
      <vt:lpstr>KEGG (Mouse 2019) Pathway Enrichment  for Gene Groups Shared Across Tissues</vt:lpstr>
      <vt:lpstr>Frequency of Annotation by Gene Group  (KEGG Circadian Rhythm Genes, Mouse 2019)</vt:lpstr>
      <vt:lpstr>Frequency of DE Genes (C0 - &gt; C7)  by Gene Group</vt:lpstr>
      <vt:lpstr>PowerPoint Presentation</vt:lpstr>
      <vt:lpstr>Contributions </vt:lpstr>
      <vt:lpstr>Thank You</vt:lpstr>
      <vt:lpstr>PowerPoint Presentation</vt:lpstr>
      <vt:lpstr>Joint Model of  Exercise Response and Circadian Pattern</vt:lpstr>
      <vt:lpstr>Separate Models of  Exercise Response and Circadian Pattern</vt:lpstr>
      <vt:lpstr>Joint Model of  Exercise Response and Circadian Pattern</vt:lpstr>
      <vt:lpstr>Separate Modeling of  Exercise Response and Circadian Pattern</vt:lpstr>
      <vt:lpstr>Covariate Adjustment</vt:lpstr>
      <vt:lpstr>Model Design</vt:lpstr>
      <vt:lpstr>PowerPoint Presentation</vt:lpstr>
      <vt:lpstr>DE Genes (C0 -&gt; C7) Pathway Enrichment</vt:lpstr>
      <vt:lpstr>Differentially Expressed Genes Between  C0 and C7 Samples in Kidney</vt:lpstr>
      <vt:lpstr>Circadian Rhythm Pathways Enriched in DE Gene Sets</vt:lpstr>
      <vt:lpstr>Comparison of Transforms</vt:lpstr>
      <vt:lpstr>PowerPoint Presentation</vt:lpstr>
      <vt:lpstr>Distribution of Variance (by Transform)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Joint Modeling of Exercise Response and Circadian Pattern  in Transcriptome Dynamics  for 15 Rat Tissues  Alec Steep, Jiayu Zhang, Yanling Zhang,  Jun Z. Li &amp; Charles Burant</dc:title>
  <dc:creator>Steep, Alexander</dc:creator>
  <cp:lastModifiedBy>Steep, Alexander</cp:lastModifiedBy>
  <cp:revision>79</cp:revision>
  <cp:lastPrinted>2020-08-25T15:25:30Z</cp:lastPrinted>
  <dcterms:created xsi:type="dcterms:W3CDTF">2020-08-25T07:35:35Z</dcterms:created>
  <dcterms:modified xsi:type="dcterms:W3CDTF">2021-10-14T16:44:05Z</dcterms:modified>
</cp:coreProperties>
</file>